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3"/>
  </p:notesMasterIdLst>
  <p:handoutMasterIdLst>
    <p:handoutMasterId r:id="rId34"/>
  </p:handoutMasterIdLst>
  <p:sldIdLst>
    <p:sldId id="833" r:id="rId5"/>
    <p:sldId id="853" r:id="rId6"/>
    <p:sldId id="844" r:id="rId7"/>
    <p:sldId id="453" r:id="rId8"/>
    <p:sldId id="831" r:id="rId9"/>
    <p:sldId id="824" r:id="rId10"/>
    <p:sldId id="834" r:id="rId11"/>
    <p:sldId id="454" r:id="rId12"/>
    <p:sldId id="835" r:id="rId13"/>
    <p:sldId id="455" r:id="rId14"/>
    <p:sldId id="815" r:id="rId15"/>
    <p:sldId id="858" r:id="rId16"/>
    <p:sldId id="832" r:id="rId17"/>
    <p:sldId id="851" r:id="rId18"/>
    <p:sldId id="857" r:id="rId19"/>
    <p:sldId id="860" r:id="rId20"/>
    <p:sldId id="852" r:id="rId21"/>
    <p:sldId id="838" r:id="rId22"/>
    <p:sldId id="849" r:id="rId23"/>
    <p:sldId id="850" r:id="rId24"/>
    <p:sldId id="828" r:id="rId25"/>
    <p:sldId id="839" r:id="rId26"/>
    <p:sldId id="845" r:id="rId27"/>
    <p:sldId id="854" r:id="rId28"/>
    <p:sldId id="843" r:id="rId29"/>
    <p:sldId id="861" r:id="rId30"/>
    <p:sldId id="855" r:id="rId31"/>
    <p:sldId id="84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9A9A"/>
    <a:srgbClr val="666666"/>
    <a:srgbClr val="F7F7F7"/>
    <a:srgbClr val="E5F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36" autoAdjust="0"/>
    <p:restoredTop sz="94660"/>
  </p:normalViewPr>
  <p:slideViewPr>
    <p:cSldViewPr snapToGrid="0">
      <p:cViewPr>
        <p:scale>
          <a:sx n="58" d="100"/>
          <a:sy n="58" d="100"/>
        </p:scale>
        <p:origin x="1176" y="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ED08DB-379A-4F38-A655-05513C932A18}" type="doc">
      <dgm:prSet loTypeId="urn:microsoft.com/office/officeart/2005/8/layout/process2" loCatId="process" qsTypeId="urn:microsoft.com/office/officeart/2005/8/quickstyle/simple1" qsCatId="simple" csTypeId="urn:microsoft.com/office/officeart/2005/8/colors/colorful1" csCatId="colorful" phldr="1"/>
      <dgm:spPr/>
      <dgm:t>
        <a:bodyPr/>
        <a:lstStyle/>
        <a:p>
          <a:endParaRPr lang="en-US"/>
        </a:p>
      </dgm:t>
    </dgm:pt>
    <dgm:pt modelId="{6B841F1E-37BF-492A-AE13-273AE6EFD6D0}">
      <dgm:prSet phldrT="[Text]" custT="1"/>
      <dgm:spPr>
        <a:solidFill>
          <a:schemeClr val="accent1"/>
        </a:solidFill>
      </dgm:spPr>
      <dgm:t>
        <a:bodyPr/>
        <a:lstStyle/>
        <a:p>
          <a:r>
            <a:rPr lang="en-US" sz="1200">
              <a:latin typeface="Open Sans" panose="020B0606030504020204" pitchFamily="34" charset="0"/>
              <a:ea typeface="Open Sans" panose="020B0606030504020204" pitchFamily="34" charset="0"/>
              <a:cs typeface="Open Sans" panose="020B0606030504020204" pitchFamily="34" charset="0"/>
            </a:rPr>
            <a:t>Client Experience Lead (CEL/SM)</a:t>
          </a:r>
        </a:p>
      </dgm:t>
    </dgm:pt>
    <dgm:pt modelId="{16A78878-0B83-41E5-ADE4-FD535D6E7E71}" type="parTrans" cxnId="{E826F23D-2ECF-490F-81B9-AD928D4FFF41}">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69BAFBD4-3923-4CAD-9836-C575F6AAA2A0}" type="sibTrans" cxnId="{E826F23D-2ECF-490F-81B9-AD928D4FFF41}">
      <dgm:prSet custT="1"/>
      <dgm:spPr>
        <a:solidFill>
          <a:schemeClr val="accent1"/>
        </a:solidFill>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57B35CFF-BA6E-42DD-A294-5CB102C4BF30}">
      <dgm:prSet phldrT="[Text]" custT="1"/>
      <dgm:spPr>
        <a:solidFill>
          <a:srgbClr val="0FACDB"/>
        </a:solidFill>
      </dgm:spPr>
      <dgm:t>
        <a:bodyPr/>
        <a:lstStyle/>
        <a:p>
          <a:r>
            <a:rPr lang="en-US" sz="1200">
              <a:latin typeface="Open Sans" panose="020B0606030504020204" pitchFamily="34" charset="0"/>
              <a:ea typeface="Open Sans" panose="020B0606030504020204" pitchFamily="34" charset="0"/>
              <a:cs typeface="Open Sans" panose="020B0606030504020204" pitchFamily="34" charset="0"/>
            </a:rPr>
            <a:t>Delivery Lead (DL/Mgr.)</a:t>
          </a:r>
        </a:p>
      </dgm:t>
    </dgm:pt>
    <dgm:pt modelId="{606C70A4-4951-4B3C-952C-6B7ED3016A6D}" type="parTrans" cxnId="{22DADD0F-63E6-4880-9908-D5C5A60F9A34}">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8FD27683-7E6A-440F-8498-3B9C17218059}" type="sibTrans" cxnId="{22DADD0F-63E6-4880-9908-D5C5A60F9A34}">
      <dgm:prSet custT="1"/>
      <dgm:spPr>
        <a:solidFill>
          <a:srgbClr val="0FACDB"/>
        </a:solidFill>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9A090CE3-2D30-49A6-A0B8-A059B08EFEE2}">
      <dgm:prSet phldrT="[Text]" custT="1"/>
      <dgm:spPr>
        <a:solidFill>
          <a:srgbClr val="00B050"/>
        </a:solidFill>
      </dgm:spPr>
      <dgm:t>
        <a:bodyPr/>
        <a:lstStyle/>
        <a:p>
          <a:r>
            <a:rPr lang="en-US" sz="1200">
              <a:latin typeface="Open Sans" panose="020B0606030504020204" pitchFamily="34" charset="0"/>
              <a:ea typeface="Open Sans" panose="020B0606030504020204" pitchFamily="34" charset="0"/>
              <a:cs typeface="Open Sans" panose="020B0606030504020204" pitchFamily="34" charset="0"/>
            </a:rPr>
            <a:t>AMS Delivery Team (functional/technical)</a:t>
          </a:r>
        </a:p>
      </dgm:t>
    </dgm:pt>
    <dgm:pt modelId="{1E7D0A07-9DF3-4E65-BAFE-042ED2CDF085}" type="parTrans" cxnId="{42D11961-4B11-4D06-85BB-7E7D700CF741}">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07653769-99E4-44CC-A67A-5F08610272DC}" type="sibTrans" cxnId="{42D11961-4B11-4D06-85BB-7E7D700CF741}">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3B54C878-4AA8-41A0-AFCD-E75A3C112BFA}">
      <dgm:prSet phldrT="[Text]" custT="1"/>
      <dgm:spPr/>
      <dgm:t>
        <a:bodyPr/>
        <a:lstStyle/>
        <a:p>
          <a:r>
            <a:rPr lang="en-US" sz="1200">
              <a:latin typeface="Open Sans" panose="020B0606030504020204" pitchFamily="34" charset="0"/>
              <a:ea typeface="Open Sans" panose="020B0606030504020204" pitchFamily="34" charset="0"/>
              <a:cs typeface="Open Sans" panose="020B0606030504020204" pitchFamily="34" charset="0"/>
            </a:rPr>
            <a:t>Lead Engagement Partner (LEP)</a:t>
          </a:r>
        </a:p>
      </dgm:t>
    </dgm:pt>
    <dgm:pt modelId="{CF2647B7-EC93-4482-BA78-7BE8DCC4BE8D}" type="parTrans" cxnId="{72D24798-10C9-403A-B495-E7B9D8DAE81E}">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F9E9F70E-A125-4E76-9CC8-03CD827F8A6F}" type="sibTrans" cxnId="{72D24798-10C9-403A-B495-E7B9D8DAE81E}">
      <dgm:prSet custT="1"/>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364E1874-5760-421D-899B-44B0C0D4F31C}">
      <dgm:prSet phldrT="[Text]" custT="1"/>
      <dgm:spPr/>
      <dgm:t>
        <a:bodyPr/>
        <a:lstStyle/>
        <a:p>
          <a:r>
            <a:rPr lang="en-US" sz="1200" b="0">
              <a:latin typeface="Open Sans" panose="020B0606030504020204" pitchFamily="34" charset="0"/>
              <a:ea typeface="Open Sans" panose="020B0606030504020204" pitchFamily="34" charset="0"/>
              <a:cs typeface="Open Sans" panose="020B0606030504020204" pitchFamily="34" charset="0"/>
            </a:rPr>
            <a:t>Lead Client Service Partner (LCSP)</a:t>
          </a:r>
          <a:endParaRPr lang="en-US" sz="1200">
            <a:latin typeface="Open Sans" panose="020B0606030504020204" pitchFamily="34" charset="0"/>
            <a:ea typeface="Open Sans" panose="020B0606030504020204" pitchFamily="34" charset="0"/>
            <a:cs typeface="Open Sans" panose="020B0606030504020204" pitchFamily="34" charset="0"/>
          </a:endParaRPr>
        </a:p>
      </dgm:t>
    </dgm:pt>
    <dgm:pt modelId="{53425CD2-E0B6-42CE-99DB-A94D4BD34C6F}" type="parTrans" cxnId="{67434774-E1A0-4AAC-BE69-2CC0ABFA5462}">
      <dgm:prSet/>
      <dgm:spPr/>
      <dgm: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dgm:t>
    </dgm:pt>
    <dgm:pt modelId="{37EDD44C-9999-4A01-A01C-87E4AA87ABEC}" type="sibTrans" cxnId="{67434774-E1A0-4AAC-BE69-2CC0ABFA5462}">
      <dgm:prSet custT="1"/>
      <dgm:spPr/>
      <dgm:t>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dgm:t>
    </dgm:pt>
    <dgm:pt modelId="{5D8BE2ED-F272-4D33-8251-7893E1ED0173}" type="pres">
      <dgm:prSet presAssocID="{BDED08DB-379A-4F38-A655-05513C932A18}" presName="linearFlow" presStyleCnt="0">
        <dgm:presLayoutVars>
          <dgm:resizeHandles val="exact"/>
        </dgm:presLayoutVars>
      </dgm:prSet>
      <dgm:spPr/>
    </dgm:pt>
    <dgm:pt modelId="{041A6B5A-406C-4CA3-9F61-370294A11C83}" type="pres">
      <dgm:prSet presAssocID="{364E1874-5760-421D-899B-44B0C0D4F31C}" presName="node" presStyleLbl="node1" presStyleIdx="0" presStyleCnt="5">
        <dgm:presLayoutVars>
          <dgm:bulletEnabled val="1"/>
        </dgm:presLayoutVars>
      </dgm:prSet>
      <dgm:spPr/>
    </dgm:pt>
    <dgm:pt modelId="{7FC05ACB-D290-4F4F-A9A6-64552941061B}" type="pres">
      <dgm:prSet presAssocID="{37EDD44C-9999-4A01-A01C-87E4AA87ABEC}" presName="sibTrans" presStyleLbl="sibTrans2D1" presStyleIdx="0" presStyleCnt="4"/>
      <dgm:spPr/>
    </dgm:pt>
    <dgm:pt modelId="{6FFA1FA3-E079-4CFB-9F01-81EC952AFAD8}" type="pres">
      <dgm:prSet presAssocID="{37EDD44C-9999-4A01-A01C-87E4AA87ABEC}" presName="connectorText" presStyleLbl="sibTrans2D1" presStyleIdx="0" presStyleCnt="4"/>
      <dgm:spPr/>
    </dgm:pt>
    <dgm:pt modelId="{24BCB838-9044-48CC-A6DB-CFE55AC24F8F}" type="pres">
      <dgm:prSet presAssocID="{3B54C878-4AA8-41A0-AFCD-E75A3C112BFA}" presName="node" presStyleLbl="node1" presStyleIdx="1" presStyleCnt="5">
        <dgm:presLayoutVars>
          <dgm:bulletEnabled val="1"/>
        </dgm:presLayoutVars>
      </dgm:prSet>
      <dgm:spPr/>
    </dgm:pt>
    <dgm:pt modelId="{3A27233F-F61A-447A-B0CC-A910CC6B3F78}" type="pres">
      <dgm:prSet presAssocID="{F9E9F70E-A125-4E76-9CC8-03CD827F8A6F}" presName="sibTrans" presStyleLbl="sibTrans2D1" presStyleIdx="1" presStyleCnt="4"/>
      <dgm:spPr/>
    </dgm:pt>
    <dgm:pt modelId="{F489212F-F5F5-4901-AA8E-891448653C1D}" type="pres">
      <dgm:prSet presAssocID="{F9E9F70E-A125-4E76-9CC8-03CD827F8A6F}" presName="connectorText" presStyleLbl="sibTrans2D1" presStyleIdx="1" presStyleCnt="4"/>
      <dgm:spPr/>
    </dgm:pt>
    <dgm:pt modelId="{67D6FE1B-0EFE-4E7A-AC80-83B50915DD15}" type="pres">
      <dgm:prSet presAssocID="{6B841F1E-37BF-492A-AE13-273AE6EFD6D0}" presName="node" presStyleLbl="node1" presStyleIdx="2" presStyleCnt="5">
        <dgm:presLayoutVars>
          <dgm:bulletEnabled val="1"/>
        </dgm:presLayoutVars>
      </dgm:prSet>
      <dgm:spPr/>
    </dgm:pt>
    <dgm:pt modelId="{8496C328-B4CB-4F81-ABD2-848EB57B0352}" type="pres">
      <dgm:prSet presAssocID="{69BAFBD4-3923-4CAD-9836-C575F6AAA2A0}" presName="sibTrans" presStyleLbl="sibTrans2D1" presStyleIdx="2" presStyleCnt="4"/>
      <dgm:spPr/>
    </dgm:pt>
    <dgm:pt modelId="{46098E19-7C83-4054-B67F-308FC3BFC7D2}" type="pres">
      <dgm:prSet presAssocID="{69BAFBD4-3923-4CAD-9836-C575F6AAA2A0}" presName="connectorText" presStyleLbl="sibTrans2D1" presStyleIdx="2" presStyleCnt="4"/>
      <dgm:spPr/>
    </dgm:pt>
    <dgm:pt modelId="{E882B734-8167-4D3E-A3DA-A8BC3EA83FA6}" type="pres">
      <dgm:prSet presAssocID="{57B35CFF-BA6E-42DD-A294-5CB102C4BF30}" presName="node" presStyleLbl="node1" presStyleIdx="3" presStyleCnt="5">
        <dgm:presLayoutVars>
          <dgm:bulletEnabled val="1"/>
        </dgm:presLayoutVars>
      </dgm:prSet>
      <dgm:spPr/>
    </dgm:pt>
    <dgm:pt modelId="{7CF8A0F7-5766-43A5-8285-3FA9BBB481EF}" type="pres">
      <dgm:prSet presAssocID="{8FD27683-7E6A-440F-8498-3B9C17218059}" presName="sibTrans" presStyleLbl="sibTrans2D1" presStyleIdx="3" presStyleCnt="4"/>
      <dgm:spPr/>
    </dgm:pt>
    <dgm:pt modelId="{036794BD-1849-4F6E-9235-98E071E5E42D}" type="pres">
      <dgm:prSet presAssocID="{8FD27683-7E6A-440F-8498-3B9C17218059}" presName="connectorText" presStyleLbl="sibTrans2D1" presStyleIdx="3" presStyleCnt="4"/>
      <dgm:spPr/>
    </dgm:pt>
    <dgm:pt modelId="{5C157B9F-0DA9-4A77-8669-79E8C5D18769}" type="pres">
      <dgm:prSet presAssocID="{9A090CE3-2D30-49A6-A0B8-A059B08EFEE2}" presName="node" presStyleLbl="node1" presStyleIdx="4" presStyleCnt="5">
        <dgm:presLayoutVars>
          <dgm:bulletEnabled val="1"/>
        </dgm:presLayoutVars>
      </dgm:prSet>
      <dgm:spPr/>
    </dgm:pt>
  </dgm:ptLst>
  <dgm:cxnLst>
    <dgm:cxn modelId="{22DADD0F-63E6-4880-9908-D5C5A60F9A34}" srcId="{BDED08DB-379A-4F38-A655-05513C932A18}" destId="{57B35CFF-BA6E-42DD-A294-5CB102C4BF30}" srcOrd="3" destOrd="0" parTransId="{606C70A4-4951-4B3C-952C-6B7ED3016A6D}" sibTransId="{8FD27683-7E6A-440F-8498-3B9C17218059}"/>
    <dgm:cxn modelId="{0DA30822-B966-464C-9095-ED24C5543453}" type="presOf" srcId="{37EDD44C-9999-4A01-A01C-87E4AA87ABEC}" destId="{6FFA1FA3-E079-4CFB-9F01-81EC952AFAD8}" srcOrd="1" destOrd="0" presId="urn:microsoft.com/office/officeart/2005/8/layout/process2"/>
    <dgm:cxn modelId="{F9FD1739-E3A7-4526-9B09-8AFE0CCC6CD4}" type="presOf" srcId="{BDED08DB-379A-4F38-A655-05513C932A18}" destId="{5D8BE2ED-F272-4D33-8251-7893E1ED0173}" srcOrd="0" destOrd="0" presId="urn:microsoft.com/office/officeart/2005/8/layout/process2"/>
    <dgm:cxn modelId="{E826F23D-2ECF-490F-81B9-AD928D4FFF41}" srcId="{BDED08DB-379A-4F38-A655-05513C932A18}" destId="{6B841F1E-37BF-492A-AE13-273AE6EFD6D0}" srcOrd="2" destOrd="0" parTransId="{16A78878-0B83-41E5-ADE4-FD535D6E7E71}" sibTransId="{69BAFBD4-3923-4CAD-9836-C575F6AAA2A0}"/>
    <dgm:cxn modelId="{42D11961-4B11-4D06-85BB-7E7D700CF741}" srcId="{BDED08DB-379A-4F38-A655-05513C932A18}" destId="{9A090CE3-2D30-49A6-A0B8-A059B08EFEE2}" srcOrd="4" destOrd="0" parTransId="{1E7D0A07-9DF3-4E65-BAFE-042ED2CDF085}" sibTransId="{07653769-99E4-44CC-A67A-5F08610272DC}"/>
    <dgm:cxn modelId="{33F83C44-5B5B-4A54-A07F-B35B7374DF15}" type="presOf" srcId="{F9E9F70E-A125-4E76-9CC8-03CD827F8A6F}" destId="{3A27233F-F61A-447A-B0CC-A910CC6B3F78}" srcOrd="0" destOrd="0" presId="urn:microsoft.com/office/officeart/2005/8/layout/process2"/>
    <dgm:cxn modelId="{ECCC474B-A02E-4F32-A337-BFA402686D99}" type="presOf" srcId="{69BAFBD4-3923-4CAD-9836-C575F6AAA2A0}" destId="{8496C328-B4CB-4F81-ABD2-848EB57B0352}" srcOrd="0" destOrd="0" presId="urn:microsoft.com/office/officeart/2005/8/layout/process2"/>
    <dgm:cxn modelId="{25B4BE51-966F-4694-BAAF-43C0726CE98A}" type="presOf" srcId="{8FD27683-7E6A-440F-8498-3B9C17218059}" destId="{7CF8A0F7-5766-43A5-8285-3FA9BBB481EF}" srcOrd="0" destOrd="0" presId="urn:microsoft.com/office/officeart/2005/8/layout/process2"/>
    <dgm:cxn modelId="{67434774-E1A0-4AAC-BE69-2CC0ABFA5462}" srcId="{BDED08DB-379A-4F38-A655-05513C932A18}" destId="{364E1874-5760-421D-899B-44B0C0D4F31C}" srcOrd="0" destOrd="0" parTransId="{53425CD2-E0B6-42CE-99DB-A94D4BD34C6F}" sibTransId="{37EDD44C-9999-4A01-A01C-87E4AA87ABEC}"/>
    <dgm:cxn modelId="{99571D56-F14E-4681-9348-9D28A82C3EE0}" type="presOf" srcId="{3B54C878-4AA8-41A0-AFCD-E75A3C112BFA}" destId="{24BCB838-9044-48CC-A6DB-CFE55AC24F8F}" srcOrd="0" destOrd="0" presId="urn:microsoft.com/office/officeart/2005/8/layout/process2"/>
    <dgm:cxn modelId="{9F255B58-924E-45AD-9F98-97302C742BC4}" type="presOf" srcId="{37EDD44C-9999-4A01-A01C-87E4AA87ABEC}" destId="{7FC05ACB-D290-4F4F-A9A6-64552941061B}" srcOrd="0" destOrd="0" presId="urn:microsoft.com/office/officeart/2005/8/layout/process2"/>
    <dgm:cxn modelId="{3D0CE959-863F-4EC6-AFBF-8E00B8AEAEA3}" type="presOf" srcId="{6B841F1E-37BF-492A-AE13-273AE6EFD6D0}" destId="{67D6FE1B-0EFE-4E7A-AC80-83B50915DD15}" srcOrd="0" destOrd="0" presId="urn:microsoft.com/office/officeart/2005/8/layout/process2"/>
    <dgm:cxn modelId="{17D1687B-7153-4119-A919-5C2AB875DF2C}" type="presOf" srcId="{F9E9F70E-A125-4E76-9CC8-03CD827F8A6F}" destId="{F489212F-F5F5-4901-AA8E-891448653C1D}" srcOrd="1" destOrd="0" presId="urn:microsoft.com/office/officeart/2005/8/layout/process2"/>
    <dgm:cxn modelId="{10EC9B81-2D78-4132-8D85-C95EF021A4BF}" type="presOf" srcId="{9A090CE3-2D30-49A6-A0B8-A059B08EFEE2}" destId="{5C157B9F-0DA9-4A77-8669-79E8C5D18769}" srcOrd="0" destOrd="0" presId="urn:microsoft.com/office/officeart/2005/8/layout/process2"/>
    <dgm:cxn modelId="{72D24798-10C9-403A-B495-E7B9D8DAE81E}" srcId="{BDED08DB-379A-4F38-A655-05513C932A18}" destId="{3B54C878-4AA8-41A0-AFCD-E75A3C112BFA}" srcOrd="1" destOrd="0" parTransId="{CF2647B7-EC93-4482-BA78-7BE8DCC4BE8D}" sibTransId="{F9E9F70E-A125-4E76-9CC8-03CD827F8A6F}"/>
    <dgm:cxn modelId="{AFE1D2B5-D5AA-460A-8052-BBEB9AA59552}" type="presOf" srcId="{57B35CFF-BA6E-42DD-A294-5CB102C4BF30}" destId="{E882B734-8167-4D3E-A3DA-A8BC3EA83FA6}" srcOrd="0" destOrd="0" presId="urn:microsoft.com/office/officeart/2005/8/layout/process2"/>
    <dgm:cxn modelId="{13E1DEBD-EE4B-4DDD-961A-4DEBBCE83CD9}" type="presOf" srcId="{69BAFBD4-3923-4CAD-9836-C575F6AAA2A0}" destId="{46098E19-7C83-4054-B67F-308FC3BFC7D2}" srcOrd="1" destOrd="0" presId="urn:microsoft.com/office/officeart/2005/8/layout/process2"/>
    <dgm:cxn modelId="{C1D872D4-4157-4D1B-9325-54B1E22498D0}" type="presOf" srcId="{8FD27683-7E6A-440F-8498-3B9C17218059}" destId="{036794BD-1849-4F6E-9235-98E071E5E42D}" srcOrd="1" destOrd="0" presId="urn:microsoft.com/office/officeart/2005/8/layout/process2"/>
    <dgm:cxn modelId="{CD782AE0-EBCA-4F09-B915-0744821031C7}" type="presOf" srcId="{364E1874-5760-421D-899B-44B0C0D4F31C}" destId="{041A6B5A-406C-4CA3-9F61-370294A11C83}" srcOrd="0" destOrd="0" presId="urn:microsoft.com/office/officeart/2005/8/layout/process2"/>
    <dgm:cxn modelId="{0B6FE653-CDDD-4CB3-AA6C-AC46818F3EC4}" type="presParOf" srcId="{5D8BE2ED-F272-4D33-8251-7893E1ED0173}" destId="{041A6B5A-406C-4CA3-9F61-370294A11C83}" srcOrd="0" destOrd="0" presId="urn:microsoft.com/office/officeart/2005/8/layout/process2"/>
    <dgm:cxn modelId="{A030182E-B4BB-44C6-8E43-AC7CDB40D41E}" type="presParOf" srcId="{5D8BE2ED-F272-4D33-8251-7893E1ED0173}" destId="{7FC05ACB-D290-4F4F-A9A6-64552941061B}" srcOrd="1" destOrd="0" presId="urn:microsoft.com/office/officeart/2005/8/layout/process2"/>
    <dgm:cxn modelId="{4EF3A31C-1959-41AD-B3AE-76BB010DF2B6}" type="presParOf" srcId="{7FC05ACB-D290-4F4F-A9A6-64552941061B}" destId="{6FFA1FA3-E079-4CFB-9F01-81EC952AFAD8}" srcOrd="0" destOrd="0" presId="urn:microsoft.com/office/officeart/2005/8/layout/process2"/>
    <dgm:cxn modelId="{8A497CCB-F732-402D-A988-9742CD3D5D74}" type="presParOf" srcId="{5D8BE2ED-F272-4D33-8251-7893E1ED0173}" destId="{24BCB838-9044-48CC-A6DB-CFE55AC24F8F}" srcOrd="2" destOrd="0" presId="urn:microsoft.com/office/officeart/2005/8/layout/process2"/>
    <dgm:cxn modelId="{B2B0B03E-8AB0-418E-B395-0CB88F591F8E}" type="presParOf" srcId="{5D8BE2ED-F272-4D33-8251-7893E1ED0173}" destId="{3A27233F-F61A-447A-B0CC-A910CC6B3F78}" srcOrd="3" destOrd="0" presId="urn:microsoft.com/office/officeart/2005/8/layout/process2"/>
    <dgm:cxn modelId="{D081A7F3-253C-4786-8C1A-921021AB576D}" type="presParOf" srcId="{3A27233F-F61A-447A-B0CC-A910CC6B3F78}" destId="{F489212F-F5F5-4901-AA8E-891448653C1D}" srcOrd="0" destOrd="0" presId="urn:microsoft.com/office/officeart/2005/8/layout/process2"/>
    <dgm:cxn modelId="{8A22BD08-47E6-4CDE-BC3C-F3E83452FA90}" type="presParOf" srcId="{5D8BE2ED-F272-4D33-8251-7893E1ED0173}" destId="{67D6FE1B-0EFE-4E7A-AC80-83B50915DD15}" srcOrd="4" destOrd="0" presId="urn:microsoft.com/office/officeart/2005/8/layout/process2"/>
    <dgm:cxn modelId="{E90B0D14-A2DE-45F1-8AE8-320BE4C66A3D}" type="presParOf" srcId="{5D8BE2ED-F272-4D33-8251-7893E1ED0173}" destId="{8496C328-B4CB-4F81-ABD2-848EB57B0352}" srcOrd="5" destOrd="0" presId="urn:microsoft.com/office/officeart/2005/8/layout/process2"/>
    <dgm:cxn modelId="{CE1A285E-574A-4B6D-8A0F-A90F1F3E3726}" type="presParOf" srcId="{8496C328-B4CB-4F81-ABD2-848EB57B0352}" destId="{46098E19-7C83-4054-B67F-308FC3BFC7D2}" srcOrd="0" destOrd="0" presId="urn:microsoft.com/office/officeart/2005/8/layout/process2"/>
    <dgm:cxn modelId="{CD7EB473-C16E-4A8C-94E0-34019543C7AF}" type="presParOf" srcId="{5D8BE2ED-F272-4D33-8251-7893E1ED0173}" destId="{E882B734-8167-4D3E-A3DA-A8BC3EA83FA6}" srcOrd="6" destOrd="0" presId="urn:microsoft.com/office/officeart/2005/8/layout/process2"/>
    <dgm:cxn modelId="{5E3FDD65-0E8B-461A-A3C3-14C9FBFC0EE7}" type="presParOf" srcId="{5D8BE2ED-F272-4D33-8251-7893E1ED0173}" destId="{7CF8A0F7-5766-43A5-8285-3FA9BBB481EF}" srcOrd="7" destOrd="0" presId="urn:microsoft.com/office/officeart/2005/8/layout/process2"/>
    <dgm:cxn modelId="{17361828-8D69-41CA-8ACB-BDE20FB3D68A}" type="presParOf" srcId="{7CF8A0F7-5766-43A5-8285-3FA9BBB481EF}" destId="{036794BD-1849-4F6E-9235-98E071E5E42D}" srcOrd="0" destOrd="0" presId="urn:microsoft.com/office/officeart/2005/8/layout/process2"/>
    <dgm:cxn modelId="{0B1F52B4-84DB-4063-9CAE-D150870F850A}" type="presParOf" srcId="{5D8BE2ED-F272-4D33-8251-7893E1ED0173}" destId="{5C157B9F-0DA9-4A77-8669-79E8C5D18769}"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1A6B5A-406C-4CA3-9F61-370294A11C83}">
      <dsp:nvSpPr>
        <dsp:cNvPr id="0" name=""/>
        <dsp:cNvSpPr/>
      </dsp:nvSpPr>
      <dsp:spPr>
        <a:xfrm>
          <a:off x="1319735" y="529"/>
          <a:ext cx="1621044" cy="6195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a:latin typeface="Open Sans" panose="020B0606030504020204" pitchFamily="34" charset="0"/>
              <a:ea typeface="Open Sans" panose="020B0606030504020204" pitchFamily="34" charset="0"/>
              <a:cs typeface="Open Sans" panose="020B0606030504020204" pitchFamily="34" charset="0"/>
            </a:rPr>
            <a:t>Lead Client Service Partner (LCSP)</a:t>
          </a:r>
          <a:endParaRPr lang="en-US" sz="1200" kern="1200">
            <a:latin typeface="Open Sans" panose="020B0606030504020204" pitchFamily="34" charset="0"/>
            <a:ea typeface="Open Sans" panose="020B0606030504020204" pitchFamily="34" charset="0"/>
            <a:cs typeface="Open Sans" panose="020B0606030504020204" pitchFamily="34" charset="0"/>
          </a:endParaRPr>
        </a:p>
      </dsp:txBody>
      <dsp:txXfrm>
        <a:off x="1337882" y="18676"/>
        <a:ext cx="1584750" cy="583275"/>
      </dsp:txXfrm>
    </dsp:sp>
    <dsp:sp modelId="{7FC05ACB-D290-4F4F-A9A6-64552941061B}">
      <dsp:nvSpPr>
        <dsp:cNvPr id="0" name=""/>
        <dsp:cNvSpPr/>
      </dsp:nvSpPr>
      <dsp:spPr>
        <a:xfrm rot="5400000">
          <a:off x="2014088" y="635587"/>
          <a:ext cx="232338" cy="27880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Open Sans" panose="020B0606030504020204" pitchFamily="34" charset="0"/>
            <a:ea typeface="Open Sans" panose="020B0606030504020204" pitchFamily="34" charset="0"/>
            <a:cs typeface="Open Sans" panose="020B0606030504020204" pitchFamily="34" charset="0"/>
          </a:endParaRPr>
        </a:p>
      </dsp:txBody>
      <dsp:txXfrm rot="-5400000">
        <a:off x="2046616" y="658821"/>
        <a:ext cx="167284" cy="162637"/>
      </dsp:txXfrm>
    </dsp:sp>
    <dsp:sp modelId="{24BCB838-9044-48CC-A6DB-CFE55AC24F8F}">
      <dsp:nvSpPr>
        <dsp:cNvPr id="0" name=""/>
        <dsp:cNvSpPr/>
      </dsp:nvSpPr>
      <dsp:spPr>
        <a:xfrm>
          <a:off x="1319735" y="929883"/>
          <a:ext cx="1621044" cy="61956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Open Sans" panose="020B0606030504020204" pitchFamily="34" charset="0"/>
              <a:ea typeface="Open Sans" panose="020B0606030504020204" pitchFamily="34" charset="0"/>
              <a:cs typeface="Open Sans" panose="020B0606030504020204" pitchFamily="34" charset="0"/>
            </a:rPr>
            <a:t>Lead Engagement Partner (LEP)</a:t>
          </a:r>
        </a:p>
      </dsp:txBody>
      <dsp:txXfrm>
        <a:off x="1337882" y="948030"/>
        <a:ext cx="1584750" cy="583275"/>
      </dsp:txXfrm>
    </dsp:sp>
    <dsp:sp modelId="{3A27233F-F61A-447A-B0CC-A910CC6B3F78}">
      <dsp:nvSpPr>
        <dsp:cNvPr id="0" name=""/>
        <dsp:cNvSpPr/>
      </dsp:nvSpPr>
      <dsp:spPr>
        <a:xfrm rot="5400000">
          <a:off x="2014088" y="1564941"/>
          <a:ext cx="232338" cy="27880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Open Sans" panose="020B0606030504020204" pitchFamily="34" charset="0"/>
            <a:ea typeface="Open Sans" panose="020B0606030504020204" pitchFamily="34" charset="0"/>
            <a:cs typeface="Open Sans" panose="020B0606030504020204" pitchFamily="34" charset="0"/>
          </a:endParaRPr>
        </a:p>
      </dsp:txBody>
      <dsp:txXfrm rot="-5400000">
        <a:off x="2046616" y="1588175"/>
        <a:ext cx="167284" cy="162637"/>
      </dsp:txXfrm>
    </dsp:sp>
    <dsp:sp modelId="{67D6FE1B-0EFE-4E7A-AC80-83B50915DD15}">
      <dsp:nvSpPr>
        <dsp:cNvPr id="0" name=""/>
        <dsp:cNvSpPr/>
      </dsp:nvSpPr>
      <dsp:spPr>
        <a:xfrm>
          <a:off x="1319735" y="1859236"/>
          <a:ext cx="1621044" cy="619569"/>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Open Sans" panose="020B0606030504020204" pitchFamily="34" charset="0"/>
              <a:ea typeface="Open Sans" panose="020B0606030504020204" pitchFamily="34" charset="0"/>
              <a:cs typeface="Open Sans" panose="020B0606030504020204" pitchFamily="34" charset="0"/>
            </a:rPr>
            <a:t>Client Experience Lead (CEL/SM)</a:t>
          </a:r>
        </a:p>
      </dsp:txBody>
      <dsp:txXfrm>
        <a:off x="1337882" y="1877383"/>
        <a:ext cx="1584750" cy="583275"/>
      </dsp:txXfrm>
    </dsp:sp>
    <dsp:sp modelId="{8496C328-B4CB-4F81-ABD2-848EB57B0352}">
      <dsp:nvSpPr>
        <dsp:cNvPr id="0" name=""/>
        <dsp:cNvSpPr/>
      </dsp:nvSpPr>
      <dsp:spPr>
        <a:xfrm rot="5400000">
          <a:off x="2014088" y="2494295"/>
          <a:ext cx="232338" cy="278806"/>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Open Sans" panose="020B0606030504020204" pitchFamily="34" charset="0"/>
            <a:ea typeface="Open Sans" panose="020B0606030504020204" pitchFamily="34" charset="0"/>
            <a:cs typeface="Open Sans" panose="020B0606030504020204" pitchFamily="34" charset="0"/>
          </a:endParaRPr>
        </a:p>
      </dsp:txBody>
      <dsp:txXfrm rot="-5400000">
        <a:off x="2046616" y="2517529"/>
        <a:ext cx="167284" cy="162637"/>
      </dsp:txXfrm>
    </dsp:sp>
    <dsp:sp modelId="{E882B734-8167-4D3E-A3DA-A8BC3EA83FA6}">
      <dsp:nvSpPr>
        <dsp:cNvPr id="0" name=""/>
        <dsp:cNvSpPr/>
      </dsp:nvSpPr>
      <dsp:spPr>
        <a:xfrm>
          <a:off x="1319735" y="2788590"/>
          <a:ext cx="1621044" cy="619569"/>
        </a:xfrm>
        <a:prstGeom prst="roundRect">
          <a:avLst>
            <a:gd name="adj" fmla="val 10000"/>
          </a:avLst>
        </a:prstGeom>
        <a:solidFill>
          <a:srgbClr val="0FACD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Open Sans" panose="020B0606030504020204" pitchFamily="34" charset="0"/>
              <a:ea typeface="Open Sans" panose="020B0606030504020204" pitchFamily="34" charset="0"/>
              <a:cs typeface="Open Sans" panose="020B0606030504020204" pitchFamily="34" charset="0"/>
            </a:rPr>
            <a:t>Delivery Lead (DL/Mgr.)</a:t>
          </a:r>
        </a:p>
      </dsp:txBody>
      <dsp:txXfrm>
        <a:off x="1337882" y="2806737"/>
        <a:ext cx="1584750" cy="583275"/>
      </dsp:txXfrm>
    </dsp:sp>
    <dsp:sp modelId="{7CF8A0F7-5766-43A5-8285-3FA9BBB481EF}">
      <dsp:nvSpPr>
        <dsp:cNvPr id="0" name=""/>
        <dsp:cNvSpPr/>
      </dsp:nvSpPr>
      <dsp:spPr>
        <a:xfrm rot="5400000">
          <a:off x="2014088" y="3423648"/>
          <a:ext cx="232338" cy="278806"/>
        </a:xfrm>
        <a:prstGeom prst="rightArrow">
          <a:avLst>
            <a:gd name="adj1" fmla="val 60000"/>
            <a:gd name="adj2" fmla="val 50000"/>
          </a:avLst>
        </a:prstGeom>
        <a:solidFill>
          <a:srgbClr val="0FACDB"/>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Open Sans" panose="020B0606030504020204" pitchFamily="34" charset="0"/>
            <a:ea typeface="Open Sans" panose="020B0606030504020204" pitchFamily="34" charset="0"/>
            <a:cs typeface="Open Sans" panose="020B0606030504020204" pitchFamily="34" charset="0"/>
          </a:endParaRPr>
        </a:p>
      </dsp:txBody>
      <dsp:txXfrm rot="-5400000">
        <a:off x="2046616" y="3446882"/>
        <a:ext cx="167284" cy="162637"/>
      </dsp:txXfrm>
    </dsp:sp>
    <dsp:sp modelId="{5C157B9F-0DA9-4A77-8669-79E8C5D18769}">
      <dsp:nvSpPr>
        <dsp:cNvPr id="0" name=""/>
        <dsp:cNvSpPr/>
      </dsp:nvSpPr>
      <dsp:spPr>
        <a:xfrm>
          <a:off x="1319735" y="3717944"/>
          <a:ext cx="1621044" cy="619569"/>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Open Sans" panose="020B0606030504020204" pitchFamily="34" charset="0"/>
              <a:ea typeface="Open Sans" panose="020B0606030504020204" pitchFamily="34" charset="0"/>
              <a:cs typeface="Open Sans" panose="020B0606030504020204" pitchFamily="34" charset="0"/>
            </a:rPr>
            <a:t>AMS Delivery Team (functional/technical)</a:t>
          </a:r>
        </a:p>
      </dsp:txBody>
      <dsp:txXfrm>
        <a:off x="1337882" y="3736091"/>
        <a:ext cx="1584750" cy="58327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1A6425-22D2-4BD0-A620-A59423C300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DAD902A-26FB-40F3-B0AD-AC4AA95EE2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04E786-9203-4CDB-9E73-7A3DDD768B82}" type="datetimeFigureOut">
              <a:rPr lang="en-US" smtClean="0"/>
              <a:t>3/1/2023</a:t>
            </a:fld>
            <a:endParaRPr lang="en-US"/>
          </a:p>
        </p:txBody>
      </p:sp>
      <p:sp>
        <p:nvSpPr>
          <p:cNvPr id="4" name="Footer Placeholder 3">
            <a:extLst>
              <a:ext uri="{FF2B5EF4-FFF2-40B4-BE49-F238E27FC236}">
                <a16:creationId xmlns:a16="http://schemas.microsoft.com/office/drawing/2014/main" id="{F0FE8158-3B9C-49F5-A76C-B57D51D8A6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7F18100-5FE0-41C2-8972-6BB490CE86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0D0A52-8C50-43C1-AE5C-2E35C191ADD6}" type="slidenum">
              <a:rPr lang="en-US" smtClean="0"/>
              <a:t>‹#›</a:t>
            </a:fld>
            <a:endParaRPr lang="en-US"/>
          </a:p>
        </p:txBody>
      </p:sp>
    </p:spTree>
    <p:extLst>
      <p:ext uri="{BB962C8B-B14F-4D97-AF65-F5344CB8AC3E}">
        <p14:creationId xmlns:p14="http://schemas.microsoft.com/office/powerpoint/2010/main" val="32870686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1B613E-B2BE-4E69-AB08-131B001518A6}" type="datetimeFigureOut">
              <a:rPr lang="en-US" smtClean="0"/>
              <a:t>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F2C44-6A5B-4D16-8168-B95263495C68}" type="slidenum">
              <a:rPr lang="en-US" smtClean="0"/>
              <a:t>‹#›</a:t>
            </a:fld>
            <a:endParaRPr lang="en-US"/>
          </a:p>
        </p:txBody>
      </p:sp>
    </p:spTree>
    <p:extLst>
      <p:ext uri="{BB962C8B-B14F-4D97-AF65-F5344CB8AC3E}">
        <p14:creationId xmlns:p14="http://schemas.microsoft.com/office/powerpoint/2010/main" val="1535068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AF2C44-6A5B-4D16-8168-B95263495C68}" type="slidenum">
              <a:rPr lang="en-US" smtClean="0"/>
              <a:t>10</a:t>
            </a:fld>
            <a:endParaRPr lang="en-US"/>
          </a:p>
        </p:txBody>
      </p:sp>
    </p:spTree>
    <p:extLst>
      <p:ext uri="{BB962C8B-B14F-4D97-AF65-F5344CB8AC3E}">
        <p14:creationId xmlns:p14="http://schemas.microsoft.com/office/powerpoint/2010/main" val="2088991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AF2C44-6A5B-4D16-8168-B95263495C68}" type="slidenum">
              <a:rPr lang="en-US" smtClean="0"/>
              <a:t>17</a:t>
            </a:fld>
            <a:endParaRPr lang="en-US"/>
          </a:p>
        </p:txBody>
      </p:sp>
    </p:spTree>
    <p:extLst>
      <p:ext uri="{BB962C8B-B14F-4D97-AF65-F5344CB8AC3E}">
        <p14:creationId xmlns:p14="http://schemas.microsoft.com/office/powerpoint/2010/main" val="3913276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19272" y="688848"/>
            <a:ext cx="5562600" cy="5556504"/>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57678227"/>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3">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8217"/>
            <a:ext cx="11227056"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4720"/>
            <a:ext cx="1122705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7" name="Copyright">
            <a:extLst>
              <a:ext uri="{FF2B5EF4-FFF2-40B4-BE49-F238E27FC236}">
                <a16:creationId xmlns:a16="http://schemas.microsoft.com/office/drawing/2014/main" id="{EC93E963-CFD3-43A9-AE1B-F08B522B4130}"/>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aseCode">
            <a:extLst>
              <a:ext uri="{FF2B5EF4-FFF2-40B4-BE49-F238E27FC236}">
                <a16:creationId xmlns:a16="http://schemas.microsoft.com/office/drawing/2014/main" id="{791BE9BD-85F6-497E-A8D6-CBFF87927B15}"/>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AB538D13-8CB9-4EE1-BCA9-24557BC4F2B2}"/>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0664083"/>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accent 2">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3297" y="1714500"/>
            <a:ext cx="9323916"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08E5BA7E-93C2-43A2-9267-44AEA65B95C5}"/>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015C4658-A753-4EFC-B4C9-8CC1413F742B}"/>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DEC3538D-DEF3-427C-A22B-D6DED4B4F939}"/>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178164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Accent 4">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63296" y="1714500"/>
            <a:ext cx="9341104"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42B478C9-B5DA-40CF-85B5-B8255333DF59}"/>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13465439-7954-4F6D-A5BA-2445764B064C}"/>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5B993EBE-E0B6-4868-AEFF-D7DAD2DDC7E4}"/>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14695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63296" y="1719073"/>
            <a:ext cx="9341104" cy="4643628"/>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D9D178A5-CCC4-4A46-8C47-9A140D4A5CA1}"/>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70B3F7DA-818B-4D8B-B857-2D625878F36E}"/>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4106B75E-593B-4DBE-A922-1C55C945A5EC}"/>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614753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63296" y="1719073"/>
            <a:ext cx="9341104" cy="4643628"/>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8A445E98-0101-4641-B761-F6EC62A4C1F9}"/>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8E6546D8-000E-40B0-BE69-23BCCEC818E9}"/>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C7761B44-F344-440B-8939-9E878C81D0CA}"/>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510570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5488" y="1719072"/>
            <a:ext cx="9328912" cy="4643628"/>
          </a:xfrm>
          <a:prstGeom prst="rect">
            <a:avLst/>
          </a:prstGeom>
        </p:spPr>
        <p:txBody>
          <a:bodyPr>
            <a:noAutofit/>
          </a:bodyPr>
          <a:lstStyle>
            <a:lvl1pPr marL="0" indent="0" algn="l">
              <a:spcBef>
                <a:spcPts val="2700"/>
              </a:spcBef>
              <a:buFontTx/>
              <a:buNone/>
              <a:defRPr sz="3600">
                <a:solidFill>
                  <a:schemeClr val="tx1"/>
                </a:solidFill>
              </a:defRPr>
            </a:lvl1pPr>
            <a:lvl2pPr marL="342900" indent="-342900">
              <a:defRPr sz="2250">
                <a:solidFill>
                  <a:schemeClr val="bg2"/>
                </a:solidFill>
              </a:defRPr>
            </a:lvl2pPr>
            <a:lvl3pPr>
              <a:defRPr sz="2250">
                <a:solidFill>
                  <a:schemeClr val="bg2"/>
                </a:solidFill>
              </a:defRPr>
            </a:lvl3pPr>
            <a:lvl4pPr>
              <a:defRPr sz="2250">
                <a:solidFill>
                  <a:schemeClr val="bg2"/>
                </a:solidFill>
              </a:defRPr>
            </a:lvl4pPr>
            <a:lvl5pPr>
              <a:defRPr sz="225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3512730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3296" y="1714500"/>
            <a:ext cx="11277600" cy="4648200"/>
          </a:xfrm>
          <a:prstGeom prst="rect">
            <a:avLst/>
          </a:prstGeom>
        </p:spPr>
        <p:txBody>
          <a:bodyPr vert="horz" lIns="0" tIns="0" rIns="0" bIns="0" rtlCol="0">
            <a:noAutofit/>
          </a:bodyPr>
          <a:lstStyle>
            <a:lvl1pPr marL="0" indent="0" algn="l">
              <a:buFontTx/>
              <a:buNone/>
              <a:defRPr sz="1200">
                <a:latin typeface="+mn-lt"/>
              </a:defRPr>
            </a:lvl1pPr>
            <a:lvl2pPr marL="104775" indent="-104775" algn="l">
              <a:buClrTx/>
              <a:buSzPct val="100000"/>
              <a:buFont typeface="Arial" panose="020B0604020202020204" pitchFamily="34" charset="0"/>
              <a:buChar char="•"/>
              <a:defRPr sz="1200">
                <a:latin typeface="+mj-lt"/>
              </a:defRPr>
            </a:lvl2pPr>
            <a:lvl3pPr marL="228600" indent="-104775" algn="l">
              <a:buClrTx/>
              <a:buSzPct val="100000"/>
              <a:buFont typeface="Arial" panose="020B0604020202020204" pitchFamily="34" charset="0"/>
              <a:buChar char="−"/>
              <a:defRPr sz="1200">
                <a:latin typeface="+mn-lt"/>
              </a:defRPr>
            </a:lvl3pPr>
            <a:lvl4pPr marL="352425" indent="-104775" algn="l">
              <a:buClrTx/>
              <a:buSzPct val="100000"/>
              <a:buFont typeface="Arial" panose="020B0604020202020204" pitchFamily="34" charset="0"/>
              <a:buChar char="◦"/>
              <a:defRPr sz="1200">
                <a:latin typeface="+mn-lt"/>
              </a:defRPr>
            </a:lvl4pPr>
            <a:lvl5pPr marL="476250" indent="-104775" algn="l">
              <a:buClrTx/>
              <a:buSzPct val="100000"/>
              <a:buFont typeface="Arial" panose="020B0604020202020204" pitchFamily="34" charset="0"/>
              <a:buChar char="−"/>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463296" y="347473"/>
            <a:ext cx="11277600"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1577421879"/>
      </p:ext>
    </p:extLst>
  </p:cSld>
  <p:clrMapOvr>
    <a:masterClrMapping/>
  </p:clrMapOvr>
  <p:transition>
    <p:fade/>
  </p:transition>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3296" y="1714500"/>
            <a:ext cx="9341104" cy="4648200"/>
          </a:xfrm>
          <a:prstGeom prst="rect">
            <a:avLst/>
          </a:prstGeom>
        </p:spPr>
        <p:txBody>
          <a:bodyPr>
            <a:noAutofit/>
          </a:bodyPr>
          <a:lstStyle>
            <a:lvl1pPr marL="0" indent="0" algn="l">
              <a:buFontTx/>
              <a:buNone/>
              <a:tabLst>
                <a:tab pos="5047060" algn="r"/>
              </a:tabLst>
              <a:defRPr sz="1200">
                <a:latin typeface="+mn-lt"/>
              </a:defRPr>
            </a:lvl1pPr>
            <a:lvl2pPr marL="104775" indent="-104775" algn="l">
              <a:buClrTx/>
              <a:buSzPct val="100000"/>
              <a:buFont typeface="Arial" panose="020B0604020202020204" pitchFamily="34" charset="0"/>
              <a:buChar char="•"/>
              <a:tabLst>
                <a:tab pos="5047060" algn="r"/>
              </a:tabLst>
              <a:defRPr sz="1200">
                <a:latin typeface="+mj-lt"/>
              </a:defRPr>
            </a:lvl2pPr>
            <a:lvl3pPr marL="228600" indent="-104775" algn="l">
              <a:buClrTx/>
              <a:buSzPct val="100000"/>
              <a:buFont typeface="Arial" panose="020B0604020202020204" pitchFamily="34" charset="0"/>
              <a:buChar char="−"/>
              <a:tabLst>
                <a:tab pos="5047060" algn="r"/>
              </a:tabLst>
              <a:defRPr sz="1200">
                <a:latin typeface="+mn-lt"/>
              </a:defRPr>
            </a:lvl3pPr>
            <a:lvl4pPr marL="352425" indent="-104775" algn="l">
              <a:buClrTx/>
              <a:buSzPct val="100000"/>
              <a:buFont typeface="Arial" panose="020B0604020202020204" pitchFamily="34" charset="0"/>
              <a:buChar char="◦"/>
              <a:tabLst>
                <a:tab pos="504706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vl6pPr>
              <a:tabLst>
                <a:tab pos="5047060" algn="r"/>
              </a:tabLst>
              <a:defRPr/>
            </a:lvl6pPr>
            <a:lvl7pPr>
              <a:tabLst>
                <a:tab pos="5047060" algn="r"/>
              </a:tabLst>
              <a:defRPr/>
            </a:lvl7pPr>
            <a:lvl8pPr>
              <a:tabLst>
                <a:tab pos="5047060" algn="r"/>
              </a:tabLst>
              <a:defRPr/>
            </a:lvl8pPr>
            <a:lvl9pPr>
              <a:tabLst>
                <a:tab pos="5047060"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463296" y="347473"/>
            <a:ext cx="11180232"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1882072881"/>
      </p:ext>
    </p:extLst>
  </p:cSld>
  <p:clrMapOvr>
    <a:masterClrMapping/>
  </p:clrMapOvr>
  <p:transition>
    <p:fade/>
  </p:transition>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933144" y="345584"/>
            <a:ext cx="2804160" cy="1027760"/>
          </a:xfrm>
        </p:spPr>
        <p:txBody>
          <a:bodyPr>
            <a:noAutofit/>
          </a:bodyPr>
          <a:lstStyle>
            <a:lvl1pPr>
              <a:spcBef>
                <a:spcPts val="139"/>
              </a:spcBef>
              <a:defRPr sz="800">
                <a:solidFill>
                  <a:schemeClr val="tx1"/>
                </a:solidFill>
              </a:defRPr>
            </a:lvl1pPr>
            <a:lvl2pPr>
              <a:defRPr sz="727">
                <a:solidFill>
                  <a:schemeClr val="tx2"/>
                </a:solidFill>
              </a:defRPr>
            </a:lvl2pPr>
            <a:lvl3pPr>
              <a:defRPr sz="727">
                <a:solidFill>
                  <a:schemeClr val="tx2"/>
                </a:solidFill>
              </a:defRPr>
            </a:lvl3pPr>
            <a:lvl4pPr>
              <a:defRPr sz="692">
                <a:solidFill>
                  <a:schemeClr val="tx2"/>
                </a:solidFill>
              </a:defRPr>
            </a:lvl4pPr>
            <a:lvl5pPr>
              <a:defRPr sz="692">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463296" y="1714500"/>
            <a:ext cx="3549904" cy="4648200"/>
          </a:xfrm>
        </p:spPr>
        <p:txBody>
          <a:bodyPr>
            <a:noAutofit/>
          </a:bodyPr>
          <a:lstStyle>
            <a:lvl1pPr>
              <a:spcBef>
                <a:spcPts val="0"/>
              </a:spcBef>
              <a:spcAft>
                <a:spcPts val="416"/>
              </a:spcAft>
              <a:defRPr sz="1200"/>
            </a:lvl1pPr>
            <a:lvl2pPr>
              <a:spcBef>
                <a:spcPts val="208"/>
              </a:spcBef>
              <a:defRPr/>
            </a:lvl2pPr>
            <a:lvl3pPr>
              <a:spcBef>
                <a:spcPts val="208"/>
              </a:spcBef>
              <a:defRPr/>
            </a:lvl3pPr>
            <a:lvl4pPr>
              <a:spcBef>
                <a:spcPts val="208"/>
              </a:spcBef>
              <a:defRPr/>
            </a:lvl4pPr>
            <a:lvl5pPr>
              <a:spcBef>
                <a:spcPts val="208"/>
              </a:spcBef>
              <a:defRPr/>
            </a:lvl5pPr>
          </a:lstStyle>
          <a:p>
            <a:pPr lvl="0"/>
            <a:r>
              <a:rPr lang="en-US"/>
              <a:t>Click to edit Master text styles</a:t>
            </a:r>
          </a:p>
        </p:txBody>
      </p:sp>
      <p:sp>
        <p:nvSpPr>
          <p:cNvPr id="9" name="Text Placeholder 8"/>
          <p:cNvSpPr>
            <a:spLocks noGrp="1"/>
          </p:cNvSpPr>
          <p:nvPr>
            <p:ph type="body" sz="quarter" idx="12"/>
          </p:nvPr>
        </p:nvSpPr>
        <p:spPr>
          <a:xfrm>
            <a:off x="4318000" y="1719073"/>
            <a:ext cx="7416801" cy="4643628"/>
          </a:xfrm>
        </p:spPr>
        <p:txBody>
          <a:bodyPr>
            <a:noAutofit/>
          </a:bodyPr>
          <a:lstStyle>
            <a:lvl1pPr marL="0" indent="0" algn="l">
              <a:spcBef>
                <a:spcPts val="1247"/>
              </a:spcBef>
              <a:buFontTx/>
              <a:buNone/>
              <a:defRPr sz="1200"/>
            </a:lvl1pPr>
            <a:lvl2pPr marL="104775" indent="-104775" algn="l">
              <a:buClrTx/>
              <a:buSzPct val="100000"/>
              <a:buFont typeface="Arial" panose="020B0604020202020204" pitchFamily="34" charset="0"/>
              <a:buChar char="•"/>
              <a:defRPr sz="1200"/>
            </a:lvl2pPr>
            <a:lvl3pPr marL="228600" indent="-104775" algn="l">
              <a:buClrTx/>
              <a:buSzPct val="100000"/>
              <a:buFont typeface="Arial" panose="020B0604020202020204" pitchFamily="34" charset="0"/>
              <a:buChar char="−"/>
              <a:defRPr sz="1200"/>
            </a:lvl3pPr>
            <a:lvl4pPr marL="352425" indent="-104775" algn="l">
              <a:buClrTx/>
              <a:buSzPct val="100000"/>
              <a:buFont typeface="Arial" panose="020B0604020202020204" pitchFamily="34" charset="0"/>
              <a:buChar char="◦"/>
              <a:defRPr sz="1200"/>
            </a:lvl4pPr>
            <a:lvl5pPr marL="476250" indent="-104775" algn="l">
              <a:buClrTx/>
              <a:buSzPct val="100000"/>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grpSp>
        <p:nvGrpSpPr>
          <p:cNvPr id="16" name="Group 15">
            <a:extLst>
              <a:ext uri="{FF2B5EF4-FFF2-40B4-BE49-F238E27FC236}">
                <a16:creationId xmlns:a16="http://schemas.microsoft.com/office/drawing/2014/main" id="{8D879EE2-D803-4CB2-AF00-F24E09224D10}"/>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7" name="Oval 5">
              <a:extLst>
                <a:ext uri="{FF2B5EF4-FFF2-40B4-BE49-F238E27FC236}">
                  <a16:creationId xmlns:a16="http://schemas.microsoft.com/office/drawing/2014/main" id="{D45CA835-378D-4289-9657-CD3C1D614351}"/>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8" name="Freeform 6">
              <a:extLst>
                <a:ext uri="{FF2B5EF4-FFF2-40B4-BE49-F238E27FC236}">
                  <a16:creationId xmlns:a16="http://schemas.microsoft.com/office/drawing/2014/main" id="{D3810899-A11C-413B-8CBC-D3CFBE3CD80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9" name="Rectangle 7">
              <a:extLst>
                <a:ext uri="{FF2B5EF4-FFF2-40B4-BE49-F238E27FC236}">
                  <a16:creationId xmlns:a16="http://schemas.microsoft.com/office/drawing/2014/main" id="{A104677E-C9A9-43FD-9636-282AA4967CC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8">
              <a:extLst>
                <a:ext uri="{FF2B5EF4-FFF2-40B4-BE49-F238E27FC236}">
                  <a16:creationId xmlns:a16="http://schemas.microsoft.com/office/drawing/2014/main" id="{33CAB285-FAC0-4F34-8146-267CBA1B5D9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9">
              <a:extLst>
                <a:ext uri="{FF2B5EF4-FFF2-40B4-BE49-F238E27FC236}">
                  <a16:creationId xmlns:a16="http://schemas.microsoft.com/office/drawing/2014/main" id="{16082ED9-88C5-4736-942C-C7E3CCCA1BE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Rectangle 10">
              <a:extLst>
                <a:ext uri="{FF2B5EF4-FFF2-40B4-BE49-F238E27FC236}">
                  <a16:creationId xmlns:a16="http://schemas.microsoft.com/office/drawing/2014/main" id="{E1E6C516-6C1B-4A02-BB05-4F831D78ECF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Freeform 11">
              <a:extLst>
                <a:ext uri="{FF2B5EF4-FFF2-40B4-BE49-F238E27FC236}">
                  <a16:creationId xmlns:a16="http://schemas.microsoft.com/office/drawing/2014/main" id="{DA6EFC15-17CF-407E-9776-DF518801DEE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12">
              <a:extLst>
                <a:ext uri="{FF2B5EF4-FFF2-40B4-BE49-F238E27FC236}">
                  <a16:creationId xmlns:a16="http://schemas.microsoft.com/office/drawing/2014/main" id="{032EBC75-0AB2-4438-90A3-70694DE0F42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3">
              <a:extLst>
                <a:ext uri="{FF2B5EF4-FFF2-40B4-BE49-F238E27FC236}">
                  <a16:creationId xmlns:a16="http://schemas.microsoft.com/office/drawing/2014/main" id="{FC22A38A-F53A-4006-98CB-F2CD2E27610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4">
              <a:extLst>
                <a:ext uri="{FF2B5EF4-FFF2-40B4-BE49-F238E27FC236}">
                  <a16:creationId xmlns:a16="http://schemas.microsoft.com/office/drawing/2014/main" id="{69265903-DE87-4699-A08F-FA3C1B52FB3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1197188981"/>
      </p:ext>
    </p:extLst>
  </p:cSld>
  <p:clrMapOvr>
    <a:masterClrMapping/>
  </p:clrMapOvr>
  <p:transition>
    <p:fade/>
  </p:transition>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463295" y="347472"/>
            <a:ext cx="11228832" cy="698500"/>
          </a:xfrm>
          <a:prstGeom prst="rect">
            <a:avLst/>
          </a:prstGeom>
        </p:spPr>
        <p:txBody>
          <a:bodyPr vert="horz" lIns="0" tIns="0" rIns="0" bIns="0" rtlCol="0" anchor="t" anchorCtr="0">
            <a:noAutofit/>
          </a:bodyPr>
          <a:lstStyle>
            <a:lvl1pPr>
              <a:defRPr sz="2100"/>
            </a:lvl1pPr>
          </a:lstStyle>
          <a:p>
            <a:r>
              <a:rPr lang="en-US" noProof="0"/>
              <a:t>Click to add title</a:t>
            </a:r>
          </a:p>
        </p:txBody>
      </p:sp>
      <p:sp>
        <p:nvSpPr>
          <p:cNvPr id="5" name="Picture Placeholder 9"/>
          <p:cNvSpPr>
            <a:spLocks noGrp="1"/>
          </p:cNvSpPr>
          <p:nvPr>
            <p:ph type="pic" sz="quarter" idx="15"/>
          </p:nvPr>
        </p:nvSpPr>
        <p:spPr>
          <a:xfrm>
            <a:off x="5450351" y="1714500"/>
            <a:ext cx="6240000" cy="4648200"/>
          </a:xfrm>
        </p:spPr>
        <p:txBody>
          <a:bodyPr>
            <a:noAutofit/>
          </a:bodyPr>
          <a:lstStyle>
            <a:lvl1pPr>
              <a:defRPr sz="1200"/>
            </a:lvl1pPr>
          </a:lstStyle>
          <a:p>
            <a:r>
              <a:rPr lang="en-US" noProof="0"/>
              <a:t>Click icon to add picture</a:t>
            </a:r>
          </a:p>
        </p:txBody>
      </p:sp>
      <p:sp>
        <p:nvSpPr>
          <p:cNvPr id="6" name="Content Placeholder 3"/>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542613466"/>
      </p:ext>
    </p:extLst>
  </p:cSld>
  <p:clrMapOvr>
    <a:masterClrMapping/>
  </p:clrMapOvr>
  <p:transition>
    <p:fade/>
  </p:transition>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63296" y="6365848"/>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B6F50CF5-77BF-459B-9A79-3C4CC22A0F3A}"/>
              </a:ext>
            </a:extLst>
          </p:cNvPr>
          <p:cNvGrpSpPr/>
          <p:nvPr userDrawn="1"/>
        </p:nvGrpSpPr>
        <p:grpSpPr>
          <a:xfrm>
            <a:off x="463296" y="341312"/>
            <a:ext cx="1819656" cy="347472"/>
            <a:chOff x="398463" y="404813"/>
            <a:chExt cx="1627187" cy="307976"/>
          </a:xfrm>
          <a:solidFill>
            <a:schemeClr val="bg1"/>
          </a:solidFill>
        </p:grpSpPr>
        <p:sp>
          <p:nvSpPr>
            <p:cNvPr id="28" name="Oval 5">
              <a:extLst>
                <a:ext uri="{FF2B5EF4-FFF2-40B4-BE49-F238E27FC236}">
                  <a16:creationId xmlns:a16="http://schemas.microsoft.com/office/drawing/2014/main" id="{E9128BED-07B9-451E-B858-7CC1141471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9" name="Freeform 6">
              <a:extLst>
                <a:ext uri="{FF2B5EF4-FFF2-40B4-BE49-F238E27FC236}">
                  <a16:creationId xmlns:a16="http://schemas.microsoft.com/office/drawing/2014/main" id="{C68196BA-7D11-4539-BDF9-983E22D3423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4" name="Rectangle 7">
              <a:extLst>
                <a:ext uri="{FF2B5EF4-FFF2-40B4-BE49-F238E27FC236}">
                  <a16:creationId xmlns:a16="http://schemas.microsoft.com/office/drawing/2014/main" id="{42AF1C77-6287-4499-B04A-87B27165DE90}"/>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5" name="Freeform 8">
              <a:extLst>
                <a:ext uri="{FF2B5EF4-FFF2-40B4-BE49-F238E27FC236}">
                  <a16:creationId xmlns:a16="http://schemas.microsoft.com/office/drawing/2014/main" id="{25579AED-BEB3-43B3-8ED1-4F00DD4BD00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6" name="Rectangle 9">
              <a:extLst>
                <a:ext uri="{FF2B5EF4-FFF2-40B4-BE49-F238E27FC236}">
                  <a16:creationId xmlns:a16="http://schemas.microsoft.com/office/drawing/2014/main" id="{E45E9D0B-F5C0-4893-92F0-D69A666C1B0B}"/>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7" name="Rectangle 10">
              <a:extLst>
                <a:ext uri="{FF2B5EF4-FFF2-40B4-BE49-F238E27FC236}">
                  <a16:creationId xmlns:a16="http://schemas.microsoft.com/office/drawing/2014/main" id="{DE5C210F-0B06-4949-8E4D-64301D93E9D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8" name="Freeform 11">
              <a:extLst>
                <a:ext uri="{FF2B5EF4-FFF2-40B4-BE49-F238E27FC236}">
                  <a16:creationId xmlns:a16="http://schemas.microsoft.com/office/drawing/2014/main" id="{F24B8B3C-D0AE-4485-8A30-2C7813EFDEE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9" name="Freeform 12">
              <a:extLst>
                <a:ext uri="{FF2B5EF4-FFF2-40B4-BE49-F238E27FC236}">
                  <a16:creationId xmlns:a16="http://schemas.microsoft.com/office/drawing/2014/main" id="{0DD172EE-B893-46D5-9A64-6715E431296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0" name="Freeform 13">
              <a:extLst>
                <a:ext uri="{FF2B5EF4-FFF2-40B4-BE49-F238E27FC236}">
                  <a16:creationId xmlns:a16="http://schemas.microsoft.com/office/drawing/2014/main" id="{41641FDD-35E1-4F42-B99C-FFA6812569B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1" name="Freeform 14">
              <a:extLst>
                <a:ext uri="{FF2B5EF4-FFF2-40B4-BE49-F238E27FC236}">
                  <a16:creationId xmlns:a16="http://schemas.microsoft.com/office/drawing/2014/main" id="{DFE30DEA-FA20-4812-875C-D70A3CA3F5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16942" y="688848"/>
            <a:ext cx="5562600" cy="5556504"/>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158672012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248404" y="1719072"/>
            <a:ext cx="5486397"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82174417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21" name="Text Placeholder 8">
            <a:extLst>
              <a:ext uri="{FF2B5EF4-FFF2-40B4-BE49-F238E27FC236}">
                <a16:creationId xmlns:a16="http://schemas.microsoft.com/office/drawing/2014/main" id="{59A021DD-F549-41C3-B366-CFCBDD85997E}"/>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2" name="Title Placeholder 1">
            <a:extLst>
              <a:ext uri="{FF2B5EF4-FFF2-40B4-BE49-F238E27FC236}">
                <a16:creationId xmlns:a16="http://schemas.microsoft.com/office/drawing/2014/main" id="{ECC1F342-3C5A-4884-B063-1F96DE727F3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2159D59-FAF6-4904-B82D-440C56566D86}"/>
              </a:ext>
            </a:extLst>
          </p:cNvPr>
          <p:cNvSpPr>
            <a:spLocks noGrp="1"/>
          </p:cNvSpPr>
          <p:nvPr>
            <p:ph sz="quarter" idx="14"/>
          </p:nvPr>
        </p:nvSpPr>
        <p:spPr>
          <a:xfrm>
            <a:off x="6260591" y="1714500"/>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7649357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457201" y="685801"/>
            <a:ext cx="11277599" cy="1027633"/>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Chart Placeholder 3"/>
          <p:cNvSpPr>
            <a:spLocks noGrp="1"/>
          </p:cNvSpPr>
          <p:nvPr>
            <p:ph type="chart" sz="quarter" idx="15"/>
          </p:nvPr>
        </p:nvSpPr>
        <p:spPr>
          <a:xfrm>
            <a:off x="463296" y="2078281"/>
            <a:ext cx="11271504" cy="4042735"/>
          </a:xfrm>
          <a:prstGeom prst="rect">
            <a:avLst/>
          </a:prstGeom>
        </p:spPr>
        <p:txBody>
          <a:bodyPr>
            <a:noAutofit/>
          </a:bodyPr>
          <a:lstStyle>
            <a:lvl1pPr>
              <a:defRPr sz="1200"/>
            </a:lvl1pPr>
          </a:lstStyle>
          <a:p>
            <a:r>
              <a:rPr lang="en-US"/>
              <a:t>Click icon to add chart</a:t>
            </a:r>
            <a:endParaRPr lang="en-GB"/>
          </a:p>
        </p:txBody>
      </p:sp>
      <p:sp>
        <p:nvSpPr>
          <p:cNvPr id="18" name="Text Placeholder 8"/>
          <p:cNvSpPr>
            <a:spLocks noGrp="1"/>
          </p:cNvSpPr>
          <p:nvPr>
            <p:ph type="body" sz="quarter" idx="18"/>
          </p:nvPr>
        </p:nvSpPr>
        <p:spPr>
          <a:xfrm>
            <a:off x="463296" y="1717263"/>
            <a:ext cx="11271504" cy="357187"/>
          </a:xfrm>
        </p:spPr>
        <p:txBody>
          <a:bodyPr>
            <a:noAutofit/>
          </a:bodyPr>
          <a:lstStyle>
            <a:lvl1pPr>
              <a:defRPr sz="1200"/>
            </a:lvl1pPr>
          </a:lstStyle>
          <a:p>
            <a:pPr lvl="0"/>
            <a:r>
              <a:rPr lang="en-US" noProof="0"/>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463294" y="350300"/>
            <a:ext cx="11265412" cy="335500"/>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8" name="Text Placeholder 7">
            <a:extLst>
              <a:ext uri="{FF2B5EF4-FFF2-40B4-BE49-F238E27FC236}">
                <a16:creationId xmlns:a16="http://schemas.microsoft.com/office/drawing/2014/main" id="{4B6E095B-6E26-41E6-AFC8-FF16F0C3C866}"/>
              </a:ext>
            </a:extLst>
          </p:cNvPr>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a:t>Click to edit Master text styles</a:t>
            </a:r>
          </a:p>
        </p:txBody>
      </p:sp>
    </p:spTree>
    <p:extLst>
      <p:ext uri="{BB962C8B-B14F-4D97-AF65-F5344CB8AC3E}">
        <p14:creationId xmlns:p14="http://schemas.microsoft.com/office/powerpoint/2010/main" val="215535083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56871" y="2137713"/>
            <a:ext cx="5480304" cy="3983302"/>
          </a:xfrm>
        </p:spPr>
        <p:txBody>
          <a:bodyPr>
            <a:noAutofit/>
          </a:bodyPr>
          <a:lstStyle>
            <a:lvl1pPr>
              <a:defRPr sz="1200"/>
            </a:lvl1pPr>
          </a:lstStyle>
          <a:p>
            <a:r>
              <a:rPr lang="en-US" noProof="0"/>
              <a:t>Click icon to add chart</a:t>
            </a:r>
          </a:p>
        </p:txBody>
      </p:sp>
      <p:sp>
        <p:nvSpPr>
          <p:cNvPr id="6" name="Text Placeholder 5"/>
          <p:cNvSpPr>
            <a:spLocks noGrp="1"/>
          </p:cNvSpPr>
          <p:nvPr>
            <p:ph type="body" sz="quarter" idx="22"/>
          </p:nvPr>
        </p:nvSpPr>
        <p:spPr>
          <a:xfrm>
            <a:off x="6256871" y="1719074"/>
            <a:ext cx="5480304" cy="405940"/>
          </a:xfrm>
        </p:spPr>
        <p:txBody>
          <a:bodyPr>
            <a:noAutofit/>
          </a:bodyPr>
          <a:lstStyle>
            <a:lvl1pPr>
              <a:defRPr sz="1200"/>
            </a:lvl1pPr>
          </a:lstStyle>
          <a:p>
            <a:pPr lvl="0"/>
            <a:r>
              <a:rPr lang="en-US" noProof="0"/>
              <a:t>Click to edit Master text styles</a:t>
            </a:r>
          </a:p>
        </p:txBody>
      </p:sp>
      <p:sp>
        <p:nvSpPr>
          <p:cNvPr id="15" name="Text Placeholder 7"/>
          <p:cNvSpPr>
            <a:spLocks noGrp="1"/>
          </p:cNvSpPr>
          <p:nvPr>
            <p:ph type="body" sz="quarter" idx="23"/>
          </p:nvPr>
        </p:nvSpPr>
        <p:spPr>
          <a:xfrm>
            <a:off x="463297" y="6121016"/>
            <a:ext cx="11273879" cy="241685"/>
          </a:xfrm>
        </p:spPr>
        <p:txBody>
          <a:bodyPr>
            <a:noAutofit/>
          </a:bodyPr>
          <a:lstStyle>
            <a:lvl1pPr>
              <a:spcAft>
                <a:spcPts val="0"/>
              </a:spcAft>
              <a:defRPr sz="800"/>
            </a:lvl1pPr>
          </a:lstStyle>
          <a:p>
            <a:pPr lvl="0"/>
            <a:r>
              <a:rPr lang="en-US"/>
              <a:t>Click to edit Master text styles</a:t>
            </a:r>
          </a:p>
        </p:txBody>
      </p:sp>
      <p:sp>
        <p:nvSpPr>
          <p:cNvPr id="10" name="Text Placeholder 8">
            <a:extLst>
              <a:ext uri="{FF2B5EF4-FFF2-40B4-BE49-F238E27FC236}">
                <a16:creationId xmlns:a16="http://schemas.microsoft.com/office/drawing/2014/main" id="{CD00439A-130B-4E04-85CB-DABD856B2FA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33B9B3F6-9F40-4388-9B79-8E0961AD2B9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3" name="Content Placeholder 3">
            <a:extLst>
              <a:ext uri="{FF2B5EF4-FFF2-40B4-BE49-F238E27FC236}">
                <a16:creationId xmlns:a16="http://schemas.microsoft.com/office/drawing/2014/main" id="{81AD6F48-ECFC-4B93-B043-AEA877E0937F}"/>
              </a:ext>
            </a:extLst>
          </p:cNvPr>
          <p:cNvSpPr>
            <a:spLocks noGrp="1"/>
          </p:cNvSpPr>
          <p:nvPr>
            <p:ph sz="quarter" idx="10"/>
          </p:nvPr>
        </p:nvSpPr>
        <p:spPr>
          <a:xfrm>
            <a:off x="463296" y="1719073"/>
            <a:ext cx="5480304" cy="440194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535559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6" name="Text Placeholder 5"/>
          <p:cNvSpPr>
            <a:spLocks noGrp="1"/>
          </p:cNvSpPr>
          <p:nvPr>
            <p:ph type="body" sz="quarter" idx="22"/>
          </p:nvPr>
        </p:nvSpPr>
        <p:spPr>
          <a:xfrm>
            <a:off x="6254379" y="1719073"/>
            <a:ext cx="5486516" cy="405939"/>
          </a:xfrm>
        </p:spPr>
        <p:txBody>
          <a:bodyPr>
            <a:noAutofit/>
          </a:bodyPr>
          <a:lstStyle>
            <a:lvl1pPr>
              <a:defRPr sz="1200"/>
            </a:lvl1pPr>
          </a:lstStyle>
          <a:p>
            <a:pPr lvl="0"/>
            <a:r>
              <a:rPr lang="en-US" noProof="0"/>
              <a:t>Click to edit Master text styles</a:t>
            </a:r>
          </a:p>
        </p:txBody>
      </p:sp>
      <p:sp>
        <p:nvSpPr>
          <p:cNvPr id="15" name="Text Placeholder 7"/>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460271" y="2125011"/>
            <a:ext cx="5480304" cy="3996002"/>
          </a:xfrm>
        </p:spPr>
        <p:txBody>
          <a:bodyPr>
            <a:noAutofit/>
          </a:bodyPr>
          <a:lstStyle>
            <a:lvl1pPr>
              <a:defRPr sz="1200"/>
            </a:lvl1pPr>
          </a:lstStyle>
          <a:p>
            <a:r>
              <a:rPr lang="en-US"/>
              <a:t>Click icon to add chart</a:t>
            </a:r>
            <a:endParaRPr lang="en-GB"/>
          </a:p>
        </p:txBody>
      </p:sp>
      <p:sp>
        <p:nvSpPr>
          <p:cNvPr id="12" name="Text Placeholder 5"/>
          <p:cNvSpPr>
            <a:spLocks noGrp="1"/>
          </p:cNvSpPr>
          <p:nvPr>
            <p:ph type="body" sz="quarter" idx="25"/>
          </p:nvPr>
        </p:nvSpPr>
        <p:spPr>
          <a:xfrm>
            <a:off x="463296" y="1719073"/>
            <a:ext cx="5480304" cy="405939"/>
          </a:xfrm>
        </p:spPr>
        <p:txBody>
          <a:bodyPr>
            <a:noAutofit/>
          </a:bodyPr>
          <a:lstStyle>
            <a:lvl1pPr>
              <a:defRPr sz="1200"/>
            </a:lvl1pPr>
          </a:lstStyle>
          <a:p>
            <a:pPr lvl="0"/>
            <a:r>
              <a:rPr lang="en-US" noProof="0"/>
              <a:t>Click to edit Master text styles</a:t>
            </a:r>
          </a:p>
        </p:txBody>
      </p:sp>
      <p:sp>
        <p:nvSpPr>
          <p:cNvPr id="11" name="Chart Placeholder 2">
            <a:extLst>
              <a:ext uri="{FF2B5EF4-FFF2-40B4-BE49-F238E27FC236}">
                <a16:creationId xmlns:a16="http://schemas.microsoft.com/office/drawing/2014/main" id="{F1BD57FD-600D-430A-AB0C-89DFCC950E21}"/>
              </a:ext>
            </a:extLst>
          </p:cNvPr>
          <p:cNvSpPr>
            <a:spLocks noGrp="1"/>
          </p:cNvSpPr>
          <p:nvPr>
            <p:ph type="chart" sz="quarter" idx="26"/>
          </p:nvPr>
        </p:nvSpPr>
        <p:spPr>
          <a:xfrm>
            <a:off x="6248403" y="2125011"/>
            <a:ext cx="5486397" cy="3996000"/>
          </a:xfrm>
        </p:spPr>
        <p:txBody>
          <a:bodyPr>
            <a:noAutofit/>
          </a:bodyPr>
          <a:lstStyle>
            <a:lvl1pPr>
              <a:defRPr sz="1200"/>
            </a:lvl1pPr>
          </a:lstStyle>
          <a:p>
            <a:r>
              <a:rPr lang="en-US"/>
              <a:t>Click icon to add chart</a:t>
            </a:r>
            <a:endParaRPr lang="en-GB"/>
          </a:p>
        </p:txBody>
      </p:sp>
      <p:sp>
        <p:nvSpPr>
          <p:cNvPr id="13" name="Text Placeholder 8">
            <a:extLst>
              <a:ext uri="{FF2B5EF4-FFF2-40B4-BE49-F238E27FC236}">
                <a16:creationId xmlns:a16="http://schemas.microsoft.com/office/drawing/2014/main" id="{ACD26822-93FD-4865-A5E4-053695247E8C}"/>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6" name="Title Placeholder 1">
            <a:extLst>
              <a:ext uri="{FF2B5EF4-FFF2-40B4-BE49-F238E27FC236}">
                <a16:creationId xmlns:a16="http://schemas.microsoft.com/office/drawing/2014/main" id="{B7DE9340-98F1-4431-9CA2-BA6425441E8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79569253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8" name="Content Placeholder 3"/>
          <p:cNvSpPr>
            <a:spLocks noGrp="1"/>
          </p:cNvSpPr>
          <p:nvPr>
            <p:ph sz="quarter" idx="16"/>
          </p:nvPr>
        </p:nvSpPr>
        <p:spPr>
          <a:xfrm>
            <a:off x="5450349" y="1718455"/>
            <a:ext cx="6290545" cy="471646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834EAC11-4B6F-4989-ADAB-DCA27D91F55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615E83D0-63FA-4C06-8888-31EF80337E8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905599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8192978" y="1737504"/>
            <a:ext cx="3547917" cy="4644248"/>
          </a:xfrm>
          <a:prstGeom prst="rect">
            <a:avLst/>
          </a:prstGeom>
        </p:spPr>
        <p:txBody>
          <a:bodyPr>
            <a:noAutofit/>
          </a:bodyPr>
          <a:lstStyle>
            <a:lvl1pPr>
              <a:tabLst>
                <a:tab pos="3771900" algn="r"/>
              </a:tabLst>
              <a:defRPr sz="1800">
                <a:solidFill>
                  <a:schemeClr val="accent3"/>
                </a:solidFill>
              </a:defRPr>
            </a:lvl1pPr>
            <a:lvl2pPr>
              <a:tabLst>
                <a:tab pos="3771900" algn="r"/>
              </a:tabLst>
              <a:defRPr/>
            </a:lvl2pPr>
            <a:lvl3pPr>
              <a:tabLst>
                <a:tab pos="3771900" algn="r"/>
              </a:tabLst>
              <a:defRPr/>
            </a:lvl3pPr>
            <a:lvl4pPr>
              <a:tabLst>
                <a:tab pos="3771900" algn="r"/>
              </a:tabLst>
              <a:defRPr/>
            </a:lvl4pPr>
            <a:lvl5pPr>
              <a:tabLst>
                <a:tab pos="37719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473296" y="1718454"/>
            <a:ext cx="7400704" cy="4644247"/>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D58FC9CF-4F37-4309-BF5F-E64AE49426F2}"/>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6999054A-E358-4B12-B841-DE440A68D9B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3026702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1468" y="2115797"/>
            <a:ext cx="3549549" cy="4005216"/>
          </a:xfrm>
          <a:prstGeom prst="rect">
            <a:avLst/>
          </a:prstGeom>
        </p:spPr>
        <p:txBody>
          <a:bodyPr>
            <a:noAutofit/>
          </a:bodyPr>
          <a:lstStyle>
            <a:lvl1pPr>
              <a:defRPr sz="1200"/>
            </a:lvl1pPr>
          </a:lstStyle>
          <a:p>
            <a:r>
              <a:rPr lang="en-US" noProof="0"/>
              <a:t>Click icon to add chart</a:t>
            </a:r>
          </a:p>
        </p:txBody>
      </p:sp>
      <p:sp>
        <p:nvSpPr>
          <p:cNvPr id="18" name="Text Placeholder 8"/>
          <p:cNvSpPr>
            <a:spLocks noGrp="1"/>
          </p:cNvSpPr>
          <p:nvPr>
            <p:ph type="body" sz="quarter" idx="18"/>
          </p:nvPr>
        </p:nvSpPr>
        <p:spPr>
          <a:xfrm>
            <a:off x="459119" y="1722943"/>
            <a:ext cx="3549549" cy="392112"/>
          </a:xfrm>
        </p:spPr>
        <p:txBody>
          <a:bodyPr>
            <a:noAutofit/>
          </a:bodyPr>
          <a:lstStyle>
            <a:lvl1pPr>
              <a:defRPr sz="1200"/>
            </a:lvl1pPr>
          </a:lstStyle>
          <a:p>
            <a:pPr lvl="0"/>
            <a:r>
              <a:rPr lang="en-US" noProof="0"/>
              <a:t>Click to edit Master text styles</a:t>
            </a:r>
          </a:p>
        </p:txBody>
      </p:sp>
      <p:sp>
        <p:nvSpPr>
          <p:cNvPr id="12" name="Text Placeholder 7"/>
          <p:cNvSpPr>
            <a:spLocks noGrp="1"/>
          </p:cNvSpPr>
          <p:nvPr>
            <p:ph type="body" sz="quarter" idx="23"/>
          </p:nvPr>
        </p:nvSpPr>
        <p:spPr>
          <a:xfrm>
            <a:off x="461468" y="6121016"/>
            <a:ext cx="11277600" cy="241685"/>
          </a:xfrm>
        </p:spPr>
        <p:txBody>
          <a:bodyPr>
            <a:noAutofit/>
          </a:bodyPr>
          <a:lstStyle>
            <a:lvl1pPr>
              <a:spcAft>
                <a:spcPts val="0"/>
              </a:spcAft>
              <a:defRPr sz="900"/>
            </a:lvl1pPr>
          </a:lstStyle>
          <a:p>
            <a:pPr lvl="0"/>
            <a:r>
              <a:rPr lang="en-US" noProof="0"/>
              <a:t>Click to edit Master text styles</a:t>
            </a:r>
          </a:p>
        </p:txBody>
      </p:sp>
      <p:sp>
        <p:nvSpPr>
          <p:cNvPr id="19" name="Chart Placeholder 3">
            <a:extLst>
              <a:ext uri="{FF2B5EF4-FFF2-40B4-BE49-F238E27FC236}">
                <a16:creationId xmlns:a16="http://schemas.microsoft.com/office/drawing/2014/main" id="{16889619-7368-4B21-B502-003FD717C954}"/>
              </a:ext>
            </a:extLst>
          </p:cNvPr>
          <p:cNvSpPr>
            <a:spLocks noGrp="1"/>
          </p:cNvSpPr>
          <p:nvPr>
            <p:ph type="chart" sz="quarter" idx="24"/>
          </p:nvPr>
        </p:nvSpPr>
        <p:spPr>
          <a:xfrm>
            <a:off x="4323575" y="2115798"/>
            <a:ext cx="3549549" cy="4005216"/>
          </a:xfrm>
          <a:prstGeom prst="rect">
            <a:avLst/>
          </a:prstGeom>
        </p:spPr>
        <p:txBody>
          <a:bodyPr>
            <a:noAutofit/>
          </a:bodyPr>
          <a:lstStyle>
            <a:lvl1pPr>
              <a:defRPr sz="1200"/>
            </a:lvl1pPr>
          </a:lstStyle>
          <a:p>
            <a:r>
              <a:rPr lang="en-US" noProof="0"/>
              <a:t>Click icon to add chart</a:t>
            </a:r>
          </a:p>
        </p:txBody>
      </p:sp>
      <p:sp>
        <p:nvSpPr>
          <p:cNvPr id="20" name="Text Placeholder 8">
            <a:extLst>
              <a:ext uri="{FF2B5EF4-FFF2-40B4-BE49-F238E27FC236}">
                <a16:creationId xmlns:a16="http://schemas.microsoft.com/office/drawing/2014/main" id="{7536B633-26E6-47E5-A809-A97D26199C41}"/>
              </a:ext>
            </a:extLst>
          </p:cNvPr>
          <p:cNvSpPr>
            <a:spLocks noGrp="1"/>
          </p:cNvSpPr>
          <p:nvPr>
            <p:ph type="body" sz="quarter" idx="25"/>
          </p:nvPr>
        </p:nvSpPr>
        <p:spPr>
          <a:xfrm>
            <a:off x="4321226" y="1722944"/>
            <a:ext cx="3549549" cy="392112"/>
          </a:xfrm>
        </p:spPr>
        <p:txBody>
          <a:bodyPr>
            <a:noAutofit/>
          </a:bodyPr>
          <a:lstStyle>
            <a:lvl1pPr>
              <a:defRPr sz="1200"/>
            </a:lvl1pPr>
          </a:lstStyle>
          <a:p>
            <a:pPr lvl="0"/>
            <a:r>
              <a:rPr lang="en-US" noProof="0"/>
              <a:t>Click to edit Master text styles</a:t>
            </a:r>
          </a:p>
        </p:txBody>
      </p:sp>
      <p:sp>
        <p:nvSpPr>
          <p:cNvPr id="21" name="Chart Placeholder 3">
            <a:extLst>
              <a:ext uri="{FF2B5EF4-FFF2-40B4-BE49-F238E27FC236}">
                <a16:creationId xmlns:a16="http://schemas.microsoft.com/office/drawing/2014/main" id="{B4691CB5-FF7F-4DAF-80B3-769541086497}"/>
              </a:ext>
            </a:extLst>
          </p:cNvPr>
          <p:cNvSpPr>
            <a:spLocks noGrp="1"/>
          </p:cNvSpPr>
          <p:nvPr>
            <p:ph type="chart" sz="quarter" idx="26"/>
          </p:nvPr>
        </p:nvSpPr>
        <p:spPr>
          <a:xfrm>
            <a:off x="8193695" y="2115798"/>
            <a:ext cx="3549549" cy="4005216"/>
          </a:xfrm>
          <a:prstGeom prst="rect">
            <a:avLst/>
          </a:prstGeom>
        </p:spPr>
        <p:txBody>
          <a:bodyPr>
            <a:noAutofit/>
          </a:bodyPr>
          <a:lstStyle>
            <a:lvl1pPr>
              <a:defRPr sz="1200"/>
            </a:lvl1pPr>
          </a:lstStyle>
          <a:p>
            <a:r>
              <a:rPr lang="en-US" noProof="0"/>
              <a:t>Click icon to add chart</a:t>
            </a:r>
          </a:p>
        </p:txBody>
      </p:sp>
      <p:sp>
        <p:nvSpPr>
          <p:cNvPr id="22" name="Text Placeholder 8">
            <a:extLst>
              <a:ext uri="{FF2B5EF4-FFF2-40B4-BE49-F238E27FC236}">
                <a16:creationId xmlns:a16="http://schemas.microsoft.com/office/drawing/2014/main" id="{D8875204-BB59-4C5F-ABB1-D0ECEC5A0701}"/>
              </a:ext>
            </a:extLst>
          </p:cNvPr>
          <p:cNvSpPr>
            <a:spLocks noGrp="1"/>
          </p:cNvSpPr>
          <p:nvPr>
            <p:ph type="body" sz="quarter" idx="27"/>
          </p:nvPr>
        </p:nvSpPr>
        <p:spPr>
          <a:xfrm>
            <a:off x="8191346" y="1722944"/>
            <a:ext cx="3549549" cy="392112"/>
          </a:xfrm>
        </p:spPr>
        <p:txBody>
          <a:bodyPr>
            <a:noAutofit/>
          </a:bodyPr>
          <a:lstStyle>
            <a:lvl1pPr>
              <a:defRPr sz="1200"/>
            </a:lvl1pPr>
          </a:lstStyle>
          <a:p>
            <a:pPr lvl="0"/>
            <a:r>
              <a:rPr lang="en-US" noProof="0"/>
              <a:t>Click to edit Master text styles</a:t>
            </a:r>
          </a:p>
        </p:txBody>
      </p:sp>
      <p:sp>
        <p:nvSpPr>
          <p:cNvPr id="23" name="Text Placeholder 8">
            <a:extLst>
              <a:ext uri="{FF2B5EF4-FFF2-40B4-BE49-F238E27FC236}">
                <a16:creationId xmlns:a16="http://schemas.microsoft.com/office/drawing/2014/main" id="{272C8D47-97C8-4E6F-91CC-C3AB406C1C2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4" name="Title Placeholder 1">
            <a:extLst>
              <a:ext uri="{FF2B5EF4-FFF2-40B4-BE49-F238E27FC236}">
                <a16:creationId xmlns:a16="http://schemas.microsoft.com/office/drawing/2014/main" id="{D65F0445-032D-4E6A-83EC-59A2184ED5F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811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1764" y="1727251"/>
            <a:ext cx="2712000" cy="1260000"/>
          </a:xfrm>
        </p:spPr>
        <p:txBody>
          <a:bodyPr lIns="0" tIns="0" rIns="0" bIns="0">
            <a:noAutofit/>
          </a:bodyPr>
          <a:lstStyle>
            <a:lvl1pPr>
              <a:defRPr sz="1200"/>
            </a:lvl1pPr>
          </a:lstStyle>
          <a:p>
            <a:r>
              <a:rPr lang="en-US" noProof="0"/>
              <a:t>Click icon to add picture</a:t>
            </a:r>
          </a:p>
        </p:txBody>
      </p:sp>
      <p:sp>
        <p:nvSpPr>
          <p:cNvPr id="5" name="Picture Placeholder 6"/>
          <p:cNvSpPr>
            <a:spLocks noGrp="1"/>
          </p:cNvSpPr>
          <p:nvPr>
            <p:ph type="pic" sz="quarter" idx="14"/>
          </p:nvPr>
        </p:nvSpPr>
        <p:spPr>
          <a:xfrm>
            <a:off x="3330040" y="1727251"/>
            <a:ext cx="2712000" cy="1260000"/>
          </a:xfrm>
        </p:spPr>
        <p:txBody>
          <a:bodyPr lIns="0" tIns="0" rIns="0" bIns="0">
            <a:noAutofit/>
          </a:bodyPr>
          <a:lstStyle>
            <a:lvl1pPr>
              <a:defRPr sz="1200"/>
            </a:lvl1pPr>
          </a:lstStyle>
          <a:p>
            <a:r>
              <a:rPr lang="en-US" noProof="0"/>
              <a:t>Click icon to add picture</a:t>
            </a:r>
          </a:p>
        </p:txBody>
      </p:sp>
      <p:sp>
        <p:nvSpPr>
          <p:cNvPr id="6" name="Picture Placeholder 6"/>
          <p:cNvSpPr>
            <a:spLocks noGrp="1"/>
          </p:cNvSpPr>
          <p:nvPr>
            <p:ph type="pic" sz="quarter" idx="15"/>
          </p:nvPr>
        </p:nvSpPr>
        <p:spPr>
          <a:xfrm>
            <a:off x="6171687" y="1727251"/>
            <a:ext cx="2712000" cy="1260000"/>
          </a:xfrm>
        </p:spPr>
        <p:txBody>
          <a:bodyPr lIns="0" tIns="0" rIns="0" bIns="0">
            <a:noAutofit/>
          </a:bodyPr>
          <a:lstStyle>
            <a:lvl1pPr>
              <a:defRPr sz="1200"/>
            </a:lvl1pPr>
          </a:lstStyle>
          <a:p>
            <a:r>
              <a:rPr lang="en-US" noProof="0"/>
              <a:t>Click icon to add picture</a:t>
            </a:r>
          </a:p>
        </p:txBody>
      </p:sp>
      <p:sp>
        <p:nvSpPr>
          <p:cNvPr id="7" name="Picture Placeholder 6"/>
          <p:cNvSpPr>
            <a:spLocks noGrp="1"/>
          </p:cNvSpPr>
          <p:nvPr>
            <p:ph type="pic" sz="quarter" idx="16"/>
          </p:nvPr>
        </p:nvSpPr>
        <p:spPr>
          <a:xfrm>
            <a:off x="9020883" y="1727251"/>
            <a:ext cx="2712000" cy="1260000"/>
          </a:xfrm>
        </p:spPr>
        <p:txBody>
          <a:bodyPr lIns="0" tIns="0" rIns="0" bIns="0">
            <a:noAutofit/>
          </a:bodyPr>
          <a:lstStyle>
            <a:lvl1pPr>
              <a:defRPr sz="1200"/>
            </a:lvl1pPr>
          </a:lstStyle>
          <a:p>
            <a:r>
              <a:rPr lang="en-US" noProof="0"/>
              <a:t>Click icon to add picture</a:t>
            </a:r>
          </a:p>
        </p:txBody>
      </p:sp>
      <p:sp>
        <p:nvSpPr>
          <p:cNvPr id="9" name="Text Placeholder 8"/>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81DFAED1-3C69-4431-8715-026D730F1B57}"/>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48C662B-0462-4963-B666-2976F675A1B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4201885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8" name="Picture Placeholder 11"/>
          <p:cNvSpPr>
            <a:spLocks noGrp="1"/>
          </p:cNvSpPr>
          <p:nvPr>
            <p:ph type="pic" sz="quarter" idx="25"/>
          </p:nvPr>
        </p:nvSpPr>
        <p:spPr>
          <a:xfrm>
            <a:off x="475645" y="1845377"/>
            <a:ext cx="1968000" cy="1476000"/>
          </a:xfrm>
        </p:spPr>
        <p:txBody>
          <a:bodyPr>
            <a:normAutofit/>
          </a:bodyPr>
          <a:lstStyle>
            <a:lvl1pPr algn="ctr">
              <a:defRPr sz="1200"/>
            </a:lvl1pPr>
          </a:lstStyle>
          <a:p>
            <a:r>
              <a:rPr lang="en-US"/>
              <a:t>Click icon to add picture</a:t>
            </a:r>
            <a:endParaRPr lang="en-GB"/>
          </a:p>
        </p:txBody>
      </p:sp>
      <p:sp>
        <p:nvSpPr>
          <p:cNvPr id="9" name="Picture Placeholder 11"/>
          <p:cNvSpPr>
            <a:spLocks noGrp="1"/>
          </p:cNvSpPr>
          <p:nvPr>
            <p:ph type="pic" sz="quarter" idx="27"/>
          </p:nvPr>
        </p:nvSpPr>
        <p:spPr>
          <a:xfrm>
            <a:off x="6266617" y="1845377"/>
            <a:ext cx="1968000" cy="1476000"/>
          </a:xfrm>
        </p:spPr>
        <p:txBody>
          <a:bodyPr>
            <a:normAutofit/>
          </a:bodyPr>
          <a:lstStyle>
            <a:lvl1pPr algn="ctr">
              <a:defRPr sz="1200"/>
            </a:lvl1pPr>
          </a:lstStyle>
          <a:p>
            <a:r>
              <a:rPr lang="en-US"/>
              <a:t>Click icon to add picture</a:t>
            </a:r>
            <a:endParaRPr lang="en-GB"/>
          </a:p>
        </p:txBody>
      </p:sp>
      <p:sp>
        <p:nvSpPr>
          <p:cNvPr id="10" name="Picture Placeholder 11"/>
          <p:cNvSpPr>
            <a:spLocks noGrp="1"/>
          </p:cNvSpPr>
          <p:nvPr>
            <p:ph type="pic" sz="quarter" idx="29"/>
          </p:nvPr>
        </p:nvSpPr>
        <p:spPr>
          <a:xfrm>
            <a:off x="475645" y="4256213"/>
            <a:ext cx="1968000" cy="1476000"/>
          </a:xfrm>
        </p:spPr>
        <p:txBody>
          <a:bodyPr>
            <a:normAutofit/>
          </a:bodyPr>
          <a:lstStyle>
            <a:lvl1pPr algn="ctr">
              <a:defRPr sz="1200"/>
            </a:lvl1pPr>
          </a:lstStyle>
          <a:p>
            <a:r>
              <a:rPr lang="en-US"/>
              <a:t>Click icon to add picture</a:t>
            </a:r>
            <a:endParaRPr lang="en-GB"/>
          </a:p>
        </p:txBody>
      </p:sp>
      <p:sp>
        <p:nvSpPr>
          <p:cNvPr id="11" name="Picture Placeholder 11"/>
          <p:cNvSpPr>
            <a:spLocks noGrp="1"/>
          </p:cNvSpPr>
          <p:nvPr>
            <p:ph type="pic" sz="quarter" idx="31"/>
          </p:nvPr>
        </p:nvSpPr>
        <p:spPr>
          <a:xfrm>
            <a:off x="6266617" y="4256213"/>
            <a:ext cx="1968000" cy="1476000"/>
          </a:xfrm>
        </p:spPr>
        <p:txBody>
          <a:bodyPr>
            <a:normAutofit/>
          </a:bodyPr>
          <a:lstStyle>
            <a:lvl1pPr algn="ctr">
              <a:defRPr sz="1200"/>
            </a:lvl1pPr>
          </a:lstStyle>
          <a:p>
            <a:r>
              <a:rPr lang="en-US"/>
              <a:t>Click icon to add picture</a:t>
            </a:r>
            <a:endParaRPr lang="en-GB"/>
          </a:p>
        </p:txBody>
      </p:sp>
      <p:sp>
        <p:nvSpPr>
          <p:cNvPr id="13" name="Text Placeholder 12"/>
          <p:cNvSpPr>
            <a:spLocks noGrp="1"/>
          </p:cNvSpPr>
          <p:nvPr>
            <p:ph type="body" sz="quarter" idx="32"/>
          </p:nvPr>
        </p:nvSpPr>
        <p:spPr>
          <a:xfrm>
            <a:off x="2655128" y="1845377"/>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439092" y="1845377"/>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55128" y="4256213"/>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439092" y="4256213"/>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28" name="Text Placeholder 8">
            <a:extLst>
              <a:ext uri="{FF2B5EF4-FFF2-40B4-BE49-F238E27FC236}">
                <a16:creationId xmlns:a16="http://schemas.microsoft.com/office/drawing/2014/main" id="{CD54EF50-1F75-4251-9838-5413705270C9}"/>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9" name="Title Placeholder 1">
            <a:extLst>
              <a:ext uri="{FF2B5EF4-FFF2-40B4-BE49-F238E27FC236}">
                <a16:creationId xmlns:a16="http://schemas.microsoft.com/office/drawing/2014/main" id="{580152B0-65C5-4969-BA13-FFC077318B84}"/>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0" name="Rectangle 29">
            <a:extLst>
              <a:ext uri="{FF2B5EF4-FFF2-40B4-BE49-F238E27FC236}">
                <a16:creationId xmlns:a16="http://schemas.microsoft.com/office/drawing/2014/main" id="{5DAFD084-463A-44C6-B882-24EE18CC2B98}"/>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1" name="Rectangle 30">
            <a:extLst>
              <a:ext uri="{FF2B5EF4-FFF2-40B4-BE49-F238E27FC236}">
                <a16:creationId xmlns:a16="http://schemas.microsoft.com/office/drawing/2014/main" id="{21E7FDC9-AC67-4CA4-86DE-4DFAAEE0DFF9}"/>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2" name="Rectangle 31">
            <a:extLst>
              <a:ext uri="{FF2B5EF4-FFF2-40B4-BE49-F238E27FC236}">
                <a16:creationId xmlns:a16="http://schemas.microsoft.com/office/drawing/2014/main" id="{E0BFD11F-868A-4204-947B-D205C842DFE0}"/>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3" name="Rectangle 32">
            <a:extLst>
              <a:ext uri="{FF2B5EF4-FFF2-40B4-BE49-F238E27FC236}">
                <a16:creationId xmlns:a16="http://schemas.microsoft.com/office/drawing/2014/main" id="{DCD1FA4C-A499-4E17-B3FC-CC3DA6E8CF7C}"/>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36030768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63296" y="6364224"/>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cxnSp>
        <p:nvCxnSpPr>
          <p:cNvPr id="5" name="Straight Connector 4">
            <a:extLst>
              <a:ext uri="{FF2B5EF4-FFF2-40B4-BE49-F238E27FC236}">
                <a16:creationId xmlns:a16="http://schemas.microsoft.com/office/drawing/2014/main" id="{CB5451A9-3E6A-4737-92D0-C9DAA534DA04}"/>
              </a:ext>
            </a:extLst>
          </p:cNvPr>
          <p:cNvCxnSpPr/>
          <p:nvPr userDrawn="1"/>
        </p:nvCxnSpPr>
        <p:spPr>
          <a:xfrm flipV="1">
            <a:off x="0" y="0"/>
            <a:ext cx="12192000" cy="6858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2ADDA35-0590-4771-9879-88CE0238551F}"/>
              </a:ext>
            </a:extLst>
          </p:cNvPr>
          <p:cNvGrpSpPr/>
          <p:nvPr userDrawn="1"/>
        </p:nvGrpSpPr>
        <p:grpSpPr>
          <a:xfrm>
            <a:off x="463296" y="341312"/>
            <a:ext cx="1819656" cy="347472"/>
            <a:chOff x="398463" y="404813"/>
            <a:chExt cx="1627187" cy="307976"/>
          </a:xfrm>
          <a:solidFill>
            <a:schemeClr val="bg1"/>
          </a:solidFill>
        </p:grpSpPr>
        <p:sp>
          <p:nvSpPr>
            <p:cNvPr id="19" name="Oval 5">
              <a:extLst>
                <a:ext uri="{FF2B5EF4-FFF2-40B4-BE49-F238E27FC236}">
                  <a16:creationId xmlns:a16="http://schemas.microsoft.com/office/drawing/2014/main" id="{3FD17B1A-A918-439D-AFAD-ECE9421735FC}"/>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0" name="Freeform 6">
              <a:extLst>
                <a:ext uri="{FF2B5EF4-FFF2-40B4-BE49-F238E27FC236}">
                  <a16:creationId xmlns:a16="http://schemas.microsoft.com/office/drawing/2014/main" id="{79359716-9ACF-4041-A7F0-2E04E36D861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1" name="Rectangle 7">
              <a:extLst>
                <a:ext uri="{FF2B5EF4-FFF2-40B4-BE49-F238E27FC236}">
                  <a16:creationId xmlns:a16="http://schemas.microsoft.com/office/drawing/2014/main" id="{EE3C6AB2-FF26-4D74-983F-E8C9540B703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2" name="Freeform 8">
              <a:extLst>
                <a:ext uri="{FF2B5EF4-FFF2-40B4-BE49-F238E27FC236}">
                  <a16:creationId xmlns:a16="http://schemas.microsoft.com/office/drawing/2014/main" id="{B600C838-AB18-404F-AF64-5BE6309AC231}"/>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3" name="Rectangle 9">
              <a:extLst>
                <a:ext uri="{FF2B5EF4-FFF2-40B4-BE49-F238E27FC236}">
                  <a16:creationId xmlns:a16="http://schemas.microsoft.com/office/drawing/2014/main" id="{37EF79B8-3321-4A68-A438-F7CA9AB20D0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4" name="Rectangle 10">
              <a:extLst>
                <a:ext uri="{FF2B5EF4-FFF2-40B4-BE49-F238E27FC236}">
                  <a16:creationId xmlns:a16="http://schemas.microsoft.com/office/drawing/2014/main" id="{9EB266B0-2723-40E9-BD24-9B88F113710A}"/>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5" name="Freeform 11">
              <a:extLst>
                <a:ext uri="{FF2B5EF4-FFF2-40B4-BE49-F238E27FC236}">
                  <a16:creationId xmlns:a16="http://schemas.microsoft.com/office/drawing/2014/main" id="{90C5C28F-BB95-44AD-9700-55D9AE2BE2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6" name="Freeform 12">
              <a:extLst>
                <a:ext uri="{FF2B5EF4-FFF2-40B4-BE49-F238E27FC236}">
                  <a16:creationId xmlns:a16="http://schemas.microsoft.com/office/drawing/2014/main" id="{42500885-66FF-4752-A3E1-7C0FA9778A82}"/>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7" name="Freeform 13">
              <a:extLst>
                <a:ext uri="{FF2B5EF4-FFF2-40B4-BE49-F238E27FC236}">
                  <a16:creationId xmlns:a16="http://schemas.microsoft.com/office/drawing/2014/main" id="{165DB8AE-A24F-4086-963B-1C7F379D2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1" name="Freeform 14">
              <a:extLst>
                <a:ext uri="{FF2B5EF4-FFF2-40B4-BE49-F238E27FC236}">
                  <a16:creationId xmlns:a16="http://schemas.microsoft.com/office/drawing/2014/main" id="{282083A4-2C11-43E4-9516-9622E1E74D9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2776069179"/>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70343"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5" name="Rectangle 4"/>
          <p:cNvSpPr/>
          <p:nvPr/>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6" name="Picture Placeholder 29"/>
          <p:cNvSpPr>
            <a:spLocks noGrp="1"/>
          </p:cNvSpPr>
          <p:nvPr>
            <p:ph type="pic" sz="quarter" idx="19" hasCustomPrompt="1"/>
          </p:nvPr>
        </p:nvSpPr>
        <p:spPr>
          <a:xfrm>
            <a:off x="4734090"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88434" y="1857894"/>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16" name="Text Placeholder 8">
            <a:extLst>
              <a:ext uri="{FF2B5EF4-FFF2-40B4-BE49-F238E27FC236}">
                <a16:creationId xmlns:a16="http://schemas.microsoft.com/office/drawing/2014/main" id="{C2FDA775-7453-495D-ABC5-C379E37806BE}"/>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Title Placeholder 1">
            <a:extLst>
              <a:ext uri="{FF2B5EF4-FFF2-40B4-BE49-F238E27FC236}">
                <a16:creationId xmlns:a16="http://schemas.microsoft.com/office/drawing/2014/main" id="{D55BC33C-2B71-4E68-81E3-F520AB4629F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6357555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0FA13130-E22F-4F71-97DB-A64E7A175EC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402964138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26FB2E4B-5D1B-4250-844C-3D50DE4A9F6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39019819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Full Bleed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864304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1823" y="1714500"/>
            <a:ext cx="11277600" cy="4667250"/>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6760114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09891263-8779-41FC-9383-3693CA16CB1D}"/>
              </a:ext>
            </a:extLst>
          </p:cNvPr>
          <p:cNvSpPr>
            <a:spLocks noGrp="1"/>
          </p:cNvSpPr>
          <p:nvPr>
            <p:ph type="body" sz="quarter" idx="22"/>
          </p:nvPr>
        </p:nvSpPr>
        <p:spPr>
          <a:xfrm>
            <a:off x="458730"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3F862111-A699-4618-9902-CD7B1ECC90ED}"/>
              </a:ext>
            </a:extLst>
          </p:cNvPr>
          <p:cNvSpPr>
            <a:spLocks noGrp="1"/>
          </p:cNvSpPr>
          <p:nvPr>
            <p:ph type="body" sz="quarter" idx="23"/>
          </p:nvPr>
        </p:nvSpPr>
        <p:spPr>
          <a:xfrm>
            <a:off x="4314826"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a:extLst>
              <a:ext uri="{FF2B5EF4-FFF2-40B4-BE49-F238E27FC236}">
                <a16:creationId xmlns:a16="http://schemas.microsoft.com/office/drawing/2014/main" id="{136FEA86-C43A-4BD9-AC25-65C16B3F484C}"/>
              </a:ext>
            </a:extLst>
          </p:cNvPr>
          <p:cNvSpPr>
            <a:spLocks noGrp="1"/>
          </p:cNvSpPr>
          <p:nvPr>
            <p:ph type="body" sz="quarter" idx="24"/>
          </p:nvPr>
        </p:nvSpPr>
        <p:spPr>
          <a:xfrm>
            <a:off x="8178800" y="1851440"/>
            <a:ext cx="3556000"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9D600A6A-61E2-4C72-A87B-39D905EFB4BC}"/>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9" name="Title Placeholder 1">
            <a:extLst>
              <a:ext uri="{FF2B5EF4-FFF2-40B4-BE49-F238E27FC236}">
                <a16:creationId xmlns:a16="http://schemas.microsoft.com/office/drawing/2014/main" id="{D5910C4A-3157-47A5-8677-1140132DE35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0" name="Rectangle 19">
            <a:extLst>
              <a:ext uri="{FF2B5EF4-FFF2-40B4-BE49-F238E27FC236}">
                <a16:creationId xmlns:a16="http://schemas.microsoft.com/office/drawing/2014/main" id="{221E1916-39D6-44A9-8C07-60C8660A0953}"/>
              </a:ext>
            </a:extLst>
          </p:cNvPr>
          <p:cNvSpPr/>
          <p:nvPr userDrawn="1"/>
        </p:nvSpPr>
        <p:spPr>
          <a:xfrm>
            <a:off x="458729"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1" name="Rectangle 20">
            <a:extLst>
              <a:ext uri="{FF2B5EF4-FFF2-40B4-BE49-F238E27FC236}">
                <a16:creationId xmlns:a16="http://schemas.microsoft.com/office/drawing/2014/main" id="{F2178E01-9486-4723-8ECD-9A89CE53905A}"/>
              </a:ext>
            </a:extLst>
          </p:cNvPr>
          <p:cNvSpPr/>
          <p:nvPr userDrawn="1"/>
        </p:nvSpPr>
        <p:spPr>
          <a:xfrm>
            <a:off x="4314824"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2" name="Rectangle 21">
            <a:extLst>
              <a:ext uri="{FF2B5EF4-FFF2-40B4-BE49-F238E27FC236}">
                <a16:creationId xmlns:a16="http://schemas.microsoft.com/office/drawing/2014/main" id="{082A3624-848D-4789-989D-4C19B95C8DD4}"/>
              </a:ext>
            </a:extLst>
          </p:cNvPr>
          <p:cNvSpPr/>
          <p:nvPr userDrawn="1"/>
        </p:nvSpPr>
        <p:spPr>
          <a:xfrm>
            <a:off x="8178800"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414522165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AA35D0E-EBF0-4599-84F7-684DE89E56AE}"/>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CBCDA542-DB63-41BB-89C0-73F35C7D17C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Text Placeholder 8">
            <a:extLst>
              <a:ext uri="{FF2B5EF4-FFF2-40B4-BE49-F238E27FC236}">
                <a16:creationId xmlns:a16="http://schemas.microsoft.com/office/drawing/2014/main" id="{C73178E3-6490-436A-8FEB-CC4E21B542CE}"/>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1B5A2B37-A59A-4B85-9144-75BC73AD9DB2}"/>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a:extLst>
              <a:ext uri="{FF2B5EF4-FFF2-40B4-BE49-F238E27FC236}">
                <a16:creationId xmlns:a16="http://schemas.microsoft.com/office/drawing/2014/main" id="{0EDB9492-A5FE-44CC-90D8-0E0E80A4E81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3D335E86-FA3A-4B76-B4D1-5D530C4E3791}"/>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3634712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11" name="CaseCode">
            <a:extLst>
              <a:ext uri="{FF2B5EF4-FFF2-40B4-BE49-F238E27FC236}">
                <a16:creationId xmlns:a16="http://schemas.microsoft.com/office/drawing/2014/main" id="{676B7924-6A82-4453-9ABA-42AE71384BDC}"/>
              </a:ext>
            </a:extLst>
          </p:cNvPr>
          <p:cNvSpPr txBox="1"/>
          <p:nvPr userDrawn="1"/>
        </p:nvSpPr>
        <p:spPr>
          <a:xfrm>
            <a:off x="6335184" y="6477002"/>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Copyright">
            <a:extLst>
              <a:ext uri="{FF2B5EF4-FFF2-40B4-BE49-F238E27FC236}">
                <a16:creationId xmlns:a16="http://schemas.microsoft.com/office/drawing/2014/main" id="{ED0B00A8-5B86-4AFE-8884-819CF7356AAE}"/>
              </a:ext>
            </a:extLst>
          </p:cNvPr>
          <p:cNvSpPr txBox="1"/>
          <p:nvPr userDrawn="1"/>
        </p:nvSpPr>
        <p:spPr>
          <a:xfrm>
            <a:off x="501649" y="647700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a:t>
            </a:r>
            <a:r>
              <a:rPr lang="en-US" sz="675" noProof="0" err="1">
                <a:solidFill>
                  <a:schemeClr val="bg1"/>
                </a:solidFill>
                <a:latin typeface="Calibri" panose="020F0502020204030204" pitchFamily="34" charset="0"/>
                <a:cs typeface="Calibri" panose="020F0502020204030204" pitchFamily="34" charset="0"/>
              </a:rPr>
              <a:t>Mster</a:t>
            </a:r>
            <a:r>
              <a:rPr lang="en-US" sz="675" noProof="0">
                <a:solidFill>
                  <a:schemeClr val="bg1"/>
                </a:solidFill>
                <a:latin typeface="Calibri" panose="020F0502020204030204" pitchFamily="34" charset="0"/>
                <a:cs typeface="Calibri" panose="020F0502020204030204" pitchFamily="34" charset="0"/>
              </a:rPr>
              <a:t> &gt; Slide Master]</a:t>
            </a:r>
          </a:p>
        </p:txBody>
      </p:sp>
      <p:sp>
        <p:nvSpPr>
          <p:cNvPr id="18" name="TextBox 17">
            <a:extLst>
              <a:ext uri="{FF2B5EF4-FFF2-40B4-BE49-F238E27FC236}">
                <a16:creationId xmlns:a16="http://schemas.microsoft.com/office/drawing/2014/main" id="{DCBBEDB2-39B5-4D4C-AA82-85ED607FAC3B}"/>
              </a:ext>
            </a:extLst>
          </p:cNvPr>
          <p:cNvSpPr txBox="1"/>
          <p:nvPr userDrawn="1"/>
        </p:nvSpPr>
        <p:spPr>
          <a:xfrm>
            <a:off x="11382378" y="647700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
        <p:nvSpPr>
          <p:cNvPr id="13" name="Text Placeholder 8">
            <a:extLst>
              <a:ext uri="{FF2B5EF4-FFF2-40B4-BE49-F238E27FC236}">
                <a16:creationId xmlns:a16="http://schemas.microsoft.com/office/drawing/2014/main" id="{5BECBA53-5CA5-4826-B507-38E5EDBC4936}"/>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bg1"/>
                </a:solidFill>
              </a:defRPr>
            </a:lvl1pPr>
          </a:lstStyle>
          <a:p>
            <a:pPr lvl="0"/>
            <a:r>
              <a:rPr lang="en-US"/>
              <a:t>Click to add subtitle</a:t>
            </a:r>
          </a:p>
        </p:txBody>
      </p:sp>
      <p:sp>
        <p:nvSpPr>
          <p:cNvPr id="14" name="Title Placeholder 1">
            <a:extLst>
              <a:ext uri="{FF2B5EF4-FFF2-40B4-BE49-F238E27FC236}">
                <a16:creationId xmlns:a16="http://schemas.microsoft.com/office/drawing/2014/main" id="{83571CF0-9FB3-44B1-BE19-B891DD1B11A0}"/>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
        <p:nvSpPr>
          <p:cNvPr id="15" name="Text Placeholder 8">
            <a:extLst>
              <a:ext uri="{FF2B5EF4-FFF2-40B4-BE49-F238E27FC236}">
                <a16:creationId xmlns:a16="http://schemas.microsoft.com/office/drawing/2014/main" id="{CA32CD74-2C13-40B4-A25F-8871032067FB}"/>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8">
            <a:extLst>
              <a:ext uri="{FF2B5EF4-FFF2-40B4-BE49-F238E27FC236}">
                <a16:creationId xmlns:a16="http://schemas.microsoft.com/office/drawing/2014/main" id="{0BD8344B-373A-4CA8-9F91-E02B0DA48BC6}"/>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Text Placeholder 8">
            <a:extLst>
              <a:ext uri="{FF2B5EF4-FFF2-40B4-BE49-F238E27FC236}">
                <a16:creationId xmlns:a16="http://schemas.microsoft.com/office/drawing/2014/main" id="{55636606-D676-4661-AF12-C0DF71DF3A7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Text Placeholder 8">
            <a:extLst>
              <a:ext uri="{FF2B5EF4-FFF2-40B4-BE49-F238E27FC236}">
                <a16:creationId xmlns:a16="http://schemas.microsoft.com/office/drawing/2014/main" id="{59A4F706-D410-4A3E-B5DE-E6CD51845EA7}"/>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9451283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7" name="Picture Placeholder 29"/>
          <p:cNvSpPr>
            <a:spLocks noGrp="1"/>
          </p:cNvSpPr>
          <p:nvPr>
            <p:ph type="pic" sz="quarter" idx="20" hasCustomPrompt="1"/>
          </p:nvPr>
        </p:nvSpPr>
        <p:spPr>
          <a:xfrm>
            <a:off x="10485324" y="1853601"/>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4" name="Picture Placeholder 29"/>
          <p:cNvSpPr>
            <a:spLocks noGrp="1"/>
          </p:cNvSpPr>
          <p:nvPr>
            <p:ph type="pic" sz="quarter" idx="24" hasCustomPrompt="1"/>
          </p:nvPr>
        </p:nvSpPr>
        <p:spPr>
          <a:xfrm>
            <a:off x="4702979" y="4258270"/>
            <a:ext cx="123938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5" name="Picture Placeholder 29"/>
          <p:cNvSpPr>
            <a:spLocks noGrp="1"/>
          </p:cNvSpPr>
          <p:nvPr>
            <p:ph type="pic" sz="quarter" idx="25" hasCustomPrompt="1"/>
          </p:nvPr>
        </p:nvSpPr>
        <p:spPr>
          <a:xfrm>
            <a:off x="10500785" y="4258270"/>
            <a:ext cx="1244160"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7" name="Picture Placeholder 29"/>
          <p:cNvSpPr>
            <a:spLocks noGrp="1"/>
          </p:cNvSpPr>
          <p:nvPr>
            <p:ph type="pic" sz="quarter" idx="19" hasCustomPrompt="1"/>
          </p:nvPr>
        </p:nvSpPr>
        <p:spPr>
          <a:xfrm>
            <a:off x="4735149"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28" name="Text Placeholder 8">
            <a:extLst>
              <a:ext uri="{FF2B5EF4-FFF2-40B4-BE49-F238E27FC236}">
                <a16:creationId xmlns:a16="http://schemas.microsoft.com/office/drawing/2014/main" id="{0D485CFD-E778-438B-9F95-AA857AF5CACE}"/>
              </a:ext>
            </a:extLst>
          </p:cNvPr>
          <p:cNvSpPr>
            <a:spLocks noGrp="1"/>
          </p:cNvSpPr>
          <p:nvPr>
            <p:ph type="body" sz="quarter" idx="17"/>
          </p:nvPr>
        </p:nvSpPr>
        <p:spPr>
          <a:xfrm>
            <a:off x="470344" y="1856232"/>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 Placeholder 8">
            <a:extLst>
              <a:ext uri="{FF2B5EF4-FFF2-40B4-BE49-F238E27FC236}">
                <a16:creationId xmlns:a16="http://schemas.microsoft.com/office/drawing/2014/main" id="{1995C2BA-4183-48F4-92D9-4620CCDF5C16}"/>
              </a:ext>
            </a:extLst>
          </p:cNvPr>
          <p:cNvSpPr>
            <a:spLocks noGrp="1"/>
          </p:cNvSpPr>
          <p:nvPr>
            <p:ph type="body" sz="quarter" idx="26"/>
          </p:nvPr>
        </p:nvSpPr>
        <p:spPr>
          <a:xfrm>
            <a:off x="6257042" y="1847618"/>
            <a:ext cx="5464615"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 name="Text Placeholder 8">
            <a:extLst>
              <a:ext uri="{FF2B5EF4-FFF2-40B4-BE49-F238E27FC236}">
                <a16:creationId xmlns:a16="http://schemas.microsoft.com/office/drawing/2014/main" id="{2DC3B9DA-0A51-491C-923B-09D36118ADA0}"/>
              </a:ext>
            </a:extLst>
          </p:cNvPr>
          <p:cNvSpPr>
            <a:spLocks noGrp="1"/>
          </p:cNvSpPr>
          <p:nvPr>
            <p:ph type="body" sz="quarter" idx="27"/>
          </p:nvPr>
        </p:nvSpPr>
        <p:spPr>
          <a:xfrm>
            <a:off x="470344" y="4256623"/>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Text Placeholder 8">
            <a:extLst>
              <a:ext uri="{FF2B5EF4-FFF2-40B4-BE49-F238E27FC236}">
                <a16:creationId xmlns:a16="http://schemas.microsoft.com/office/drawing/2014/main" id="{70BD43BA-DF89-409F-B9BF-2853EC358260}"/>
              </a:ext>
            </a:extLst>
          </p:cNvPr>
          <p:cNvSpPr>
            <a:spLocks noGrp="1"/>
          </p:cNvSpPr>
          <p:nvPr>
            <p:ph type="body" sz="quarter" idx="28"/>
          </p:nvPr>
        </p:nvSpPr>
        <p:spPr>
          <a:xfrm>
            <a:off x="6257043" y="4256623"/>
            <a:ext cx="5483852"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a:extLst>
              <a:ext uri="{FF2B5EF4-FFF2-40B4-BE49-F238E27FC236}">
                <a16:creationId xmlns:a16="http://schemas.microsoft.com/office/drawing/2014/main" id="{E3C8C216-A0D5-48CE-BB18-6E34DE5AE099}"/>
              </a:ext>
            </a:extLst>
          </p:cNvPr>
          <p:cNvSpPr>
            <a:spLocks noGrp="1"/>
          </p:cNvSpPr>
          <p:nvPr>
            <p:ph type="body" sz="quarter" idx="29"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8" name="Title Placeholder 1">
            <a:extLst>
              <a:ext uri="{FF2B5EF4-FFF2-40B4-BE49-F238E27FC236}">
                <a16:creationId xmlns:a16="http://schemas.microsoft.com/office/drawing/2014/main" id="{A6B3ABAE-3971-4ECC-8E25-1E94617FBFB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3" name="Rectangle 32">
            <a:extLst>
              <a:ext uri="{FF2B5EF4-FFF2-40B4-BE49-F238E27FC236}">
                <a16:creationId xmlns:a16="http://schemas.microsoft.com/office/drawing/2014/main" id="{9D3E3D5E-69E0-409C-B43B-3D03BAF8E640}"/>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4" name="Rectangle 33">
            <a:extLst>
              <a:ext uri="{FF2B5EF4-FFF2-40B4-BE49-F238E27FC236}">
                <a16:creationId xmlns:a16="http://schemas.microsoft.com/office/drawing/2014/main" id="{8AC51DC9-50A0-4091-8F6F-9150D453B6B1}"/>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5" name="Rectangle 34">
            <a:extLst>
              <a:ext uri="{FF2B5EF4-FFF2-40B4-BE49-F238E27FC236}">
                <a16:creationId xmlns:a16="http://schemas.microsoft.com/office/drawing/2014/main" id="{A118D7C8-CEED-48A7-ADB2-7610B12C1B07}"/>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6" name="Rectangle 35">
            <a:extLst>
              <a:ext uri="{FF2B5EF4-FFF2-40B4-BE49-F238E27FC236}">
                <a16:creationId xmlns:a16="http://schemas.microsoft.com/office/drawing/2014/main" id="{C7A403C2-4204-4E69-B696-73BE1FE1F740}"/>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417523600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4481" y="4189870"/>
            <a:ext cx="8566108" cy="2169796"/>
          </a:xfrm>
        </p:spPr>
        <p:txBody>
          <a:bodyPr anchor="b" anchorCtr="0">
            <a:normAutofit/>
          </a:bodyPr>
          <a:lstStyle>
            <a:lvl1pPr>
              <a:lnSpc>
                <a:spcPct val="100000"/>
              </a:lnSpc>
              <a:spcAft>
                <a:spcPts val="450"/>
              </a:spcAft>
              <a:defRPr sz="800"/>
            </a:lvl1pPr>
          </a:lstStyle>
          <a:p>
            <a:pPr lvl="0"/>
            <a:r>
              <a:rPr lang="en-US"/>
              <a:t>Click to edit Master text styles</a:t>
            </a:r>
          </a:p>
        </p:txBody>
      </p:sp>
      <p:sp>
        <p:nvSpPr>
          <p:cNvPr id="3" name="Picture Placeholder 2"/>
          <p:cNvSpPr>
            <a:spLocks noGrp="1"/>
          </p:cNvSpPr>
          <p:nvPr>
            <p:ph type="pic" sz="quarter" idx="14" hasCustomPrompt="1"/>
          </p:nvPr>
        </p:nvSpPr>
        <p:spPr>
          <a:xfrm>
            <a:off x="9406185" y="4189870"/>
            <a:ext cx="2319503" cy="1725448"/>
          </a:xfrm>
        </p:spPr>
        <p:txBody>
          <a:bodyPr anchor="ctr" anchorCtr="0">
            <a:normAutofit/>
          </a:bodyPr>
          <a:lstStyle>
            <a:lvl1pPr algn="ctr">
              <a:defRPr sz="800"/>
            </a:lvl1pPr>
          </a:lstStyle>
          <a:p>
            <a:r>
              <a:rPr lang="en-GB" sz="675"/>
              <a:t>Insert sponsorship mark here</a:t>
            </a:r>
            <a:endParaRPr lang="en-GB"/>
          </a:p>
        </p:txBody>
      </p:sp>
      <p:sp>
        <p:nvSpPr>
          <p:cNvPr id="8" name="Text Placeholder 7"/>
          <p:cNvSpPr>
            <a:spLocks noGrp="1"/>
          </p:cNvSpPr>
          <p:nvPr>
            <p:ph type="body" sz="quarter" idx="15"/>
          </p:nvPr>
        </p:nvSpPr>
        <p:spPr>
          <a:xfrm>
            <a:off x="9406187" y="5995943"/>
            <a:ext cx="2319501" cy="363722"/>
          </a:xfrm>
        </p:spPr>
        <p:txBody>
          <a:bodyPr anchor="b" anchorCtr="0">
            <a:normAutofit/>
          </a:bodyPr>
          <a:lstStyle>
            <a:lvl1pPr>
              <a:lnSpc>
                <a:spcPct val="100000"/>
              </a:lnSpc>
              <a:defRPr sz="80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2333935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ith text">
    <p:bg bwMode="gray">
      <p:bgPr>
        <a:solidFill>
          <a:schemeClr val="bg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8B9DDECB-90E6-4132-BCD8-24EBC3764DB9}"/>
              </a:ext>
            </a:extLst>
          </p:cNvPr>
          <p:cNvSpPr>
            <a:spLocks noGrp="1"/>
          </p:cNvSpPr>
          <p:nvPr>
            <p:ph type="pic" sz="quarter" idx="11"/>
          </p:nvPr>
        </p:nvSpPr>
        <p:spPr>
          <a:xfrm>
            <a:off x="3724289" y="688848"/>
            <a:ext cx="5562600" cy="5556504"/>
          </a:xfrm>
          <a:prstGeom prst="rect">
            <a:avLst/>
          </a:prstGeom>
        </p:spPr>
        <p:txBody>
          <a:bodyPr/>
          <a:lstStyle/>
          <a:p>
            <a:r>
              <a:rPr lang="en-US" noProof="0"/>
              <a:t>Click icon to add picture</a:t>
            </a:r>
          </a:p>
        </p:txBody>
      </p:sp>
      <p:grpSp>
        <p:nvGrpSpPr>
          <p:cNvPr id="18" name="Group 17">
            <a:extLst>
              <a:ext uri="{FF2B5EF4-FFF2-40B4-BE49-F238E27FC236}">
                <a16:creationId xmlns:a16="http://schemas.microsoft.com/office/drawing/2014/main" id="{C68220B9-53D3-434F-999D-90F07DAA232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9" name="Oval 5">
              <a:extLst>
                <a:ext uri="{FF2B5EF4-FFF2-40B4-BE49-F238E27FC236}">
                  <a16:creationId xmlns:a16="http://schemas.microsoft.com/office/drawing/2014/main" id="{8B229135-140E-4C82-9088-DB80D93F74F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6">
              <a:extLst>
                <a:ext uri="{FF2B5EF4-FFF2-40B4-BE49-F238E27FC236}">
                  <a16:creationId xmlns:a16="http://schemas.microsoft.com/office/drawing/2014/main" id="{C0B69BD4-36A4-4DB1-B5FD-89FB06A52E6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7">
              <a:extLst>
                <a:ext uri="{FF2B5EF4-FFF2-40B4-BE49-F238E27FC236}">
                  <a16:creationId xmlns:a16="http://schemas.microsoft.com/office/drawing/2014/main" id="{49F4DC4F-9DBA-44B7-B892-0083CA88927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8">
              <a:extLst>
                <a:ext uri="{FF2B5EF4-FFF2-40B4-BE49-F238E27FC236}">
                  <a16:creationId xmlns:a16="http://schemas.microsoft.com/office/drawing/2014/main" id="{67D5F0A5-5E6C-4963-9090-4DAF5F01D2A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9">
              <a:extLst>
                <a:ext uri="{FF2B5EF4-FFF2-40B4-BE49-F238E27FC236}">
                  <a16:creationId xmlns:a16="http://schemas.microsoft.com/office/drawing/2014/main" id="{22C7545E-5780-4586-9808-699BCCFD7CE9}"/>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Rectangle 10">
              <a:extLst>
                <a:ext uri="{FF2B5EF4-FFF2-40B4-BE49-F238E27FC236}">
                  <a16:creationId xmlns:a16="http://schemas.microsoft.com/office/drawing/2014/main" id="{489CD93F-3551-40B6-A00B-6CC2A8F5F4EE}"/>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1">
              <a:extLst>
                <a:ext uri="{FF2B5EF4-FFF2-40B4-BE49-F238E27FC236}">
                  <a16:creationId xmlns:a16="http://schemas.microsoft.com/office/drawing/2014/main" id="{B6557C16-D6D6-4B71-81E6-ADCF6CEB19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2">
              <a:extLst>
                <a:ext uri="{FF2B5EF4-FFF2-40B4-BE49-F238E27FC236}">
                  <a16:creationId xmlns:a16="http://schemas.microsoft.com/office/drawing/2014/main" id="{E187CACC-821A-4265-91F5-84823A98F3C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31AAFBBA-1DE2-4D95-9B71-B343B1065043}"/>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D7679E8F-E1FF-41C4-93DF-F6A97D92D117}"/>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1" name="Title 1">
            <a:extLst>
              <a:ext uri="{FF2B5EF4-FFF2-40B4-BE49-F238E27FC236}">
                <a16:creationId xmlns:a16="http://schemas.microsoft.com/office/drawing/2014/main" id="{70F15D73-40F4-4F95-9E2A-7A67F615DB4A}"/>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4" name="Text Placeholder 4">
            <a:extLst>
              <a:ext uri="{FF2B5EF4-FFF2-40B4-BE49-F238E27FC236}">
                <a16:creationId xmlns:a16="http://schemas.microsoft.com/office/drawing/2014/main" id="{E65ED79E-D6FD-4D90-9073-C8776CB6AD10}"/>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957739097"/>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6316" y="4194287"/>
            <a:ext cx="8528936" cy="2169796"/>
          </a:xfrm>
        </p:spPr>
        <p:txBody>
          <a:bodyPr anchor="b" anchorCtr="0">
            <a:noAutofit/>
          </a:bodyPr>
          <a:lstStyle>
            <a:lvl1pPr>
              <a:lnSpc>
                <a:spcPct val="100000"/>
              </a:lnSpc>
              <a:spcAft>
                <a:spcPts val="450"/>
              </a:spcAft>
              <a:defRPr sz="8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800">
                <a:solidFill>
                  <a:schemeClr val="bg1"/>
                </a:solidFill>
              </a:defRPr>
            </a:lvl1pPr>
          </a:lstStyle>
          <a:p>
            <a:r>
              <a:rPr lang="en-GB" sz="675"/>
              <a:t>Insert sponsorship mark here</a:t>
            </a:r>
            <a:endParaRPr lang="en-GB"/>
          </a:p>
        </p:txBody>
      </p:sp>
      <p:sp>
        <p:nvSpPr>
          <p:cNvPr id="8" name="Text Placeholder 7"/>
          <p:cNvSpPr>
            <a:spLocks noGrp="1"/>
          </p:cNvSpPr>
          <p:nvPr>
            <p:ph type="body" sz="quarter" idx="15"/>
          </p:nvPr>
        </p:nvSpPr>
        <p:spPr>
          <a:xfrm>
            <a:off x="9412076" y="5995943"/>
            <a:ext cx="2319501" cy="363722"/>
          </a:xfrm>
        </p:spPr>
        <p:txBody>
          <a:bodyPr anchor="b" anchorCtr="0">
            <a:noAutofit/>
          </a:bodyPr>
          <a:lstStyle>
            <a:lvl1pPr>
              <a:lnSpc>
                <a:spcPct val="100000"/>
              </a:lnSpc>
              <a:defRPr sz="80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63296"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2986020622"/>
      </p:ext>
    </p:extLst>
  </p:cSld>
  <p:clrMapOvr>
    <a:masterClrMapping/>
  </p:clrMapOvr>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8575493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4001"/>
            <a:ext cx="11271504"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1532"/>
            <a:ext cx="11271504" cy="1566532"/>
          </a:xfrm>
        </p:spPr>
        <p:txBody>
          <a:bodyPr lIns="0" tIns="0" rIns="0" bIns="0">
            <a:noAutofit/>
          </a:bodyPr>
          <a:lstStyle>
            <a:lvl1pPr marL="0" indent="0">
              <a:lnSpc>
                <a:spcPct val="95000"/>
              </a:lnSpc>
              <a:spcAft>
                <a:spcPts val="0"/>
              </a:spcAft>
              <a:buNone/>
              <a:defRPr sz="3600">
                <a:solidFill>
                  <a:schemeClr val="tx1"/>
                </a:solidFill>
                <a:latin typeface="+mn-lt"/>
                <a:cs typeface="Calibri" panose="020F050202020403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459181484"/>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6936"/>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8" name="Copyright">
            <a:extLst>
              <a:ext uri="{FF2B5EF4-FFF2-40B4-BE49-F238E27FC236}">
                <a16:creationId xmlns:a16="http://schemas.microsoft.com/office/drawing/2014/main" id="{CA24B28E-5B13-4779-8D72-C52A20B99FE7}"/>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3" name="CaseCode">
            <a:extLst>
              <a:ext uri="{FF2B5EF4-FFF2-40B4-BE49-F238E27FC236}">
                <a16:creationId xmlns:a16="http://schemas.microsoft.com/office/drawing/2014/main" id="{D39A514A-409D-470C-AE9C-EFB16BDA8C83}"/>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4" name="TextBox 13">
            <a:extLst>
              <a:ext uri="{FF2B5EF4-FFF2-40B4-BE49-F238E27FC236}">
                <a16:creationId xmlns:a16="http://schemas.microsoft.com/office/drawing/2014/main" id="{72A5EC33-1574-4E3A-89DA-3EC00A69C870}"/>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4764953"/>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8217"/>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575315244"/>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1">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8217"/>
            <a:ext cx="11271504"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4720"/>
            <a:ext cx="11271504"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0" name="Copyright">
            <a:extLst>
              <a:ext uri="{FF2B5EF4-FFF2-40B4-BE49-F238E27FC236}">
                <a16:creationId xmlns:a16="http://schemas.microsoft.com/office/drawing/2014/main" id="{04AF6108-47E9-489A-A28A-88A6C754FB38}"/>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CaseCode">
            <a:extLst>
              <a:ext uri="{FF2B5EF4-FFF2-40B4-BE49-F238E27FC236}">
                <a16:creationId xmlns:a16="http://schemas.microsoft.com/office/drawing/2014/main" id="{8980A458-ABD9-40B8-8C0D-269072CDB94F}"/>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TextBox 11">
            <a:extLst>
              <a:ext uri="{FF2B5EF4-FFF2-40B4-BE49-F238E27FC236}">
                <a16:creationId xmlns:a16="http://schemas.microsoft.com/office/drawing/2014/main" id="{071386E3-7822-4155-91DC-3E38D96ED6CE}"/>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5876392"/>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2">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3296" y="1728217"/>
            <a:ext cx="11227056"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3296" y="3474720"/>
            <a:ext cx="1122705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0" name="Copyright">
            <a:extLst>
              <a:ext uri="{FF2B5EF4-FFF2-40B4-BE49-F238E27FC236}">
                <a16:creationId xmlns:a16="http://schemas.microsoft.com/office/drawing/2014/main" id="{484F29FA-0A46-4792-A45E-5DE1B223E09B}"/>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CaseCode">
            <a:extLst>
              <a:ext uri="{FF2B5EF4-FFF2-40B4-BE49-F238E27FC236}">
                <a16:creationId xmlns:a16="http://schemas.microsoft.com/office/drawing/2014/main" id="{12BDD3ED-029E-4AC9-80CA-D3A2FBE9A5AF}"/>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TextBox 11">
            <a:extLst>
              <a:ext uri="{FF2B5EF4-FFF2-40B4-BE49-F238E27FC236}">
                <a16:creationId xmlns:a16="http://schemas.microsoft.com/office/drawing/2014/main" id="{A6895299-9295-492F-8C31-9744F3FB7A06}"/>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3287008"/>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vmlDrawing" Target="../drawings/vmlDrawing1.v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4"/>
            </p:custDataLst>
            <p:extLst>
              <p:ext uri="{D42A27DB-BD31-4B8C-83A1-F6EECF244321}">
                <p14:modId xmlns:p14="http://schemas.microsoft.com/office/powerpoint/2010/main" val="287643410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078" name="think-cell Slide" r:id="rId45" imgW="270" imgH="270" progId="TCLayout.ActiveDocument.1">
                  <p:embed/>
                </p:oleObj>
              </mc:Choice>
              <mc:Fallback>
                <p:oleObj name="think-cell Slide" r:id="rId45" imgW="270" imgH="270" progId="TCLayout.ActiveDocument.1">
                  <p:embed/>
                  <p:pic>
                    <p:nvPicPr>
                      <p:cNvPr id="4" name="Object 3" hidden="1"/>
                      <p:cNvPicPr/>
                      <p:nvPr/>
                    </p:nvPicPr>
                    <p:blipFill>
                      <a:blip r:embed="rId46"/>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0887" y="1714500"/>
            <a:ext cx="11277599" cy="4648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TextBox 19">
            <a:extLst>
              <a:ext uri="{FF2B5EF4-FFF2-40B4-BE49-F238E27FC236}">
                <a16:creationId xmlns:a16="http://schemas.microsoft.com/office/drawing/2014/main" id="{5A35A5D5-FD12-4A0E-B47E-3D53D008B26B}"/>
              </a:ext>
            </a:extLst>
          </p:cNvPr>
          <p:cNvSpPr txBox="1"/>
          <p:nvPr userDrawn="1"/>
        </p:nvSpPr>
        <p:spPr>
          <a:xfrm>
            <a:off x="4065081" y="699568"/>
            <a:ext cx="254000"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2" name="TextBox 21">
            <a:extLst>
              <a:ext uri="{FF2B5EF4-FFF2-40B4-BE49-F238E27FC236}">
                <a16:creationId xmlns:a16="http://schemas.microsoft.com/office/drawing/2014/main" id="{33FEAD1B-5DFB-4123-913B-D7D5838C8C6D}"/>
              </a:ext>
            </a:extLst>
          </p:cNvPr>
          <p:cNvSpPr txBox="1"/>
          <p:nvPr userDrawn="1"/>
        </p:nvSpPr>
        <p:spPr>
          <a:xfrm>
            <a:off x="4321370" y="802745"/>
            <a:ext cx="1673167"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3" name="TextBox 22">
            <a:extLst>
              <a:ext uri="{FF2B5EF4-FFF2-40B4-BE49-F238E27FC236}">
                <a16:creationId xmlns:a16="http://schemas.microsoft.com/office/drawing/2014/main" id="{B202DBDA-700C-4979-B00F-3477C099D042}"/>
              </a:ext>
            </a:extLst>
          </p:cNvPr>
          <p:cNvSpPr txBox="1"/>
          <p:nvPr userDrawn="1"/>
        </p:nvSpPr>
        <p:spPr>
          <a:xfrm>
            <a:off x="5969842" y="802745"/>
            <a:ext cx="250316"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4" name="TextBox 23">
            <a:extLst>
              <a:ext uri="{FF2B5EF4-FFF2-40B4-BE49-F238E27FC236}">
                <a16:creationId xmlns:a16="http://schemas.microsoft.com/office/drawing/2014/main" id="{D14DFC3E-51E5-47BE-BA81-FDAED74D8117}"/>
              </a:ext>
            </a:extLst>
          </p:cNvPr>
          <p:cNvSpPr txBox="1"/>
          <p:nvPr userDrawn="1"/>
        </p:nvSpPr>
        <p:spPr>
          <a:xfrm>
            <a:off x="4321027" y="801689"/>
            <a:ext cx="1673851"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13" name="Rectangle 2">
            <a:extLst>
              <a:ext uri="{FF2B5EF4-FFF2-40B4-BE49-F238E27FC236}">
                <a16:creationId xmlns:a16="http://schemas.microsoft.com/office/drawing/2014/main" id="{6C9DC419-ACF7-46EA-911E-B0A9D00B67CC}"/>
              </a:ext>
            </a:extLst>
          </p:cNvPr>
          <p:cNvSpPr>
            <a:spLocks/>
          </p:cNvSpPr>
          <p:nvPr userDrawn="1"/>
        </p:nvSpPr>
        <p:spPr bwMode="auto">
          <a:xfrm>
            <a:off x="457200" y="6590451"/>
            <a:ext cx="4180632" cy="153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1000">
                <a:solidFill>
                  <a:srgbClr val="787878">
                    <a:lumMod val="60000"/>
                    <a:lumOff val="40000"/>
                  </a:srgbClr>
                </a:solidFill>
                <a:latin typeface="Open Sans" charset="0"/>
                <a:ea typeface="Open Sans" charset="0"/>
                <a:cs typeface="Open Sans" charset="0"/>
                <a:sym typeface="Frutiger Next Pro Light" charset="0"/>
              </a:rPr>
              <a:pPr/>
              <a:t>‹#›</a:t>
            </a:fld>
            <a:r>
              <a:rPr lang="en-US" sz="1000">
                <a:solidFill>
                  <a:srgbClr val="787878">
                    <a:lumMod val="60000"/>
                    <a:lumOff val="40000"/>
                  </a:srgbClr>
                </a:solidFill>
                <a:latin typeface="Open Sans" charset="0"/>
                <a:ea typeface="Open Sans" charset="0"/>
                <a:cs typeface="Open Sans" charset="0"/>
                <a:sym typeface="Frutiger Next Pro Light" charset="0"/>
              </a:rPr>
              <a:t>  |  Copyright © 2021 Deloitte Development LLC. All rights reserved.</a:t>
            </a:r>
          </a:p>
        </p:txBody>
      </p:sp>
    </p:spTree>
    <p:extLst>
      <p:ext uri="{BB962C8B-B14F-4D97-AF65-F5344CB8AC3E}">
        <p14:creationId xmlns:p14="http://schemas.microsoft.com/office/powerpoint/2010/main" val="4209480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Lst>
  <p:transition>
    <p:fade/>
  </p:transition>
  <p:hf hd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p15:clr>
            <a:srgbClr val="F26B43"/>
          </p15:clr>
        </p15:guide>
        <p15:guide id="49" orient="horz" pos="432">
          <p15:clr>
            <a:srgbClr val="F26B43"/>
          </p15:clr>
        </p15:guide>
        <p15:guide id="68" orient="horz" pos="4104">
          <p15:clr>
            <a:srgbClr val="F26B43"/>
          </p15:clr>
        </p15:guide>
        <p15:guide id="69" orient="horz" pos="2088">
          <p15:clr>
            <a:srgbClr val="F26B43"/>
          </p15:clr>
        </p15:guide>
        <p15:guide id="70" orient="horz" pos="1080">
          <p15:clr>
            <a:srgbClr val="F26B43"/>
          </p15:clr>
        </p15:guide>
        <p15:guide id="71" orient="horz" pos="216">
          <p15:clr>
            <a:srgbClr val="F26B43"/>
          </p15:clr>
        </p15:guide>
        <p15:guide id="72" pos="3840">
          <p15:clr>
            <a:srgbClr val="F26B43"/>
          </p15:clr>
        </p15:guide>
        <p15:guide id="73" pos="3936">
          <p15:clr>
            <a:srgbClr val="F26B43"/>
          </p15:clr>
        </p15:guide>
        <p15:guide id="74" pos="288">
          <p15:clr>
            <a:srgbClr val="F26B43"/>
          </p15:clr>
        </p15:guide>
        <p15:guide id="75" pos="4960">
          <p15:clr>
            <a:srgbClr val="F26B43"/>
          </p15:clr>
        </p15:guide>
        <p15:guide id="76" pos="3744">
          <p15:clr>
            <a:srgbClr val="F26B43"/>
          </p15:clr>
        </p15:guide>
        <p15:guide id="77" pos="2720">
          <p15:clr>
            <a:srgbClr val="F26B43"/>
          </p15:clr>
        </p15:guide>
        <p15:guide id="78" pos="2528">
          <p15:clr>
            <a:srgbClr val="F26B43"/>
          </p15:clr>
        </p15:guide>
        <p15:guide id="79" pos="1312">
          <p15:clr>
            <a:srgbClr val="F26B43"/>
          </p15:clr>
        </p15:guide>
        <p15:guide id="80" pos="1504">
          <p15:clr>
            <a:srgbClr val="F26B43"/>
          </p15:clr>
        </p15:guide>
        <p15:guide id="81" pos="5152">
          <p15:clr>
            <a:srgbClr val="F26B43"/>
          </p15:clr>
        </p15:guide>
        <p15:guide id="82" pos="6176">
          <p15:clr>
            <a:srgbClr val="F26B43"/>
          </p15:clr>
        </p15:guide>
        <p15:guide id="83" pos="6368">
          <p15:clr>
            <a:srgbClr val="F26B43"/>
          </p15:clr>
        </p15:guide>
        <p15:guide id="84" pos="7392">
          <p15:clr>
            <a:srgbClr val="F26B43"/>
          </p15:clr>
        </p15:guide>
        <p15:guide id="85" orient="horz" pos="2184">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hyperlink" Target="file:///C:\Users\tdaughtry\Documents\Expertise\Operate_edge.html" TargetMode="External"/><Relationship Id="rId2" Type="http://schemas.openxmlformats.org/officeDocument/2006/relationships/image" Target="../media/image17.png"/><Relationship Id="rId1" Type="http://schemas.openxmlformats.org/officeDocument/2006/relationships/slideLayout" Target="../slideLayouts/slideLayout3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1.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25.xml"/><Relationship Id="rId2" Type="http://schemas.openxmlformats.org/officeDocument/2006/relationships/slide" Target="slide3.xml"/><Relationship Id="rId1" Type="http://schemas.openxmlformats.org/officeDocument/2006/relationships/slideLayout" Target="../slideLayouts/slideLayout32.xml"/><Relationship Id="rId6" Type="http://schemas.openxmlformats.org/officeDocument/2006/relationships/slide" Target="slide23.xml"/><Relationship Id="rId5" Type="http://schemas.openxmlformats.org/officeDocument/2006/relationships/slide" Target="slide9.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jpg"/><Relationship Id="rId2" Type="http://schemas.openxmlformats.org/officeDocument/2006/relationships/image" Target="../media/image29.png"/><Relationship Id="rId1" Type="http://schemas.openxmlformats.org/officeDocument/2006/relationships/slideLayout" Target="../slideLayouts/slideLayout3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s>
</file>

<file path=ppt/slides/_rels/slide2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5.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hyperlink" Target="https://amedeloitte.sharepoint.com/:p:/r/sites/PMaaSWorkstream/Shared%20Documents/General/Program%20Mgt.%20as%20a%20Service%20(PMaaS)/Transition%20Management/Transition%20Management%20Templates/HC%20Operate%20Transition%20Template%20-%20Status%20Report.pptx?d=w2d96ecd20d8a4123bea930be36dc41cc&amp;csf=1&amp;web=1&amp;e=R3ETql" TargetMode="External"/><Relationship Id="rId7" Type="http://schemas.openxmlformats.org/officeDocument/2006/relationships/image" Target="../media/image37.png"/><Relationship Id="rId2" Type="http://schemas.openxmlformats.org/officeDocument/2006/relationships/hyperlink" Target="https://amedeloitte.sharepoint.com/:p:/r/sites/PMaaSWorkstream/Shared%20Documents/General/Program%20Mgt.%20as%20a%20Service%20(PMaaS)/Transition%20Management/Transition%20Management%20Templates/HC%20Operate%20Transition%20Template%20-%20Kickoff%20Deck.pptx?d=wbb870bbf576a466b9d577c89824b060d&amp;csf=1&amp;web=1&amp;e=h4Rkgj" TargetMode="External"/><Relationship Id="rId1" Type="http://schemas.openxmlformats.org/officeDocument/2006/relationships/slideLayout" Target="../slideLayouts/slideLayout31.xml"/><Relationship Id="rId6" Type="http://schemas.openxmlformats.org/officeDocument/2006/relationships/image" Target="../media/image36.png"/><Relationship Id="rId5" Type="http://schemas.openxmlformats.org/officeDocument/2006/relationships/hyperlink" Target="https://amedeloitte.sharepoint.com/:p:/r/sites/PMaaSWorkstream/Shared%20Documents/General/Program%20Mgt.%20as%20a%20Service%20(PMaaS)/Transition%20Management/Transition%20Management%20Templates/HC%20Operate%20Transition%20Template%20-%20Governance%20%26%20Process.pptx?d=w4a29a88256e84f13bc033e4116cd237b&amp;csf=1&amp;web=1&amp;e=v4Bagy" TargetMode="External"/><Relationship Id="rId4" Type="http://schemas.openxmlformats.org/officeDocument/2006/relationships/hyperlink" Target="https://amedeloitte.sharepoint.com/:p:/r/sites/PMaaSWorkstream/Shared%20Documents/General/Program%20Mgt.%20as%20a%20Service%20(PMaaS)/Transition%20Management/Transition%20Management%20Templates/HC%20Operate%20Transition%20Template%20-%20Risk%20%26%20Mitigation%20Log.pptx?d=w4bdb8e7024094a149df9e5dba04d5b34&amp;csf=1&amp;web=1&amp;e=jVYubM" TargetMode="External"/></Relationships>
</file>

<file path=ppt/slides/_rels/slide2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8.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hyperlink" Target="https://resources.deloitte.com/sites/MyTechnology/SitePages/Software_and_Apps/Software/APP_DSC.aspx" TargetMode="External"/><Relationship Id="rId3" Type="http://schemas.openxmlformats.org/officeDocument/2006/relationships/hyperlink" Target="https://becurious.edcast.eu/pathways/new-hire-basics-new/cards/100604969" TargetMode="External"/><Relationship Id="rId21" Type="http://schemas.openxmlformats.org/officeDocument/2006/relationships/hyperlink" Target="https://brandspace.deloitte.com/content/index/guid/powerpoint_for_non_designers?parent=1480" TargetMode="External"/><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hyperlink" Target="https://www.linkedin.com/learning/visio-2016-essential-training/welcome?autoAdvance=true&amp;autoSkip=false&amp;autoplay=true&amp;resume=true&amp;u=1504" TargetMode="External"/><Relationship Id="rId2" Type="http://schemas.openxmlformats.org/officeDocument/2006/relationships/image" Target="../media/image39.jpg"/><Relationship Id="rId16" Type="http://schemas.openxmlformats.org/officeDocument/2006/relationships/hyperlink" Target="https://becurious.edcast.eu/journey/operate-onboarding/cards/101464209" TargetMode="External"/><Relationship Id="rId20" Type="http://schemas.openxmlformats.org/officeDocument/2006/relationships/hyperlink" Target="https://becurious.edcast.eu/" TargetMode="External"/><Relationship Id="rId1" Type="http://schemas.openxmlformats.org/officeDocument/2006/relationships/slideLayout" Target="../slideLayouts/slideLayout31.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hyperlink" Target="https://www.km.deloitteresources.com/sites/live/consulting/_layouts/DTTS.DR.KAMDocumentForms/KAMDisplay.aspx?List=513ae4d5-443f-4bc1-9f25-8f68dc5aa0c0&amp;ID=11381664" TargetMode="External"/><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hyperlink" Target="https://becurious.edcast.eu/pathways/new-hire-basics-new/cards/100591612" TargetMode="External"/><Relationship Id="rId10" Type="http://schemas.openxmlformats.org/officeDocument/2006/relationships/image" Target="../media/image45.png"/><Relationship Id="rId19" Type="http://schemas.openxmlformats.org/officeDocument/2006/relationships/hyperlink" Target="https://www.linkedin.com/learning/microsoft-project-2016-essential-training/welcome?autoAdvance=true&amp;autoSkip=false&amp;autoplay=true&amp;resume=true&amp;u=1504" TargetMode="External"/><Relationship Id="rId4" Type="http://schemas.openxmlformats.org/officeDocument/2006/relationships/hyperlink" Target="https://edcast.okta.com/oauth2/v1/authorize?client_id=wvftYUSR1508%21&amp;idp=0oa2cgv3sklnqNau42p7&amp;nonce=YsG76jo&amp;redirect_uri=https%3A%2F%2Fbecurious.edcast.eu%2Fauth%2Flxp_oauth%2Fcallback&amp;response_mode=query&amp;response_type=code&amp;scope=openid+email+profile+offline_access&amp;state=7cc88ec8b0bdab6c8e51da8468da95d29de73e24066d94dc" TargetMode="External"/><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hyperlink" Target="https://deloittedevelopment.udemy.com/course/hybrid-project-management/"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1.xml"/><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C5979A-EE3B-4893-854D-01C8E09B9463}"/>
              </a:ext>
            </a:extLst>
          </p:cNvPr>
          <p:cNvSpPr>
            <a:spLocks noGrp="1"/>
          </p:cNvSpPr>
          <p:nvPr>
            <p:ph type="body" sz="quarter" idx="22"/>
          </p:nvPr>
        </p:nvSpPr>
        <p:spPr/>
        <p:txBody>
          <a:bodyPr/>
          <a:lstStyle/>
          <a:p>
            <a:endParaRPr lang="en-US"/>
          </a:p>
        </p:txBody>
      </p:sp>
      <p:sp>
        <p:nvSpPr>
          <p:cNvPr id="3" name="Title 2">
            <a:extLst>
              <a:ext uri="{FF2B5EF4-FFF2-40B4-BE49-F238E27FC236}">
                <a16:creationId xmlns:a16="http://schemas.microsoft.com/office/drawing/2014/main" id="{0AB59233-7904-4980-915D-4F60B2F0B43B}"/>
              </a:ext>
            </a:extLst>
          </p:cNvPr>
          <p:cNvSpPr>
            <a:spLocks noGrp="1"/>
          </p:cNvSpPr>
          <p:nvPr>
            <p:ph type="title"/>
          </p:nvPr>
        </p:nvSpPr>
        <p:spPr/>
        <p:txBody>
          <a:bodyPr/>
          <a:lstStyle/>
          <a:p>
            <a:r>
              <a:rPr lang="en-US"/>
              <a:t>TBD</a:t>
            </a:r>
          </a:p>
        </p:txBody>
      </p:sp>
      <p:pic>
        <p:nvPicPr>
          <p:cNvPr id="4" name="Picture 3" descr="A picture containing person, holding, food, person&#10;&#10;Description automatically generated">
            <a:extLst>
              <a:ext uri="{FF2B5EF4-FFF2-40B4-BE49-F238E27FC236}">
                <a16:creationId xmlns:a16="http://schemas.microsoft.com/office/drawing/2014/main" id="{59BC0B89-510D-485B-B24A-C260804E8F85}"/>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15000"/>
                    </a14:imgEffect>
                  </a14:imgLayer>
                </a14:imgProps>
              </a:ext>
            </a:extLst>
          </a:blip>
          <a:srcRect t="14493" b="1353"/>
          <a:stretch/>
        </p:blipFill>
        <p:spPr>
          <a:xfrm>
            <a:off x="-13928" y="0"/>
            <a:ext cx="12213742" cy="6858000"/>
          </a:xfrm>
          <a:prstGeom prst="rect">
            <a:avLst/>
          </a:prstGeom>
        </p:spPr>
      </p:pic>
      <p:sp>
        <p:nvSpPr>
          <p:cNvPr id="5" name="Rectangle 4">
            <a:extLst>
              <a:ext uri="{FF2B5EF4-FFF2-40B4-BE49-F238E27FC236}">
                <a16:creationId xmlns:a16="http://schemas.microsoft.com/office/drawing/2014/main" id="{1C39558D-305E-498F-85A4-EF175BA62B45}"/>
              </a:ext>
            </a:extLst>
          </p:cNvPr>
          <p:cNvSpPr/>
          <p:nvPr/>
        </p:nvSpPr>
        <p:spPr bwMode="gray">
          <a:xfrm>
            <a:off x="-13928" y="0"/>
            <a:ext cx="7133919" cy="6858000"/>
          </a:xfrm>
          <a:prstGeom prst="rect">
            <a:avLst/>
          </a:prstGeom>
          <a:gradFill>
            <a:gsLst>
              <a:gs pos="3000">
                <a:sysClr val="windowText" lastClr="000000">
                  <a:alpha val="90000"/>
                </a:sysClr>
              </a:gs>
              <a:gs pos="100000">
                <a:sysClr val="windowText" lastClr="000000">
                  <a:alpha val="0"/>
                </a:sysClr>
              </a:gs>
            </a:gsLst>
            <a:lin ang="0" scaled="0"/>
          </a:gra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black"/>
              </a:solidFill>
              <a:effectLst/>
              <a:uLnTx/>
              <a:uFillTx/>
              <a:latin typeface="Calibri Light"/>
            </a:endParaRPr>
          </a:p>
        </p:txBody>
      </p:sp>
      <p:sp>
        <p:nvSpPr>
          <p:cNvPr id="7" name="Text Placeholder 1">
            <a:extLst>
              <a:ext uri="{FF2B5EF4-FFF2-40B4-BE49-F238E27FC236}">
                <a16:creationId xmlns:a16="http://schemas.microsoft.com/office/drawing/2014/main" id="{6177D377-7291-40B5-BB72-393A8A87F960}"/>
              </a:ext>
            </a:extLst>
          </p:cNvPr>
          <p:cNvSpPr txBox="1">
            <a:spLocks/>
          </p:cNvSpPr>
          <p:nvPr/>
        </p:nvSpPr>
        <p:spPr>
          <a:xfrm>
            <a:off x="747837" y="5236850"/>
            <a:ext cx="3924733" cy="938210"/>
          </a:xfrm>
          <a:prstGeom prst="rect">
            <a:avLst/>
          </a:prstGeom>
        </p:spPr>
        <p:txBody>
          <a:bodyPr vert="horz" lIns="0" tIns="0" rIns="0" bIns="0" rtlCol="0" anchor="ctr">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600" b="0" kern="1200">
                <a:solidFill>
                  <a:schemeClr val="bg1"/>
                </a:solidFill>
                <a:latin typeface="Segoe UI Light" panose="020B0502040204020203" pitchFamily="34" charset="0"/>
                <a:ea typeface="Segoe UI Semilight" charset="0"/>
                <a:cs typeface="Segoe UI Semilight" charset="0"/>
              </a:defRPr>
            </a:lvl1pPr>
            <a:lvl2pPr marL="478851" indent="0" algn="l" defTabSz="1219170" rtl="0" eaLnBrk="1" latinLnBrk="0" hangingPunct="1">
              <a:spcBef>
                <a:spcPts val="0"/>
              </a:spcBef>
              <a:spcAft>
                <a:spcPts val="1333"/>
              </a:spcAft>
              <a:buClrTx/>
              <a:buSzPct val="100000"/>
              <a:buFont typeface="Arial"/>
              <a:buNone/>
              <a:defRPr lang="en-US" sz="1900" b="1" kern="1200">
                <a:solidFill>
                  <a:schemeClr val="tx1">
                    <a:tint val="75000"/>
                  </a:schemeClr>
                </a:solidFill>
                <a:latin typeface="Segoe UI Semilight" charset="0"/>
                <a:ea typeface="Segoe UI Semilight" charset="0"/>
                <a:cs typeface="Segoe UI Semilight" charset="0"/>
              </a:defRPr>
            </a:lvl2pPr>
            <a:lvl3pPr marL="957703" indent="0" algn="l" defTabSz="1219170" rtl="0" eaLnBrk="1" latinLnBrk="0" hangingPunct="1">
              <a:spcBef>
                <a:spcPts val="0"/>
              </a:spcBef>
              <a:spcAft>
                <a:spcPts val="1333"/>
              </a:spcAft>
              <a:buClrTx/>
              <a:buSzPct val="100000"/>
              <a:buFont typeface="Arial" panose="020B0604020202020204" pitchFamily="34" charset="0"/>
              <a:buNone/>
              <a:defRPr lang="en-US" sz="1700" kern="1200">
                <a:solidFill>
                  <a:schemeClr val="tx1">
                    <a:tint val="75000"/>
                  </a:schemeClr>
                </a:solidFill>
                <a:latin typeface="Segoe UI Semilight" charset="0"/>
                <a:ea typeface="Segoe UI Semilight" charset="0"/>
                <a:cs typeface="Segoe UI Semilight" charset="0"/>
              </a:defRPr>
            </a:lvl3pPr>
            <a:lvl4pPr marL="1436554" indent="0" algn="l" defTabSz="1219170" rtl="0" eaLnBrk="1" latinLnBrk="0" hangingPunct="1">
              <a:spcBef>
                <a:spcPts val="0"/>
              </a:spcBef>
              <a:spcAft>
                <a:spcPts val="1333"/>
              </a:spcAft>
              <a:buClrTx/>
              <a:buSzPct val="100000"/>
              <a:buFont typeface="Verdana" panose="020B0604030504040204" pitchFamily="34" charset="0"/>
              <a:buNone/>
              <a:defRPr lang="en-US" sz="1500" kern="1200" baseline="0">
                <a:solidFill>
                  <a:schemeClr val="tx1">
                    <a:tint val="75000"/>
                  </a:schemeClr>
                </a:solidFill>
                <a:latin typeface="Segoe UI Semilight" charset="0"/>
                <a:ea typeface="Segoe UI Semilight" charset="0"/>
                <a:cs typeface="Segoe UI Semilight" charset="0"/>
              </a:defRPr>
            </a:lvl4pPr>
            <a:lvl5pPr marL="1915406" indent="0" algn="l" defTabSz="1064657" rtl="0" eaLnBrk="1" latinLnBrk="0" hangingPunct="1">
              <a:spcBef>
                <a:spcPts val="0"/>
              </a:spcBef>
              <a:spcAft>
                <a:spcPts val="1333"/>
              </a:spcAft>
              <a:buClrTx/>
              <a:buSzPct val="100000"/>
              <a:buFont typeface="Verdana" panose="020B0604030504040204" pitchFamily="34" charset="0"/>
              <a:buNone/>
              <a:tabLst/>
              <a:defRPr lang="en-US" sz="1500" kern="1200" baseline="0">
                <a:solidFill>
                  <a:schemeClr val="tx1">
                    <a:tint val="75000"/>
                  </a:schemeClr>
                </a:solidFill>
                <a:latin typeface="Segoe UI Semilight" charset="0"/>
                <a:ea typeface="Segoe UI Semilight" charset="0"/>
                <a:cs typeface="Segoe UI Semilight" charset="0"/>
              </a:defRPr>
            </a:lvl5pPr>
            <a:lvl6pPr marL="2394257"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6pPr>
            <a:lvl7pPr marL="2873109" indent="0" algn="l" defTabSz="1219170" rtl="0" eaLnBrk="1" latinLnBrk="0" hangingPunct="1">
              <a:spcBef>
                <a:spcPts val="0"/>
              </a:spcBef>
              <a:spcAft>
                <a:spcPts val="1333"/>
              </a:spcAft>
              <a:buFont typeface="Verdana" panose="020B0604030504040204" pitchFamily="34" charset="0"/>
              <a:buNone/>
              <a:defRPr sz="1500" kern="1200">
                <a:solidFill>
                  <a:schemeClr val="tx1">
                    <a:tint val="75000"/>
                  </a:schemeClr>
                </a:solidFill>
                <a:latin typeface="+mn-lt"/>
                <a:ea typeface="+mn-ea"/>
                <a:cs typeface="+mn-cs"/>
              </a:defRPr>
            </a:lvl7pPr>
            <a:lvl8pPr marL="3351960"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8pPr>
            <a:lvl9pPr marL="3830811"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9pPr>
          </a:lstStyle>
          <a:p>
            <a:r>
              <a:rPr lang="en-US" dirty="0">
                <a:latin typeface="Open Sans" panose="020B0606030504020204" pitchFamily="34" charset="0"/>
                <a:ea typeface="Open Sans" panose="020B0606030504020204" pitchFamily="34" charset="0"/>
                <a:cs typeface="Open Sans" panose="020B0606030504020204" pitchFamily="34" charset="0"/>
              </a:rPr>
              <a:t>Capstone Project:</a:t>
            </a:r>
          </a:p>
          <a:p>
            <a:r>
              <a:rPr lang="en-US" dirty="0">
                <a:latin typeface="Open Sans" panose="020B0606030504020204" pitchFamily="34" charset="0"/>
                <a:ea typeface="Open Sans" panose="020B0606030504020204" pitchFamily="34" charset="0"/>
                <a:cs typeface="Open Sans" panose="020B0606030504020204" pitchFamily="34" charset="0"/>
              </a:rPr>
              <a:t>Group 4</a:t>
            </a:r>
          </a:p>
        </p:txBody>
      </p:sp>
      <p:cxnSp>
        <p:nvCxnSpPr>
          <p:cNvPr id="9" name="Straight Connector 8">
            <a:extLst>
              <a:ext uri="{FF2B5EF4-FFF2-40B4-BE49-F238E27FC236}">
                <a16:creationId xmlns:a16="http://schemas.microsoft.com/office/drawing/2014/main" id="{9FBE612A-3A74-4367-8FD8-CEC5B79D3C52}"/>
              </a:ext>
            </a:extLst>
          </p:cNvPr>
          <p:cNvCxnSpPr/>
          <p:nvPr/>
        </p:nvCxnSpPr>
        <p:spPr>
          <a:xfrm>
            <a:off x="560036" y="5172664"/>
            <a:ext cx="0" cy="1080120"/>
          </a:xfrm>
          <a:prstGeom prst="line">
            <a:avLst/>
          </a:prstGeom>
          <a:noFill/>
          <a:ln w="28575" cap="flat" cmpd="sng" algn="ctr">
            <a:solidFill>
              <a:srgbClr val="86BC25"/>
            </a:solidFill>
            <a:prstDash val="solid"/>
          </a:ln>
          <a:effectLst/>
        </p:spPr>
      </p:cxnSp>
      <p:grpSp>
        <p:nvGrpSpPr>
          <p:cNvPr id="10" name="Group 9">
            <a:extLst>
              <a:ext uri="{FF2B5EF4-FFF2-40B4-BE49-F238E27FC236}">
                <a16:creationId xmlns:a16="http://schemas.microsoft.com/office/drawing/2014/main" id="{94DD5705-4EBF-43E5-A5E5-FC2B29D9BAF3}"/>
              </a:ext>
            </a:extLst>
          </p:cNvPr>
          <p:cNvGrpSpPr/>
          <p:nvPr/>
        </p:nvGrpSpPr>
        <p:grpSpPr>
          <a:xfrm>
            <a:off x="463296" y="341312"/>
            <a:ext cx="1819656" cy="347472"/>
            <a:chOff x="398463" y="404813"/>
            <a:chExt cx="1627187" cy="307976"/>
          </a:xfrm>
          <a:solidFill>
            <a:schemeClr val="bg1"/>
          </a:solidFill>
        </p:grpSpPr>
        <p:sp>
          <p:nvSpPr>
            <p:cNvPr id="11" name="Oval 5">
              <a:extLst>
                <a:ext uri="{FF2B5EF4-FFF2-40B4-BE49-F238E27FC236}">
                  <a16:creationId xmlns:a16="http://schemas.microsoft.com/office/drawing/2014/main" id="{23EE4FF4-684B-43AE-ADDC-25D015D7BDD5}"/>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2" name="Freeform 6">
              <a:extLst>
                <a:ext uri="{FF2B5EF4-FFF2-40B4-BE49-F238E27FC236}">
                  <a16:creationId xmlns:a16="http://schemas.microsoft.com/office/drawing/2014/main" id="{F0EE8195-90A7-489B-85B2-947212E05C81}"/>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3" name="Rectangle 7">
              <a:extLst>
                <a:ext uri="{FF2B5EF4-FFF2-40B4-BE49-F238E27FC236}">
                  <a16:creationId xmlns:a16="http://schemas.microsoft.com/office/drawing/2014/main" id="{B7C3FEA0-CD37-41CD-8DA0-C4A37A0563A3}"/>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4" name="Freeform 8">
              <a:extLst>
                <a:ext uri="{FF2B5EF4-FFF2-40B4-BE49-F238E27FC236}">
                  <a16:creationId xmlns:a16="http://schemas.microsoft.com/office/drawing/2014/main" id="{FFF02A7C-1AEC-46AF-8A8F-040D1111FB7D}"/>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5" name="Rectangle 9">
              <a:extLst>
                <a:ext uri="{FF2B5EF4-FFF2-40B4-BE49-F238E27FC236}">
                  <a16:creationId xmlns:a16="http://schemas.microsoft.com/office/drawing/2014/main" id="{EA6901A2-9BE3-49EF-A9F9-62449472F2D1}"/>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6" name="Rectangle 10">
              <a:extLst>
                <a:ext uri="{FF2B5EF4-FFF2-40B4-BE49-F238E27FC236}">
                  <a16:creationId xmlns:a16="http://schemas.microsoft.com/office/drawing/2014/main" id="{EF79AA37-3B6C-4857-B990-AEBD62D988E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7" name="Freeform 11">
              <a:extLst>
                <a:ext uri="{FF2B5EF4-FFF2-40B4-BE49-F238E27FC236}">
                  <a16:creationId xmlns:a16="http://schemas.microsoft.com/office/drawing/2014/main" id="{72F9E8F9-321B-436A-BDC9-63D1E70D3C83}"/>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12">
              <a:extLst>
                <a:ext uri="{FF2B5EF4-FFF2-40B4-BE49-F238E27FC236}">
                  <a16:creationId xmlns:a16="http://schemas.microsoft.com/office/drawing/2014/main" id="{BFAB677B-7877-4696-A36F-1F6FA07C2297}"/>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Freeform 13">
              <a:extLst>
                <a:ext uri="{FF2B5EF4-FFF2-40B4-BE49-F238E27FC236}">
                  <a16:creationId xmlns:a16="http://schemas.microsoft.com/office/drawing/2014/main" id="{39FEED15-E060-4701-84F6-3D7E968CCECE}"/>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0" name="Freeform 14">
              <a:extLst>
                <a:ext uri="{FF2B5EF4-FFF2-40B4-BE49-F238E27FC236}">
                  <a16:creationId xmlns:a16="http://schemas.microsoft.com/office/drawing/2014/main" id="{ED2BAEAD-78D1-45D4-AEC2-146DEC4887C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
        <p:nvSpPr>
          <p:cNvPr id="21" name="Text Placeholder 1">
            <a:extLst>
              <a:ext uri="{FF2B5EF4-FFF2-40B4-BE49-F238E27FC236}">
                <a16:creationId xmlns:a16="http://schemas.microsoft.com/office/drawing/2014/main" id="{82A0361D-4FBB-4331-9D5C-4F945E5611FC}"/>
              </a:ext>
            </a:extLst>
          </p:cNvPr>
          <p:cNvSpPr txBox="1">
            <a:spLocks/>
          </p:cNvSpPr>
          <p:nvPr/>
        </p:nvSpPr>
        <p:spPr>
          <a:xfrm>
            <a:off x="701561" y="6175060"/>
            <a:ext cx="4410266" cy="341628"/>
          </a:xfrm>
          <a:prstGeom prst="rect">
            <a:avLst/>
          </a:prstGeom>
        </p:spPr>
        <p:txBody>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dirty="0">
                <a:solidFill>
                  <a:srgbClr val="92D050"/>
                </a:solidFill>
                <a:latin typeface="Open Sans" panose="020B0606030504020204" pitchFamily="34" charset="0"/>
                <a:ea typeface="Open Sans" panose="020B0606030504020204" pitchFamily="34" charset="0"/>
                <a:cs typeface="Open Sans" panose="020B0606030504020204" pitchFamily="34" charset="0"/>
              </a:rPr>
              <a:t>March  2023</a:t>
            </a:r>
          </a:p>
        </p:txBody>
      </p:sp>
    </p:spTree>
    <p:extLst>
      <p:ext uri="{BB962C8B-B14F-4D97-AF65-F5344CB8AC3E}">
        <p14:creationId xmlns:p14="http://schemas.microsoft.com/office/powerpoint/2010/main" val="11053899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C5979A-EE3B-4893-854D-01C8E09B9463}"/>
              </a:ext>
            </a:extLst>
          </p:cNvPr>
          <p:cNvSpPr>
            <a:spLocks noGrp="1"/>
          </p:cNvSpPr>
          <p:nvPr>
            <p:ph type="body" sz="quarter" idx="22"/>
          </p:nvPr>
        </p:nvSpPr>
        <p:spPr>
          <a:xfrm>
            <a:off x="463295" y="682940"/>
            <a:ext cx="11277600" cy="707710"/>
          </a:xfrm>
        </p:spPr>
        <p:txBody>
          <a:bodyPr/>
          <a:lstStyle/>
          <a:p>
            <a:r>
              <a:rPr lang="en-US" sz="1400" dirty="0">
                <a:latin typeface="Open Sans" panose="020B0606030504020204" pitchFamily="34" charset="0"/>
                <a:ea typeface="Open Sans" panose="020B0606030504020204" pitchFamily="34" charset="0"/>
                <a:cs typeface="Open Sans" panose="020B0606030504020204" pitchFamily="34" charset="0"/>
              </a:rPr>
              <a:t>Transition of applications in scope and service delivery processes are performed in conjunction with the client, vendor or Deloitte Implementation team. Staffing a dedicated transition manager is essential in providing neutrality, minimizes disruption and ensures a seamless and effective transition</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0AB59233-7904-4980-915D-4F60B2F0B43B}"/>
              </a:ext>
            </a:extLst>
          </p:cNvPr>
          <p:cNvSpPr>
            <a:spLocks noGrp="1"/>
          </p:cNvSpPr>
          <p:nvPr>
            <p:ph type="title"/>
          </p:nvPr>
        </p:nvSpPr>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Internal vs external transition</a:t>
            </a:r>
          </a:p>
        </p:txBody>
      </p:sp>
      <p:cxnSp>
        <p:nvCxnSpPr>
          <p:cNvPr id="7" name="Straight Connector 6">
            <a:extLst>
              <a:ext uri="{FF2B5EF4-FFF2-40B4-BE49-F238E27FC236}">
                <a16:creationId xmlns:a16="http://schemas.microsoft.com/office/drawing/2014/main" id="{A9C84C7D-826E-4692-92F7-61F49C5D957F}"/>
              </a:ext>
            </a:extLst>
          </p:cNvPr>
          <p:cNvCxnSpPr>
            <a:cxnSpLocks/>
          </p:cNvCxnSpPr>
          <p:nvPr/>
        </p:nvCxnSpPr>
        <p:spPr>
          <a:xfrm flipH="1">
            <a:off x="8616023" y="2203783"/>
            <a:ext cx="3189077" cy="0"/>
          </a:xfrm>
          <a:prstGeom prst="line">
            <a:avLst/>
          </a:prstGeom>
          <a:noFill/>
          <a:ln w="50800" cap="sq" cmpd="dbl" algn="ctr">
            <a:solidFill>
              <a:schemeClr val="accent2"/>
            </a:solidFill>
            <a:prstDash val="solid"/>
            <a:miter lim="800000"/>
            <a:tailEnd type="none"/>
          </a:ln>
          <a:effectLst/>
        </p:spPr>
      </p:cxnSp>
      <p:grpSp>
        <p:nvGrpSpPr>
          <p:cNvPr id="5" name="Group 4">
            <a:extLst>
              <a:ext uri="{FF2B5EF4-FFF2-40B4-BE49-F238E27FC236}">
                <a16:creationId xmlns:a16="http://schemas.microsoft.com/office/drawing/2014/main" id="{7BE2AD13-5321-4979-9068-C38BEE0C7458}"/>
              </a:ext>
            </a:extLst>
          </p:cNvPr>
          <p:cNvGrpSpPr/>
          <p:nvPr/>
        </p:nvGrpSpPr>
        <p:grpSpPr>
          <a:xfrm>
            <a:off x="8435252" y="1895475"/>
            <a:ext cx="3511707" cy="3980099"/>
            <a:chOff x="8210584" y="2229798"/>
            <a:chExt cx="3951331" cy="4406523"/>
          </a:xfrm>
        </p:grpSpPr>
        <p:pic>
          <p:nvPicPr>
            <p:cNvPr id="28" name="object 25">
              <a:extLst>
                <a:ext uri="{FF2B5EF4-FFF2-40B4-BE49-F238E27FC236}">
                  <a16:creationId xmlns:a16="http://schemas.microsoft.com/office/drawing/2014/main" id="{26DAD256-7A86-411F-BD90-6CC8DF15828A}"/>
                </a:ext>
              </a:extLst>
            </p:cNvPr>
            <p:cNvPicPr/>
            <p:nvPr/>
          </p:nvPicPr>
          <p:blipFill>
            <a:blip r:embed="rId3" cstate="print"/>
            <a:stretch>
              <a:fillRect/>
            </a:stretch>
          </p:blipFill>
          <p:spPr>
            <a:xfrm>
              <a:off x="8210584" y="2229798"/>
              <a:ext cx="3951331" cy="44065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object 34">
              <a:extLst>
                <a:ext uri="{FF2B5EF4-FFF2-40B4-BE49-F238E27FC236}">
                  <a16:creationId xmlns:a16="http://schemas.microsoft.com/office/drawing/2014/main" id="{183E2A36-DC8E-4AFA-BE68-E44BB42D5127}"/>
                </a:ext>
              </a:extLst>
            </p:cNvPr>
            <p:cNvSpPr txBox="1"/>
            <p:nvPr/>
          </p:nvSpPr>
          <p:spPr>
            <a:xfrm>
              <a:off x="9005948" y="2979617"/>
              <a:ext cx="3046193" cy="947005"/>
            </a:xfrm>
            <a:prstGeom prst="rect">
              <a:avLst/>
            </a:prstGeom>
          </p:spPr>
          <p:txBody>
            <a:bodyPr vert="horz" wrap="square" lIns="0" tIns="46990" rIns="0" bIns="0" rtlCol="0">
              <a:spAutoFit/>
            </a:bodyPr>
            <a:lstStyle/>
            <a:p>
              <a:pPr marL="12700">
                <a:lnSpc>
                  <a:spcPct val="100000"/>
                </a:lnSpc>
                <a:spcBef>
                  <a:spcPts val="370"/>
                </a:spcBef>
              </a:pPr>
              <a:r>
                <a:rPr sz="1000" b="1" spc="5" dirty="0">
                  <a:solidFill>
                    <a:srgbClr val="17618D"/>
                  </a:solidFill>
                  <a:latin typeface="Open Sans" panose="020B0606030504020204" pitchFamily="34" charset="0"/>
                  <a:ea typeface="Open Sans" panose="020B0606030504020204" pitchFamily="34" charset="0"/>
                  <a:cs typeface="Open Sans" panose="020B0606030504020204" pitchFamily="34" charset="0"/>
                </a:rPr>
                <a:t>Organize</a:t>
              </a:r>
              <a:endParaRPr sz="1000" dirty="0">
                <a:latin typeface="Open Sans" panose="020B0606030504020204" pitchFamily="34" charset="0"/>
                <a:ea typeface="Open Sans" panose="020B0606030504020204" pitchFamily="34" charset="0"/>
                <a:cs typeface="Open Sans" panose="020B0606030504020204" pitchFamily="34" charset="0"/>
              </a:endParaRPr>
            </a:p>
            <a:p>
              <a:pPr marL="154305" indent="-142240">
                <a:lnSpc>
                  <a:spcPct val="100000"/>
                </a:lnSpc>
                <a:spcBef>
                  <a:spcPts val="280"/>
                </a:spcBef>
                <a:buFont typeface="Wingdings"/>
                <a:buChar char=""/>
                <a:tabLst>
                  <a:tab pos="154940" algn="l"/>
                </a:tabLst>
              </a:pPr>
              <a:r>
                <a:rPr lang="en-US" sz="1000" spc="-20" dirty="0">
                  <a:solidFill>
                    <a:srgbClr val="3F3F3F"/>
                  </a:solidFill>
                  <a:latin typeface="Open Sans" panose="020B0606030504020204" pitchFamily="34" charset="0"/>
                  <a:ea typeface="Open Sans" panose="020B0606030504020204" pitchFamily="34" charset="0"/>
                  <a:cs typeface="Open Sans" panose="020B0606030504020204" pitchFamily="34" charset="0"/>
                </a:rPr>
                <a:t>Utilize Mercury reports in collaboration with PMD/SM leaders to assess AMS new business or I to O deals sold and, in the pipeline </a:t>
              </a:r>
              <a:endParaRPr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25" name="object 35">
              <a:extLst>
                <a:ext uri="{FF2B5EF4-FFF2-40B4-BE49-F238E27FC236}">
                  <a16:creationId xmlns:a16="http://schemas.microsoft.com/office/drawing/2014/main" id="{8FB4E73B-BDEF-4B1D-880D-9A86B4BC8EF3}"/>
                </a:ext>
              </a:extLst>
            </p:cNvPr>
            <p:cNvSpPr txBox="1"/>
            <p:nvPr/>
          </p:nvSpPr>
          <p:spPr>
            <a:xfrm>
              <a:off x="9027839" y="4293556"/>
              <a:ext cx="3046193" cy="919155"/>
            </a:xfrm>
            <a:prstGeom prst="rect">
              <a:avLst/>
            </a:prstGeom>
          </p:spPr>
          <p:txBody>
            <a:bodyPr vert="horz" wrap="square" lIns="0" tIns="46990" rIns="0" bIns="0" rtlCol="0">
              <a:spAutoFit/>
            </a:bodyPr>
            <a:lstStyle/>
            <a:p>
              <a:pPr marL="12700">
                <a:lnSpc>
                  <a:spcPct val="100000"/>
                </a:lnSpc>
                <a:spcBef>
                  <a:spcPts val="370"/>
                </a:spcBef>
              </a:pPr>
              <a:r>
                <a:rPr sz="1000" b="1" spc="5" dirty="0">
                  <a:solidFill>
                    <a:srgbClr val="17618D"/>
                  </a:solidFill>
                  <a:latin typeface="Open Sans" panose="020B0606030504020204" pitchFamily="34" charset="0"/>
                  <a:ea typeface="Open Sans" panose="020B0606030504020204" pitchFamily="34" charset="0"/>
                  <a:cs typeface="Open Sans" panose="020B0606030504020204" pitchFamily="34" charset="0"/>
                </a:rPr>
                <a:t>Operate</a:t>
              </a:r>
              <a:endParaRPr sz="1000" dirty="0">
                <a:latin typeface="Open Sans" panose="020B0606030504020204" pitchFamily="34" charset="0"/>
                <a:ea typeface="Open Sans" panose="020B0606030504020204" pitchFamily="34" charset="0"/>
                <a:cs typeface="Open Sans" panose="020B0606030504020204" pitchFamily="34" charset="0"/>
              </a:endParaRPr>
            </a:p>
            <a:p>
              <a:pPr marL="154305" indent="-142240">
                <a:lnSpc>
                  <a:spcPct val="100000"/>
                </a:lnSpc>
                <a:spcBef>
                  <a:spcPts val="30"/>
                </a:spcBef>
                <a:buFont typeface="Wingdings"/>
                <a:buChar char=""/>
                <a:tabLst>
                  <a:tab pos="154940" algn="l"/>
                </a:tabLst>
              </a:pPr>
              <a:r>
                <a:rPr lang="en-US" sz="1000" spc="-25" dirty="0">
                  <a:solidFill>
                    <a:srgbClr val="3F3F3F"/>
                  </a:solidFill>
                  <a:latin typeface="Open Sans" panose="020B0606030504020204" pitchFamily="34" charset="0"/>
                  <a:ea typeface="Open Sans" panose="020B0606030504020204" pitchFamily="34" charset="0"/>
                  <a:cs typeface="Open Sans" panose="020B0606030504020204" pitchFamily="34" charset="0"/>
                </a:rPr>
                <a:t>Align PMaaS team members to upcoming opportunities</a:t>
              </a:r>
              <a:endParaRPr lang="en-US" sz="1000" dirty="0">
                <a:latin typeface="Open Sans" panose="020B0606030504020204" pitchFamily="34" charset="0"/>
                <a:ea typeface="Open Sans" panose="020B0606030504020204" pitchFamily="34" charset="0"/>
                <a:cs typeface="Open Sans" panose="020B0606030504020204" pitchFamily="34" charset="0"/>
              </a:endParaRPr>
            </a:p>
            <a:p>
              <a:pPr marL="154305" indent="-142240">
                <a:lnSpc>
                  <a:spcPct val="100000"/>
                </a:lnSpc>
                <a:spcBef>
                  <a:spcPts val="30"/>
                </a:spcBef>
                <a:buFont typeface="Wingdings"/>
                <a:buChar char=""/>
                <a:tabLst>
                  <a:tab pos="154940" algn="l"/>
                </a:tabLst>
              </a:pPr>
              <a:r>
                <a:rPr lang="en-US" sz="1000" spc="-25" dirty="0">
                  <a:solidFill>
                    <a:srgbClr val="3F3F3F"/>
                  </a:solidFill>
                  <a:latin typeface="Open Sans" panose="020B0606030504020204" pitchFamily="34" charset="0"/>
                  <a:ea typeface="Open Sans" panose="020B0606030504020204" pitchFamily="34" charset="0"/>
                  <a:cs typeface="Open Sans" panose="020B0606030504020204" pitchFamily="34" charset="0"/>
                </a:rPr>
                <a:t>Confirm timeframe/hours allocated for each engagement</a:t>
              </a:r>
              <a:endParaRPr lang="en-US"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29" name="object 35">
              <a:extLst>
                <a:ext uri="{FF2B5EF4-FFF2-40B4-BE49-F238E27FC236}">
                  <a16:creationId xmlns:a16="http://schemas.microsoft.com/office/drawing/2014/main" id="{244A14E9-A998-43A4-9CAB-A31BE45739F2}"/>
                </a:ext>
              </a:extLst>
            </p:cNvPr>
            <p:cNvSpPr txBox="1"/>
            <p:nvPr/>
          </p:nvSpPr>
          <p:spPr>
            <a:xfrm>
              <a:off x="9005947" y="5482866"/>
              <a:ext cx="3135457" cy="919155"/>
            </a:xfrm>
            <a:prstGeom prst="rect">
              <a:avLst/>
            </a:prstGeom>
          </p:spPr>
          <p:txBody>
            <a:bodyPr vert="horz" wrap="square" lIns="0" tIns="46990" rIns="0" bIns="0" rtlCol="0">
              <a:spAutoFit/>
            </a:bodyPr>
            <a:lstStyle/>
            <a:p>
              <a:pPr marL="12700">
                <a:lnSpc>
                  <a:spcPct val="100000"/>
                </a:lnSpc>
                <a:spcBef>
                  <a:spcPts val="370"/>
                </a:spcBef>
              </a:pPr>
              <a:r>
                <a:rPr lang="en-US" sz="1000" b="1" spc="5" dirty="0">
                  <a:solidFill>
                    <a:srgbClr val="17618D"/>
                  </a:solidFill>
                  <a:latin typeface="Open Sans" panose="020B0606030504020204" pitchFamily="34" charset="0"/>
                  <a:ea typeface="Open Sans" panose="020B0606030504020204" pitchFamily="34" charset="0"/>
                  <a:cs typeface="Open Sans" panose="020B0606030504020204" pitchFamily="34" charset="0"/>
                </a:rPr>
                <a:t>Observe </a:t>
              </a:r>
              <a:endParaRPr sz="1000" dirty="0">
                <a:latin typeface="Open Sans" panose="020B0606030504020204" pitchFamily="34" charset="0"/>
                <a:ea typeface="Open Sans" panose="020B0606030504020204" pitchFamily="34" charset="0"/>
                <a:cs typeface="Open Sans" panose="020B0606030504020204" pitchFamily="34" charset="0"/>
              </a:endParaRPr>
            </a:p>
            <a:p>
              <a:pPr marL="154305" indent="-142240">
                <a:lnSpc>
                  <a:spcPct val="100000"/>
                </a:lnSpc>
                <a:spcBef>
                  <a:spcPts val="30"/>
                </a:spcBef>
                <a:buFont typeface="Wingdings"/>
                <a:buChar char=""/>
                <a:tabLst>
                  <a:tab pos="154940" algn="l"/>
                </a:tabLst>
              </a:pPr>
              <a:r>
                <a:rPr lang="en-US" sz="1000" spc="-25" dirty="0">
                  <a:solidFill>
                    <a:srgbClr val="3F3F3F"/>
                  </a:solidFill>
                  <a:latin typeface="Open Sans" panose="020B0606030504020204" pitchFamily="34" charset="0"/>
                  <a:ea typeface="Open Sans" panose="020B0606030504020204" pitchFamily="34" charset="0"/>
                  <a:cs typeface="Open Sans" panose="020B0606030504020204" pitchFamily="34" charset="0"/>
                </a:rPr>
                <a:t>Monitor tasks and workload assigned to each transition</a:t>
              </a:r>
            </a:p>
            <a:p>
              <a:pPr marL="154305" indent="-142240">
                <a:lnSpc>
                  <a:spcPct val="100000"/>
                </a:lnSpc>
                <a:spcBef>
                  <a:spcPts val="30"/>
                </a:spcBef>
                <a:buFont typeface="Wingdings"/>
                <a:buChar char=""/>
                <a:tabLst>
                  <a:tab pos="154940" algn="l"/>
                </a:tabLst>
              </a:pPr>
              <a:r>
                <a:rPr lang="en-US" sz="1000" spc="-25" dirty="0">
                  <a:solidFill>
                    <a:srgbClr val="3F3F3F"/>
                  </a:solidFill>
                  <a:latin typeface="Open Sans" panose="020B0606030504020204" pitchFamily="34" charset="0"/>
                  <a:ea typeface="Open Sans" panose="020B0606030504020204" pitchFamily="34" charset="0"/>
                  <a:cs typeface="Open Sans" panose="020B0606030504020204" pitchFamily="34" charset="0"/>
                </a:rPr>
                <a:t>Track &amp; maintain a log of lessons learned –specifying differences amongst each package   </a:t>
              </a:r>
            </a:p>
          </p:txBody>
        </p:sp>
      </p:grpSp>
      <p:sp>
        <p:nvSpPr>
          <p:cNvPr id="31" name="TextBox 30">
            <a:extLst>
              <a:ext uri="{FF2B5EF4-FFF2-40B4-BE49-F238E27FC236}">
                <a16:creationId xmlns:a16="http://schemas.microsoft.com/office/drawing/2014/main" id="{083FE438-F54D-45F3-9CB2-8F66DA11175B}"/>
              </a:ext>
            </a:extLst>
          </p:cNvPr>
          <p:cNvSpPr txBox="1"/>
          <p:nvPr/>
        </p:nvSpPr>
        <p:spPr>
          <a:xfrm>
            <a:off x="8454707" y="5958952"/>
            <a:ext cx="3511707" cy="400110"/>
          </a:xfrm>
          <a:prstGeom prst="rect">
            <a:avLst/>
          </a:prstGeom>
          <a:noFill/>
        </p:spPr>
        <p:txBody>
          <a:bodyPr wrap="square">
            <a:spAutoFit/>
          </a:bodyPr>
          <a:lstStyle/>
          <a:p>
            <a:pPr marL="12065">
              <a:lnSpc>
                <a:spcPct val="100000"/>
              </a:lnSpc>
              <a:spcBef>
                <a:spcPts val="30"/>
              </a:spcBef>
              <a:tabLst>
                <a:tab pos="154940" algn="l"/>
              </a:tabLst>
            </a:pPr>
            <a:r>
              <a:rPr lang="en-US" sz="1000" i="1" spc="-25" dirty="0">
                <a:solidFill>
                  <a:srgbClr val="3F3F3F"/>
                </a:solidFill>
                <a:latin typeface="Open Sans" panose="020B0606030504020204" pitchFamily="34" charset="0"/>
                <a:ea typeface="Open Sans" panose="020B0606030504020204" pitchFamily="34" charset="0"/>
                <a:cs typeface="Open Sans" panose="020B0606030504020204" pitchFamily="34" charset="0"/>
              </a:rPr>
              <a:t>* Assignments will vary in hours based on the project, but the average timeframe/FTEs will be no less than ½ FTE.</a:t>
            </a:r>
            <a:endParaRPr lang="en-US" sz="10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19">
            <a:extLst>
              <a:ext uri="{FF2B5EF4-FFF2-40B4-BE49-F238E27FC236}">
                <a16:creationId xmlns:a16="http://schemas.microsoft.com/office/drawing/2014/main" id="{8D5CD899-8671-4E0F-9177-1B221291DBE2}"/>
              </a:ext>
            </a:extLst>
          </p:cNvPr>
          <p:cNvSpPr/>
          <p:nvPr/>
        </p:nvSpPr>
        <p:spPr bwMode="gray">
          <a:xfrm>
            <a:off x="463295" y="1643646"/>
            <a:ext cx="3635339" cy="4623803"/>
          </a:xfrm>
          <a:prstGeom prst="rect">
            <a:avLst/>
          </a:prstGeom>
          <a:noFill/>
          <a:ln w="19050" algn="ctr">
            <a:solidFill>
              <a:schemeClr val="accent3"/>
            </a:solidFill>
            <a:miter lim="800000"/>
            <a:headEnd/>
            <a:tailEnd/>
          </a:ln>
        </p:spPr>
        <p:txBody>
          <a:bodyPr wrap="square" lIns="88900" tIns="88900" rIns="88900" bIns="88900" rtlCol="0" anchor="t"/>
          <a:lstStyle/>
          <a:p>
            <a:pPr lvl="0" defTabSz="914400">
              <a:spcAft>
                <a:spcPts val="300"/>
              </a:spcAft>
            </a:pPr>
            <a:r>
              <a:rPr lang="en-US" sz="12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INTERNAL TRANSITION</a:t>
            </a:r>
          </a:p>
          <a:p>
            <a:pPr>
              <a:spcAft>
                <a:spcPts val="300"/>
              </a:spcAft>
              <a:buFont typeface="Wingdings 2" pitchFamily="18" charset="2"/>
              <a:buNone/>
            </a:pPr>
            <a:endParaRPr lang="en-US" sz="1050" b="1"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lvl="0" defTabSz="914400">
              <a:spcAft>
                <a:spcPts val="300"/>
              </a:spcAft>
            </a:pPr>
            <a:r>
              <a:rPr lang="en-US" sz="1050" b="1" dirty="0">
                <a:latin typeface="Open Sans" panose="020B0606030504020204" pitchFamily="34" charset="0"/>
                <a:ea typeface="Open Sans" panose="020B0606030504020204" pitchFamily="34" charset="0"/>
                <a:cs typeface="Open Sans" panose="020B0606030504020204" pitchFamily="34" charset="0"/>
              </a:rPr>
              <a:t>PEOPLE</a:t>
            </a:r>
          </a:p>
          <a:p>
            <a:pPr lvl="0" defTabSz="914400">
              <a:spcAft>
                <a:spcPts val="300"/>
              </a:spcAft>
            </a:pPr>
            <a:r>
              <a:rPr lang="en-US" sz="105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Synergies between Client, Vendors, Implementation and Operate teams</a:t>
            </a:r>
          </a:p>
          <a:p>
            <a:pPr lvl="0" defTabSz="914400">
              <a:spcAft>
                <a:spcPts val="300"/>
              </a:spcAft>
            </a:pPr>
            <a:r>
              <a:rPr lang="en-US" sz="105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Shared resources and capabilities from AMS to project</a:t>
            </a:r>
          </a:p>
          <a:p>
            <a:pPr lvl="0" defTabSz="914400">
              <a:spcAft>
                <a:spcPts val="300"/>
              </a:spcAft>
            </a:pPr>
            <a:r>
              <a:rPr lang="en-US" sz="105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Knowledge retention of solution</a:t>
            </a:r>
          </a:p>
          <a:p>
            <a:pPr lvl="0" defTabSz="914400">
              <a:spcAft>
                <a:spcPts val="300"/>
              </a:spcAft>
            </a:pPr>
            <a:r>
              <a:rPr lang="en-US" sz="105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Resource continuity post deployment of the solution</a:t>
            </a:r>
          </a:p>
          <a:p>
            <a:pPr lvl="0" defTabSz="914400">
              <a:spcAft>
                <a:spcPts val="300"/>
              </a:spcAft>
            </a:pPr>
            <a:endParaRPr lang="en-US" sz="1050" b="1"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a:p>
            <a:pPr lvl="0" defTabSz="914400">
              <a:spcAft>
                <a:spcPts val="300"/>
              </a:spcAft>
            </a:pPr>
            <a:r>
              <a:rPr lang="en-US" sz="1050" b="1" dirty="0">
                <a:latin typeface="Open Sans" panose="020B0606030504020204" pitchFamily="34" charset="0"/>
                <a:ea typeface="Open Sans" panose="020B0606030504020204" pitchFamily="34" charset="0"/>
                <a:cs typeface="Open Sans" panose="020B0606030504020204" pitchFamily="34" charset="0"/>
              </a:rPr>
              <a:t>PROCESS</a:t>
            </a:r>
          </a:p>
          <a:p>
            <a:pPr lvl="0" defTabSz="914400">
              <a:spcAft>
                <a:spcPts val="300"/>
              </a:spcAft>
            </a:pPr>
            <a:r>
              <a:rPr lang="en-US" sz="105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End to end Operate support services</a:t>
            </a:r>
          </a:p>
          <a:p>
            <a:pPr lvl="0" defTabSz="914400">
              <a:spcAft>
                <a:spcPts val="300"/>
              </a:spcAft>
            </a:pPr>
            <a:r>
              <a:rPr lang="en-US" sz="105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Proven approach and expertise for incumbent transition</a:t>
            </a:r>
          </a:p>
          <a:p>
            <a:pPr lvl="0" defTabSz="914400">
              <a:spcAft>
                <a:spcPts val="300"/>
              </a:spcAft>
            </a:pPr>
            <a:r>
              <a:rPr lang="en-US" sz="105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Minimized service disruption through one time transitioning/introduction of new service provider(s)</a:t>
            </a:r>
          </a:p>
          <a:p>
            <a:pPr>
              <a:spcAft>
                <a:spcPts val="300"/>
              </a:spcAft>
              <a:buFont typeface="Wingdings 2" pitchFamily="18" charset="2"/>
              <a:buNone/>
            </a:pPr>
            <a:endParaRPr lang="en-US" sz="1050" b="1"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lvl="0" defTabSz="914400">
              <a:spcAft>
                <a:spcPts val="300"/>
              </a:spcAft>
            </a:pPr>
            <a:r>
              <a:rPr lang="en-US" sz="1050" b="1" dirty="0">
                <a:latin typeface="Open Sans" panose="020B0606030504020204" pitchFamily="34" charset="0"/>
                <a:ea typeface="Open Sans" panose="020B0606030504020204" pitchFamily="34" charset="0"/>
                <a:cs typeface="Open Sans" panose="020B0606030504020204" pitchFamily="34" charset="0"/>
              </a:rPr>
              <a:t>TECHNOLOGY</a:t>
            </a:r>
          </a:p>
          <a:p>
            <a:pPr lvl="0" defTabSz="914400">
              <a:spcAft>
                <a:spcPts val="300"/>
              </a:spcAft>
            </a:pPr>
            <a:r>
              <a:rPr lang="en-US" sz="105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Expedited remediation of existing technology coverage gaps and service improvements</a:t>
            </a:r>
          </a:p>
          <a:p>
            <a:pPr lvl="0" defTabSz="914400">
              <a:spcAft>
                <a:spcPts val="300"/>
              </a:spcAft>
            </a:pPr>
            <a:r>
              <a:rPr lang="en-US" sz="105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Commitment to leverage capacity for enhancement work</a:t>
            </a:r>
          </a:p>
          <a:p>
            <a:pPr>
              <a:spcAft>
                <a:spcPts val="300"/>
              </a:spcAft>
              <a:buFont typeface="Wingdings 2" pitchFamily="18" charset="2"/>
              <a:buNone/>
            </a:pPr>
            <a:endParaRPr lang="en-US" sz="1000" b="1"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lvl="0" defTabSz="914400">
              <a:spcAft>
                <a:spcPts val="300"/>
              </a:spcAft>
            </a:pPr>
            <a:br>
              <a:rPr lang="en-US" sz="10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br>
            <a:endPar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lvl="0" defTabSz="914400">
              <a:spcAft>
                <a:spcPts val="300"/>
              </a:spcAft>
            </a:pPr>
            <a:endParaRPr lang="en-US" sz="1400" b="1" dirty="0">
              <a:solidFill>
                <a:srgbClr val="0097A9"/>
              </a:solidFill>
              <a:latin typeface="Calibri" panose="020F0502020204030204" pitchFamily="34" charset="0"/>
              <a:cs typeface="Calibri" panose="020F0502020204030204" pitchFamily="34" charset="0"/>
            </a:endParaRPr>
          </a:p>
          <a:p>
            <a:pPr>
              <a:spcAft>
                <a:spcPts val="300"/>
              </a:spcAft>
              <a:buFont typeface="Wingdings 2" pitchFamily="18" charset="2"/>
              <a:buNone/>
            </a:pPr>
            <a:endParaRPr lang="en-US" sz="1600" b="1" dirty="0">
              <a:solidFill>
                <a:prstClr val="white"/>
              </a:solidFill>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19E7FB2B-A8D4-41A0-B6FF-7AEE6474FE46}"/>
              </a:ext>
            </a:extLst>
          </p:cNvPr>
          <p:cNvSpPr/>
          <p:nvPr/>
        </p:nvSpPr>
        <p:spPr bwMode="gray">
          <a:xfrm>
            <a:off x="4278330" y="1643646"/>
            <a:ext cx="3635339" cy="4623803"/>
          </a:xfrm>
          <a:prstGeom prst="rect">
            <a:avLst/>
          </a:prstGeom>
          <a:noFill/>
          <a:ln w="19050" algn="ctr">
            <a:solidFill>
              <a:srgbClr val="0070C0"/>
            </a:solidFill>
            <a:miter lim="800000"/>
            <a:headEnd/>
            <a:tailEnd/>
          </a:ln>
        </p:spPr>
        <p:txBody>
          <a:bodyPr wrap="square" lIns="88900" tIns="88900" rIns="88900" bIns="88900" rtlCol="0" anchor="t"/>
          <a:lstStyle/>
          <a:p>
            <a:pPr lvl="0" defTabSz="914400">
              <a:spcAft>
                <a:spcPts val="300"/>
              </a:spcAft>
            </a:pPr>
            <a:r>
              <a:rPr lang="en-US" sz="1200" b="1" dirty="0">
                <a:solidFill>
                  <a:srgbClr val="0070C0"/>
                </a:solidFill>
                <a:latin typeface="Open Sans" panose="020B0606030504020204" pitchFamily="34" charset="0"/>
                <a:ea typeface="Open Sans" panose="020B0606030504020204" pitchFamily="34" charset="0"/>
                <a:cs typeface="Open Sans" panose="020B0606030504020204" pitchFamily="34" charset="0"/>
              </a:rPr>
              <a:t>EXTERNAL TRANSITION</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PEOPLE</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dirty="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Align team members from client or vendor with the Deloitte Team members</a:t>
            </a:r>
          </a:p>
          <a:p>
            <a:pPr>
              <a:spcAft>
                <a:spcPts val="300"/>
              </a:spcAft>
              <a:defRPr/>
            </a:pPr>
            <a:r>
              <a:rPr kumimoji="0" lang="en-US" sz="1050" b="0" i="0" u="none" strike="noStrike" kern="1200" cap="none" spc="0" normalizeH="0" baseline="0" noProof="0" dirty="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Expectations must be set appropriately with the client or vendor, confirming participation, schedule for all team members</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050" b="1" i="0" u="none" strike="noStrike" kern="1200" cap="none" spc="0" normalizeH="0" baseline="0" noProof="0" dirty="0">
              <a:ln>
                <a:noFill/>
              </a:ln>
              <a:solidFill>
                <a:srgbClr val="26890D"/>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PROCESS</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dirty="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Effort must be taken to ensure that complete and effective knowledge transition happens between Deloitte and client, or vendor </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dirty="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Client/Vendor must</a:t>
            </a:r>
            <a:r>
              <a:rPr lang="en-US" sz="1050" dirty="0">
                <a:solidFill>
                  <a:prstClr val="black">
                    <a:lumMod val="65000"/>
                    <a:lumOff val="35000"/>
                  </a:prstClr>
                </a:solidFill>
                <a:latin typeface="Open Sans" panose="020B0606030504020204" pitchFamily="34" charset="0"/>
                <a:ea typeface="Open Sans" panose="020B0606030504020204" pitchFamily="34" charset="0"/>
                <a:cs typeface="Open Sans" panose="020B0606030504020204" pitchFamily="34" charset="0"/>
              </a:rPr>
              <a:t> </a:t>
            </a:r>
            <a:r>
              <a:rPr kumimoji="0" lang="en-US" sz="1050" b="0" i="0" u="none" strike="noStrike" kern="1200" cap="none" spc="0" normalizeH="0" baseline="0" noProof="0" dirty="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assist Deloitte to build capability (e.g., documentation), process and demonstrate its effectiveness</a:t>
            </a:r>
          </a:p>
          <a:p>
            <a:pPr marL="0" marR="0" lvl="0" indent="0" algn="l" defTabSz="914400" rtl="0" eaLnBrk="1" fontAlgn="auto" latinLnBrk="0" hangingPunct="1">
              <a:lnSpc>
                <a:spcPct val="100000"/>
              </a:lnSpc>
              <a:spcBef>
                <a:spcPts val="0"/>
              </a:spcBef>
              <a:spcAft>
                <a:spcPts val="300"/>
              </a:spcAft>
              <a:buClrTx/>
              <a:buSzTx/>
              <a:buFont typeface="Wingdings 2" pitchFamily="18" charset="2"/>
              <a:buNone/>
              <a:tabLst/>
              <a:defRPr/>
            </a:pPr>
            <a:endParaRPr kumimoji="0" lang="en-US" sz="105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TECHNOLOGY</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dirty="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Assess technology coverage gaps and service improvements</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050" dirty="0">
                <a:solidFill>
                  <a:prstClr val="black">
                    <a:lumMod val="65000"/>
                    <a:lumOff val="35000"/>
                  </a:prstClr>
                </a:solidFill>
                <a:latin typeface="Open Sans" panose="020B0606030504020204" pitchFamily="34" charset="0"/>
                <a:ea typeface="Open Sans" panose="020B0606030504020204" pitchFamily="34" charset="0"/>
                <a:cs typeface="Open Sans" panose="020B0606030504020204" pitchFamily="34" charset="0"/>
              </a:rPr>
              <a:t>Discuss additional enhancements, </a:t>
            </a:r>
            <a:r>
              <a:rPr lang="en-US" sz="1050" i="1" dirty="0">
                <a:solidFill>
                  <a:prstClr val="black">
                    <a:lumMod val="65000"/>
                    <a:lumOff val="35000"/>
                  </a:prstClr>
                </a:solidFill>
                <a:latin typeface="Open Sans" panose="020B0606030504020204" pitchFamily="34" charset="0"/>
                <a:ea typeface="Open Sans" panose="020B0606030504020204" pitchFamily="34" charset="0"/>
                <a:cs typeface="Open Sans" panose="020B0606030504020204" pitchFamily="34" charset="0"/>
              </a:rPr>
              <a:t>if needed</a:t>
            </a:r>
            <a:r>
              <a:rPr lang="en-US" sz="1050" dirty="0">
                <a:solidFill>
                  <a:prstClr val="black">
                    <a:lumMod val="65000"/>
                    <a:lumOff val="35000"/>
                  </a:prstClr>
                </a:solidFill>
                <a:latin typeface="Open Sans" panose="020B0606030504020204" pitchFamily="34" charset="0"/>
                <a:ea typeface="Open Sans" panose="020B0606030504020204" pitchFamily="34" charset="0"/>
                <a:cs typeface="Open Sans" panose="020B0606030504020204" pitchFamily="34" charset="0"/>
              </a:rPr>
              <a:t>, to support services and performance management requirements</a:t>
            </a:r>
            <a:endParaRPr kumimoji="0" lang="en-US" sz="1000" b="0" i="0" u="none" strike="noStrike" kern="1200" cap="none" spc="0" normalizeH="0" baseline="0" noProof="0" dirty="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spcAft>
                <a:spcPts val="300"/>
              </a:spcAft>
              <a:buFont typeface="Wingdings 2" pitchFamily="18" charset="2"/>
              <a:buNone/>
            </a:pPr>
            <a:endParaRPr lang="en-US" sz="1600" b="1" dirty="0">
              <a:solidFill>
                <a:prstClr val="white"/>
              </a:solidFill>
              <a:latin typeface="Calibri" panose="020F0502020204030204" pitchFamily="34" charset="0"/>
              <a:cs typeface="Calibri" panose="020F0502020204030204" pitchFamily="34" charset="0"/>
            </a:endParaRPr>
          </a:p>
          <a:p>
            <a:pPr>
              <a:spcAft>
                <a:spcPts val="300"/>
              </a:spcAft>
              <a:buFont typeface="Wingdings 2" pitchFamily="18" charset="2"/>
              <a:buNone/>
            </a:pPr>
            <a:endParaRPr lang="en-US" sz="1600" b="1" dirty="0">
              <a:solidFill>
                <a:prstClr val="white"/>
              </a:solidFill>
              <a:latin typeface="Calibri" panose="020F0502020204030204" pitchFamily="34" charset="0"/>
              <a:cs typeface="Calibri" panose="020F0502020204030204" pitchFamily="34" charset="0"/>
            </a:endParaRPr>
          </a:p>
          <a:p>
            <a:pPr>
              <a:spcAft>
                <a:spcPts val="300"/>
              </a:spcAft>
              <a:buFont typeface="Wingdings 2" pitchFamily="18" charset="2"/>
              <a:buNone/>
            </a:pPr>
            <a:endParaRPr lang="en-US" sz="2000" b="1" dirty="0">
              <a:solidFill>
                <a:prstClr val="white"/>
              </a:solidFill>
              <a:latin typeface="Calibri" panose="020F0502020204030204" pitchFamily="34" charset="0"/>
              <a:cs typeface="Calibri" panose="020F0502020204030204" pitchFamily="34" charset="0"/>
            </a:endParaRPr>
          </a:p>
          <a:p>
            <a:pPr lvl="0" defTabSz="914400">
              <a:spcAft>
                <a:spcPts val="300"/>
              </a:spcAft>
            </a:pPr>
            <a:br>
              <a:rPr lang="en-US" sz="1200" b="1" dirty="0">
                <a:solidFill>
                  <a:schemeClr val="accent3"/>
                </a:solidFill>
                <a:latin typeface="Calibri" panose="020F0502020204030204" pitchFamily="34" charset="0"/>
                <a:cs typeface="Calibri" panose="020F0502020204030204" pitchFamily="34" charset="0"/>
              </a:rPr>
            </a:br>
            <a:endParaRPr lang="en-US" sz="900" dirty="0">
              <a:solidFill>
                <a:prstClr val="black"/>
              </a:solidFill>
              <a:latin typeface="Calibri" panose="020F0502020204030204" pitchFamily="34" charset="0"/>
              <a:cs typeface="Calibri" panose="020F0502020204030204" pitchFamily="34" charset="0"/>
            </a:endParaRPr>
          </a:p>
          <a:p>
            <a:pPr lvl="0" defTabSz="914400">
              <a:spcAft>
                <a:spcPts val="300"/>
              </a:spcAft>
            </a:pPr>
            <a:endParaRPr lang="en-US" sz="1400" b="1" dirty="0">
              <a:solidFill>
                <a:srgbClr val="0097A9"/>
              </a:solidFill>
              <a:latin typeface="Calibri" panose="020F0502020204030204" pitchFamily="34" charset="0"/>
              <a:cs typeface="Calibri" panose="020F0502020204030204" pitchFamily="34" charset="0"/>
            </a:endParaRPr>
          </a:p>
          <a:p>
            <a:pPr>
              <a:spcAft>
                <a:spcPts val="300"/>
              </a:spcAft>
              <a:buFont typeface="Wingdings 2" pitchFamily="18" charset="2"/>
              <a:buNone/>
            </a:pPr>
            <a:endParaRPr lang="en-US" sz="1600" b="1" dirty="0">
              <a:solidFill>
                <a:prstClr val="white"/>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8D93387-C672-4F71-80A4-34FA8659464C}"/>
              </a:ext>
            </a:extLst>
          </p:cNvPr>
          <p:cNvSpPr txBox="1"/>
          <p:nvPr/>
        </p:nvSpPr>
        <p:spPr>
          <a:xfrm>
            <a:off x="8578337" y="2126484"/>
            <a:ext cx="3189077" cy="215444"/>
          </a:xfrm>
          <a:prstGeom prst="rect">
            <a:avLst/>
          </a:prstGeom>
          <a:noFill/>
        </p:spPr>
        <p:txBody>
          <a:bodyPr wrap="square" lIns="0" tIns="0" rIns="0" bIns="0" rtlCol="0" anchor="ctr">
            <a:sp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r>
              <a:rPr lang="en-US" sz="1400" b="1" dirty="0">
                <a:solidFill>
                  <a:srgbClr val="313131"/>
                </a:solidFill>
                <a:latin typeface="Open Sans"/>
              </a:rPr>
              <a:t>How will we staff transition mgrs.?</a:t>
            </a:r>
            <a:endParaRPr kumimoji="0" lang="en-US" sz="1400" b="1" i="0" u="none" strike="noStrike" kern="1200" cap="none" spc="0" normalizeH="0" baseline="0" noProof="0" dirty="0">
              <a:ln>
                <a:noFill/>
              </a:ln>
              <a:solidFill>
                <a:srgbClr val="313131"/>
              </a:solidFill>
              <a:effectLst/>
              <a:uLnTx/>
              <a:uFillTx/>
              <a:latin typeface="Open Sans"/>
              <a:ea typeface="+mn-ea"/>
              <a:cs typeface="+mn-cs"/>
            </a:endParaRPr>
          </a:p>
        </p:txBody>
      </p:sp>
    </p:spTree>
    <p:extLst>
      <p:ext uri="{BB962C8B-B14F-4D97-AF65-F5344CB8AC3E}">
        <p14:creationId xmlns:p14="http://schemas.microsoft.com/office/powerpoint/2010/main" val="23910775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659F71-94D4-438D-A66E-0087DE40125B}"/>
              </a:ext>
            </a:extLst>
          </p:cNvPr>
          <p:cNvSpPr/>
          <p:nvPr/>
        </p:nvSpPr>
        <p:spPr bwMode="gray">
          <a:xfrm>
            <a:off x="488695" y="2981325"/>
            <a:ext cx="11252200" cy="2676474"/>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lumMod val="95000"/>
                </a:schemeClr>
              </a:solidFill>
            </a:endParaRPr>
          </a:p>
        </p:txBody>
      </p:sp>
      <p:sp>
        <p:nvSpPr>
          <p:cNvPr id="2" name="Text Placeholder 1">
            <a:extLst>
              <a:ext uri="{FF2B5EF4-FFF2-40B4-BE49-F238E27FC236}">
                <a16:creationId xmlns:a16="http://schemas.microsoft.com/office/drawing/2014/main" id="{07C5979A-EE3B-4893-854D-01C8E09B9463}"/>
              </a:ext>
            </a:extLst>
          </p:cNvPr>
          <p:cNvSpPr>
            <a:spLocks noGrp="1"/>
          </p:cNvSpPr>
          <p:nvPr>
            <p:ph type="body" sz="quarter" idx="22"/>
          </p:nvPr>
        </p:nvSpPr>
        <p:spPr/>
        <p:txBody>
          <a:bodyPr/>
          <a:lstStyle/>
          <a:p>
            <a:r>
              <a:rPr lang="en-US" sz="1400" dirty="0">
                <a:latin typeface="Open Sans" panose="020B0606030504020204" pitchFamily="34" charset="0"/>
                <a:ea typeface="Open Sans" panose="020B0606030504020204" pitchFamily="34" charset="0"/>
                <a:cs typeface="Open Sans" panose="020B0606030504020204" pitchFamily="34" charset="0"/>
              </a:rPr>
              <a:t>Formulate a transition strategy for business-as-usual support for client/vendor and ensured continuity of service. The transition process is managed in waves, with a focus on efficiency and effectiveness. </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0AB59233-7904-4980-915D-4F60B2F0B43B}"/>
              </a:ext>
            </a:extLst>
          </p:cNvPr>
          <p:cNvSpPr>
            <a:spLocks noGrp="1"/>
          </p:cNvSpPr>
          <p:nvPr>
            <p:ph type="title"/>
          </p:nvPr>
        </p:nvSpPr>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Transition Management</a:t>
            </a:r>
          </a:p>
        </p:txBody>
      </p:sp>
      <p:sp>
        <p:nvSpPr>
          <p:cNvPr id="153" name="Text Placeholder 2">
            <a:extLst>
              <a:ext uri="{FF2B5EF4-FFF2-40B4-BE49-F238E27FC236}">
                <a16:creationId xmlns:a16="http://schemas.microsoft.com/office/drawing/2014/main" id="{D11F76F4-4E94-4FE9-949E-6592FC522F06}"/>
              </a:ext>
            </a:extLst>
          </p:cNvPr>
          <p:cNvSpPr txBox="1">
            <a:spLocks/>
          </p:cNvSpPr>
          <p:nvPr/>
        </p:nvSpPr>
        <p:spPr>
          <a:xfrm>
            <a:off x="518198" y="2681208"/>
            <a:ext cx="2592000" cy="3394800"/>
          </a:xfrm>
          <a:prstGeom prst="rect">
            <a:avLst/>
          </a:prstGeom>
        </p:spPr>
        <p:txBody>
          <a:bodyPr/>
          <a:lstStyle>
            <a:lvl1pPr marL="0" indent="0" algn="l" defTabSz="1219170" rtl="0" eaLnBrk="1" latinLnBrk="0" hangingPunct="1">
              <a:spcBef>
                <a:spcPts val="0"/>
              </a:spcBef>
              <a:spcAft>
                <a:spcPts val="1333"/>
              </a:spcAft>
              <a:buClrTx/>
              <a:buSzPct val="100000"/>
              <a:buFont typeface="Arial" panose="020B0604020202020204" pitchFamily="34" charset="0"/>
              <a:buChar char="​"/>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panose="020B0604020202020204" pitchFamily="34" charset="0"/>
              <a:buChar char="​"/>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2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9pPr>
          </a:lstStyle>
          <a:p>
            <a:pPr algn="ctr"/>
            <a:r>
              <a:rPr lang="en-US" sz="1300" b="1" dirty="0">
                <a:solidFill>
                  <a:srgbClr val="0070C0"/>
                </a:solidFill>
                <a:latin typeface="Open Sans" panose="020B0606030504020204" pitchFamily="34" charset="0"/>
                <a:ea typeface="Open Sans" panose="020B0606030504020204" pitchFamily="34" charset="0"/>
                <a:cs typeface="Open Sans" panose="020B0606030504020204" pitchFamily="34" charset="0"/>
              </a:rPr>
              <a:t>Governance &amp; Management</a:t>
            </a:r>
          </a:p>
          <a:p>
            <a:pPr marL="171450" indent="-171450">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Leadership alignment to future state support strategy </a:t>
            </a:r>
          </a:p>
          <a:p>
            <a:pPr marL="171450" indent="-171450">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High-level service support model design</a:t>
            </a:r>
          </a:p>
          <a:p>
            <a:pPr marL="171450" indent="-171450">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Service level objectives and performance measurement</a:t>
            </a:r>
          </a:p>
          <a:p>
            <a:pPr marL="171450" indent="-171450">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Decision rights and change control</a:t>
            </a:r>
          </a:p>
        </p:txBody>
      </p:sp>
      <p:sp>
        <p:nvSpPr>
          <p:cNvPr id="154" name="Text Placeholder 8">
            <a:extLst>
              <a:ext uri="{FF2B5EF4-FFF2-40B4-BE49-F238E27FC236}">
                <a16:creationId xmlns:a16="http://schemas.microsoft.com/office/drawing/2014/main" id="{7CEFABCB-44BF-4A1F-B749-032461A951B5}"/>
              </a:ext>
            </a:extLst>
          </p:cNvPr>
          <p:cNvSpPr txBox="1">
            <a:spLocks/>
          </p:cNvSpPr>
          <p:nvPr/>
        </p:nvSpPr>
        <p:spPr>
          <a:xfrm>
            <a:off x="3345153" y="2681208"/>
            <a:ext cx="2592000" cy="3394800"/>
          </a:xfrm>
          <a:prstGeom prst="rect">
            <a:avLst/>
          </a:prstGeom>
        </p:spPr>
        <p:txBody>
          <a:bodyPr/>
          <a:lstStyle>
            <a:lvl1pPr marL="0" indent="0" algn="l" defTabSz="1219170" rtl="0" eaLnBrk="1" latinLnBrk="0" hangingPunct="1">
              <a:spcBef>
                <a:spcPts val="0"/>
              </a:spcBef>
              <a:spcAft>
                <a:spcPts val="1333"/>
              </a:spcAft>
              <a:buClrTx/>
              <a:buSzPct val="100000"/>
              <a:buFont typeface="Arial" panose="020B0604020202020204" pitchFamily="34" charset="0"/>
              <a:buChar char="​"/>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panose="020B0604020202020204" pitchFamily="34" charset="0"/>
              <a:buChar char="​"/>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2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9pPr>
          </a:lstStyle>
          <a:p>
            <a:pPr algn="ctr"/>
            <a:r>
              <a:rPr lang="en-US" b="1" dirty="0">
                <a:solidFill>
                  <a:srgbClr val="0070C0"/>
                </a:solidFill>
                <a:latin typeface="Open Sans" panose="020B0606030504020204" pitchFamily="34" charset="0"/>
                <a:ea typeface="Open Sans" panose="020B0606030504020204" pitchFamily="34" charset="0"/>
                <a:cs typeface="Open Sans" panose="020B0606030504020204" pitchFamily="34" charset="0"/>
              </a:rPr>
              <a:t>Organization &amp; People</a:t>
            </a:r>
          </a:p>
          <a:p>
            <a:pPr marL="171450" indent="-171450">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Target AMS operating model, sourcing options </a:t>
            </a:r>
            <a:endPar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Resource capability, knowledge, talent and skills assessment</a:t>
            </a:r>
            <a:endPar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Resource requirements and sizing</a:t>
            </a:r>
            <a:endPar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Workforce transition strategy</a:t>
            </a:r>
          </a:p>
          <a:p>
            <a:pPr marL="171450" indent="-171450">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Training, re/up-skilling, and readiness</a:t>
            </a:r>
          </a:p>
          <a:p>
            <a:pPr>
              <a:buFont typeface="Arial" panose="020B0604020202020204" pitchFamily="34" charset="0"/>
              <a:buNone/>
            </a:pPr>
            <a:endPar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5" name="Text Placeholder 9">
            <a:extLst>
              <a:ext uri="{FF2B5EF4-FFF2-40B4-BE49-F238E27FC236}">
                <a16:creationId xmlns:a16="http://schemas.microsoft.com/office/drawing/2014/main" id="{519B8A1B-0860-4575-A48F-C2D643530F8C}"/>
              </a:ext>
            </a:extLst>
          </p:cNvPr>
          <p:cNvSpPr txBox="1">
            <a:spLocks/>
          </p:cNvSpPr>
          <p:nvPr/>
        </p:nvSpPr>
        <p:spPr>
          <a:xfrm>
            <a:off x="6167272" y="2681208"/>
            <a:ext cx="2592000" cy="3394800"/>
          </a:xfrm>
          <a:prstGeom prst="rect">
            <a:avLst/>
          </a:prstGeom>
        </p:spPr>
        <p:txBody>
          <a:bodyPr/>
          <a:lstStyle>
            <a:lvl1pPr marL="0" indent="0" algn="l" defTabSz="1219170" rtl="0" eaLnBrk="1" latinLnBrk="0" hangingPunct="1">
              <a:spcBef>
                <a:spcPts val="0"/>
              </a:spcBef>
              <a:spcAft>
                <a:spcPts val="1333"/>
              </a:spcAft>
              <a:buClrTx/>
              <a:buSzPct val="100000"/>
              <a:buFont typeface="Arial" panose="020B0604020202020204" pitchFamily="34" charset="0"/>
              <a:buChar char="​"/>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panose="020B0604020202020204" pitchFamily="34" charset="0"/>
              <a:buChar char="​"/>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2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9pPr>
          </a:lstStyle>
          <a:p>
            <a:pPr algn="ctr"/>
            <a:r>
              <a:rPr lang="en-US" b="1" dirty="0">
                <a:solidFill>
                  <a:srgbClr val="0070C0"/>
                </a:solidFill>
                <a:latin typeface="Open Sans" panose="020B0606030504020204" pitchFamily="34" charset="0"/>
                <a:ea typeface="Open Sans" panose="020B0606030504020204" pitchFamily="34" charset="0"/>
                <a:cs typeface="Open Sans" panose="020B0606030504020204" pitchFamily="34" charset="0"/>
              </a:rPr>
              <a:t>Process &amp; Delivery</a:t>
            </a:r>
          </a:p>
          <a:p>
            <a:pPr marL="171450" indent="-171450">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Service desk and incident management</a:t>
            </a:r>
          </a:p>
          <a:p>
            <a:pPr marL="171450" indent="-171450">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Release management </a:t>
            </a:r>
          </a:p>
          <a:p>
            <a:pPr marL="171450" indent="-171450">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Change and enhancement request management</a:t>
            </a:r>
          </a:p>
          <a:p>
            <a:pPr marL="171450" indent="-171450">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Operational performance measurement</a:t>
            </a:r>
          </a:p>
        </p:txBody>
      </p:sp>
      <p:sp>
        <p:nvSpPr>
          <p:cNvPr id="156" name="Text Placeholder 10">
            <a:extLst>
              <a:ext uri="{FF2B5EF4-FFF2-40B4-BE49-F238E27FC236}">
                <a16:creationId xmlns:a16="http://schemas.microsoft.com/office/drawing/2014/main" id="{C15634D4-B9FF-4D01-9C39-A9911A91E91F}"/>
              </a:ext>
            </a:extLst>
          </p:cNvPr>
          <p:cNvSpPr txBox="1">
            <a:spLocks/>
          </p:cNvSpPr>
          <p:nvPr/>
        </p:nvSpPr>
        <p:spPr>
          <a:xfrm>
            <a:off x="8994227" y="2681208"/>
            <a:ext cx="2592000" cy="3394800"/>
          </a:xfrm>
          <a:prstGeom prst="rect">
            <a:avLst/>
          </a:prstGeom>
        </p:spPr>
        <p:txBody>
          <a:bodyPr/>
          <a:lstStyle>
            <a:lvl1pPr marL="0" indent="0" algn="l" defTabSz="1219170" rtl="0" eaLnBrk="1" latinLnBrk="0" hangingPunct="1">
              <a:spcBef>
                <a:spcPts val="0"/>
              </a:spcBef>
              <a:spcAft>
                <a:spcPts val="1333"/>
              </a:spcAft>
              <a:buClrTx/>
              <a:buSzPct val="100000"/>
              <a:buFont typeface="Arial" panose="020B0604020202020204" pitchFamily="34" charset="0"/>
              <a:buChar char="​"/>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panose="020B0604020202020204" pitchFamily="34" charset="0"/>
              <a:buChar char="​"/>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2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9pPr>
          </a:lstStyle>
          <a:p>
            <a:pPr algn="ctr"/>
            <a:r>
              <a:rPr lang="en-US" b="1" dirty="0">
                <a:solidFill>
                  <a:srgbClr val="0070C0"/>
                </a:solidFill>
                <a:latin typeface="Open Sans" panose="020B0606030504020204" pitchFamily="34" charset="0"/>
                <a:ea typeface="Open Sans" panose="020B0606030504020204" pitchFamily="34" charset="0"/>
                <a:cs typeface="Open Sans" panose="020B0606030504020204" pitchFamily="34" charset="0"/>
              </a:rPr>
              <a:t>Service Technology</a:t>
            </a:r>
          </a:p>
          <a:p>
            <a:pPr marL="171450" indent="-171450">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Case management / service request enabling technology</a:t>
            </a:r>
          </a:p>
          <a:p>
            <a:pPr marL="171450" indent="-171450">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Documentation repository and knowledge base</a:t>
            </a:r>
          </a:p>
          <a:p>
            <a:pPr marL="171450" indent="-171450">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Operational reporting and performance measurement</a:t>
            </a:r>
          </a:p>
          <a:p>
            <a:pPr marL="171450" indent="-171450">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Audits, security, and quality assurance</a:t>
            </a:r>
          </a:p>
        </p:txBody>
      </p:sp>
      <p:cxnSp>
        <p:nvCxnSpPr>
          <p:cNvPr id="5" name="Straight Connector 4">
            <a:extLst>
              <a:ext uri="{FF2B5EF4-FFF2-40B4-BE49-F238E27FC236}">
                <a16:creationId xmlns:a16="http://schemas.microsoft.com/office/drawing/2014/main" id="{8A8F9C3C-5AED-41CC-B8ED-A6672799F5A4}"/>
              </a:ext>
            </a:extLst>
          </p:cNvPr>
          <p:cNvCxnSpPr>
            <a:cxnSpLocks/>
          </p:cNvCxnSpPr>
          <p:nvPr/>
        </p:nvCxnSpPr>
        <p:spPr>
          <a:xfrm>
            <a:off x="3200401" y="2066925"/>
            <a:ext cx="0" cy="359092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A755F17E-B497-44D6-80F3-EEBF1D53371E}"/>
              </a:ext>
            </a:extLst>
          </p:cNvPr>
          <p:cNvCxnSpPr>
            <a:cxnSpLocks/>
          </p:cNvCxnSpPr>
          <p:nvPr/>
        </p:nvCxnSpPr>
        <p:spPr>
          <a:xfrm>
            <a:off x="6022520" y="2066925"/>
            <a:ext cx="0" cy="359092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D12CE03-3837-4A2D-92D1-20847A03D326}"/>
              </a:ext>
            </a:extLst>
          </p:cNvPr>
          <p:cNvCxnSpPr>
            <a:cxnSpLocks/>
          </p:cNvCxnSpPr>
          <p:nvPr/>
        </p:nvCxnSpPr>
        <p:spPr>
          <a:xfrm>
            <a:off x="8844638" y="2066925"/>
            <a:ext cx="0" cy="359092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6FB82C-9C37-454A-B4E9-B28A3D7C166E}"/>
              </a:ext>
            </a:extLst>
          </p:cNvPr>
          <p:cNvCxnSpPr/>
          <p:nvPr/>
        </p:nvCxnSpPr>
        <p:spPr>
          <a:xfrm>
            <a:off x="488695" y="2981325"/>
            <a:ext cx="112471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5BF79B99-7E40-4195-B266-5875D11CDE89}"/>
              </a:ext>
            </a:extLst>
          </p:cNvPr>
          <p:cNvGrpSpPr/>
          <p:nvPr/>
        </p:nvGrpSpPr>
        <p:grpSpPr>
          <a:xfrm>
            <a:off x="1319977" y="1842593"/>
            <a:ext cx="765261" cy="757256"/>
            <a:chOff x="3181785" y="1440195"/>
            <a:chExt cx="1146175" cy="1146175"/>
          </a:xfrm>
        </p:grpSpPr>
        <p:sp>
          <p:nvSpPr>
            <p:cNvPr id="168" name="object 17">
              <a:extLst>
                <a:ext uri="{FF2B5EF4-FFF2-40B4-BE49-F238E27FC236}">
                  <a16:creationId xmlns:a16="http://schemas.microsoft.com/office/drawing/2014/main" id="{65FD9903-C554-4F63-8469-8A9BD1A1E1A5}"/>
                </a:ext>
              </a:extLst>
            </p:cNvPr>
            <p:cNvSpPr/>
            <p:nvPr/>
          </p:nvSpPr>
          <p:spPr>
            <a:xfrm>
              <a:off x="3181785" y="1440195"/>
              <a:ext cx="1146175" cy="1146175"/>
            </a:xfrm>
            <a:custGeom>
              <a:avLst/>
              <a:gdLst/>
              <a:ahLst/>
              <a:cxnLst/>
              <a:rect l="l" t="t" r="r" b="b"/>
              <a:pathLst>
                <a:path w="1146175" h="1146175">
                  <a:moveTo>
                    <a:pt x="572998" y="0"/>
                  </a:moveTo>
                  <a:lnTo>
                    <a:pt x="526003" y="1899"/>
                  </a:lnTo>
                  <a:lnTo>
                    <a:pt x="480055" y="7499"/>
                  </a:lnTo>
                  <a:lnTo>
                    <a:pt x="435300" y="16652"/>
                  </a:lnTo>
                  <a:lnTo>
                    <a:pt x="391886" y="29211"/>
                  </a:lnTo>
                  <a:lnTo>
                    <a:pt x="349961" y="45029"/>
                  </a:lnTo>
                  <a:lnTo>
                    <a:pt x="309672" y="63957"/>
                  </a:lnTo>
                  <a:lnTo>
                    <a:pt x="271167" y="85848"/>
                  </a:lnTo>
                  <a:lnTo>
                    <a:pt x="234592" y="110555"/>
                  </a:lnTo>
                  <a:lnTo>
                    <a:pt x="200097" y="137930"/>
                  </a:lnTo>
                  <a:lnTo>
                    <a:pt x="167827" y="167827"/>
                  </a:lnTo>
                  <a:lnTo>
                    <a:pt x="137930" y="200097"/>
                  </a:lnTo>
                  <a:lnTo>
                    <a:pt x="110555" y="234592"/>
                  </a:lnTo>
                  <a:lnTo>
                    <a:pt x="85848" y="271167"/>
                  </a:lnTo>
                  <a:lnTo>
                    <a:pt x="63957" y="309672"/>
                  </a:lnTo>
                  <a:lnTo>
                    <a:pt x="45029" y="349961"/>
                  </a:lnTo>
                  <a:lnTo>
                    <a:pt x="29211" y="391886"/>
                  </a:lnTo>
                  <a:lnTo>
                    <a:pt x="16652" y="435300"/>
                  </a:lnTo>
                  <a:lnTo>
                    <a:pt x="7499" y="480055"/>
                  </a:lnTo>
                  <a:lnTo>
                    <a:pt x="1899" y="526003"/>
                  </a:lnTo>
                  <a:lnTo>
                    <a:pt x="0" y="572998"/>
                  </a:lnTo>
                  <a:lnTo>
                    <a:pt x="1899" y="619993"/>
                  </a:lnTo>
                  <a:lnTo>
                    <a:pt x="7499" y="665942"/>
                  </a:lnTo>
                  <a:lnTo>
                    <a:pt x="16652" y="710696"/>
                  </a:lnTo>
                  <a:lnTo>
                    <a:pt x="29211" y="754110"/>
                  </a:lnTo>
                  <a:lnTo>
                    <a:pt x="45029" y="796035"/>
                  </a:lnTo>
                  <a:lnTo>
                    <a:pt x="63957" y="836324"/>
                  </a:lnTo>
                  <a:lnTo>
                    <a:pt x="85848" y="874829"/>
                  </a:lnTo>
                  <a:lnTo>
                    <a:pt x="110555" y="911404"/>
                  </a:lnTo>
                  <a:lnTo>
                    <a:pt x="137930" y="945900"/>
                  </a:lnTo>
                  <a:lnTo>
                    <a:pt x="167827" y="978169"/>
                  </a:lnTo>
                  <a:lnTo>
                    <a:pt x="200097" y="1008066"/>
                  </a:lnTo>
                  <a:lnTo>
                    <a:pt x="234592" y="1035441"/>
                  </a:lnTo>
                  <a:lnTo>
                    <a:pt x="271167" y="1060148"/>
                  </a:lnTo>
                  <a:lnTo>
                    <a:pt x="309672" y="1082040"/>
                  </a:lnTo>
                  <a:lnTo>
                    <a:pt x="349961" y="1100968"/>
                  </a:lnTo>
                  <a:lnTo>
                    <a:pt x="391886" y="1116785"/>
                  </a:lnTo>
                  <a:lnTo>
                    <a:pt x="435300" y="1129344"/>
                  </a:lnTo>
                  <a:lnTo>
                    <a:pt x="480055" y="1138497"/>
                  </a:lnTo>
                  <a:lnTo>
                    <a:pt x="526003" y="1144097"/>
                  </a:lnTo>
                  <a:lnTo>
                    <a:pt x="572998" y="1145997"/>
                  </a:lnTo>
                  <a:lnTo>
                    <a:pt x="619993" y="1144097"/>
                  </a:lnTo>
                  <a:lnTo>
                    <a:pt x="665942" y="1138497"/>
                  </a:lnTo>
                  <a:lnTo>
                    <a:pt x="710696" y="1129344"/>
                  </a:lnTo>
                  <a:lnTo>
                    <a:pt x="754110" y="1116785"/>
                  </a:lnTo>
                  <a:lnTo>
                    <a:pt x="796035" y="1100968"/>
                  </a:lnTo>
                  <a:lnTo>
                    <a:pt x="836324" y="1082040"/>
                  </a:lnTo>
                  <a:lnTo>
                    <a:pt x="874829" y="1060148"/>
                  </a:lnTo>
                  <a:lnTo>
                    <a:pt x="911404" y="1035441"/>
                  </a:lnTo>
                  <a:lnTo>
                    <a:pt x="945900" y="1008066"/>
                  </a:lnTo>
                  <a:lnTo>
                    <a:pt x="978169" y="978169"/>
                  </a:lnTo>
                  <a:lnTo>
                    <a:pt x="1008066" y="945900"/>
                  </a:lnTo>
                  <a:lnTo>
                    <a:pt x="1035441" y="911404"/>
                  </a:lnTo>
                  <a:lnTo>
                    <a:pt x="1060148" y="874829"/>
                  </a:lnTo>
                  <a:lnTo>
                    <a:pt x="1082040" y="836324"/>
                  </a:lnTo>
                  <a:lnTo>
                    <a:pt x="1100968" y="796035"/>
                  </a:lnTo>
                  <a:lnTo>
                    <a:pt x="1116785" y="754110"/>
                  </a:lnTo>
                  <a:lnTo>
                    <a:pt x="1129344" y="710696"/>
                  </a:lnTo>
                  <a:lnTo>
                    <a:pt x="1138497" y="665942"/>
                  </a:lnTo>
                  <a:lnTo>
                    <a:pt x="1144097" y="619993"/>
                  </a:lnTo>
                  <a:lnTo>
                    <a:pt x="1145997" y="572998"/>
                  </a:lnTo>
                  <a:lnTo>
                    <a:pt x="1144097" y="526003"/>
                  </a:lnTo>
                  <a:lnTo>
                    <a:pt x="1138497" y="480055"/>
                  </a:lnTo>
                  <a:lnTo>
                    <a:pt x="1129344" y="435300"/>
                  </a:lnTo>
                  <a:lnTo>
                    <a:pt x="1116785" y="391886"/>
                  </a:lnTo>
                  <a:lnTo>
                    <a:pt x="1100968" y="349961"/>
                  </a:lnTo>
                  <a:lnTo>
                    <a:pt x="1082040" y="309672"/>
                  </a:lnTo>
                  <a:lnTo>
                    <a:pt x="1060148" y="271167"/>
                  </a:lnTo>
                  <a:lnTo>
                    <a:pt x="1035441" y="234592"/>
                  </a:lnTo>
                  <a:lnTo>
                    <a:pt x="1008066" y="200097"/>
                  </a:lnTo>
                  <a:lnTo>
                    <a:pt x="978169" y="167827"/>
                  </a:lnTo>
                  <a:lnTo>
                    <a:pt x="945900" y="137930"/>
                  </a:lnTo>
                  <a:lnTo>
                    <a:pt x="911404" y="110555"/>
                  </a:lnTo>
                  <a:lnTo>
                    <a:pt x="874829" y="85848"/>
                  </a:lnTo>
                  <a:lnTo>
                    <a:pt x="836324" y="63957"/>
                  </a:lnTo>
                  <a:lnTo>
                    <a:pt x="796035" y="45029"/>
                  </a:lnTo>
                  <a:lnTo>
                    <a:pt x="754110" y="29211"/>
                  </a:lnTo>
                  <a:lnTo>
                    <a:pt x="710696" y="16652"/>
                  </a:lnTo>
                  <a:lnTo>
                    <a:pt x="665942" y="7499"/>
                  </a:lnTo>
                  <a:lnTo>
                    <a:pt x="619993" y="1899"/>
                  </a:lnTo>
                  <a:lnTo>
                    <a:pt x="572998"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9" name="object 18">
              <a:extLst>
                <a:ext uri="{FF2B5EF4-FFF2-40B4-BE49-F238E27FC236}">
                  <a16:creationId xmlns:a16="http://schemas.microsoft.com/office/drawing/2014/main" id="{BC391F78-FA2A-45F9-85EE-1BE1B86408DA}"/>
                </a:ext>
              </a:extLst>
            </p:cNvPr>
            <p:cNvSpPr/>
            <p:nvPr/>
          </p:nvSpPr>
          <p:spPr>
            <a:xfrm>
              <a:off x="3181785" y="1440195"/>
              <a:ext cx="1146175" cy="1146175"/>
            </a:xfrm>
            <a:custGeom>
              <a:avLst/>
              <a:gdLst/>
              <a:ahLst/>
              <a:cxnLst/>
              <a:rect l="l" t="t" r="r" b="b"/>
              <a:pathLst>
                <a:path w="1146175" h="1146175">
                  <a:moveTo>
                    <a:pt x="572998" y="1145997"/>
                  </a:moveTo>
                  <a:lnTo>
                    <a:pt x="619993" y="1144097"/>
                  </a:lnTo>
                  <a:lnTo>
                    <a:pt x="665942" y="1138497"/>
                  </a:lnTo>
                  <a:lnTo>
                    <a:pt x="710696" y="1129344"/>
                  </a:lnTo>
                  <a:lnTo>
                    <a:pt x="754110" y="1116785"/>
                  </a:lnTo>
                  <a:lnTo>
                    <a:pt x="796035" y="1100968"/>
                  </a:lnTo>
                  <a:lnTo>
                    <a:pt x="836324" y="1082040"/>
                  </a:lnTo>
                  <a:lnTo>
                    <a:pt x="874829" y="1060148"/>
                  </a:lnTo>
                  <a:lnTo>
                    <a:pt x="911404" y="1035441"/>
                  </a:lnTo>
                  <a:lnTo>
                    <a:pt x="945900" y="1008066"/>
                  </a:lnTo>
                  <a:lnTo>
                    <a:pt x="978169" y="978169"/>
                  </a:lnTo>
                  <a:lnTo>
                    <a:pt x="1008066" y="945900"/>
                  </a:lnTo>
                  <a:lnTo>
                    <a:pt x="1035441" y="911404"/>
                  </a:lnTo>
                  <a:lnTo>
                    <a:pt x="1060148" y="874829"/>
                  </a:lnTo>
                  <a:lnTo>
                    <a:pt x="1082040" y="836324"/>
                  </a:lnTo>
                  <a:lnTo>
                    <a:pt x="1100968" y="796035"/>
                  </a:lnTo>
                  <a:lnTo>
                    <a:pt x="1116785" y="754110"/>
                  </a:lnTo>
                  <a:lnTo>
                    <a:pt x="1129344" y="710696"/>
                  </a:lnTo>
                  <a:lnTo>
                    <a:pt x="1138497" y="665942"/>
                  </a:lnTo>
                  <a:lnTo>
                    <a:pt x="1144097" y="619993"/>
                  </a:lnTo>
                  <a:lnTo>
                    <a:pt x="1145997" y="572998"/>
                  </a:lnTo>
                  <a:lnTo>
                    <a:pt x="1144097" y="526003"/>
                  </a:lnTo>
                  <a:lnTo>
                    <a:pt x="1138497" y="480055"/>
                  </a:lnTo>
                  <a:lnTo>
                    <a:pt x="1129344" y="435300"/>
                  </a:lnTo>
                  <a:lnTo>
                    <a:pt x="1116785" y="391886"/>
                  </a:lnTo>
                  <a:lnTo>
                    <a:pt x="1100968" y="349961"/>
                  </a:lnTo>
                  <a:lnTo>
                    <a:pt x="1082040" y="309672"/>
                  </a:lnTo>
                  <a:lnTo>
                    <a:pt x="1060148" y="271167"/>
                  </a:lnTo>
                  <a:lnTo>
                    <a:pt x="1035441" y="234592"/>
                  </a:lnTo>
                  <a:lnTo>
                    <a:pt x="1008066" y="200097"/>
                  </a:lnTo>
                  <a:lnTo>
                    <a:pt x="978169" y="167827"/>
                  </a:lnTo>
                  <a:lnTo>
                    <a:pt x="945900" y="137930"/>
                  </a:lnTo>
                  <a:lnTo>
                    <a:pt x="911404" y="110555"/>
                  </a:lnTo>
                  <a:lnTo>
                    <a:pt x="874829" y="85848"/>
                  </a:lnTo>
                  <a:lnTo>
                    <a:pt x="836324" y="63957"/>
                  </a:lnTo>
                  <a:lnTo>
                    <a:pt x="796035" y="45029"/>
                  </a:lnTo>
                  <a:lnTo>
                    <a:pt x="754110" y="29211"/>
                  </a:lnTo>
                  <a:lnTo>
                    <a:pt x="710696" y="16652"/>
                  </a:lnTo>
                  <a:lnTo>
                    <a:pt x="665942" y="7499"/>
                  </a:lnTo>
                  <a:lnTo>
                    <a:pt x="619993" y="1899"/>
                  </a:lnTo>
                  <a:lnTo>
                    <a:pt x="572998" y="0"/>
                  </a:lnTo>
                  <a:lnTo>
                    <a:pt x="526003" y="1899"/>
                  </a:lnTo>
                  <a:lnTo>
                    <a:pt x="480055" y="7499"/>
                  </a:lnTo>
                  <a:lnTo>
                    <a:pt x="435300" y="16652"/>
                  </a:lnTo>
                  <a:lnTo>
                    <a:pt x="391886" y="29211"/>
                  </a:lnTo>
                  <a:lnTo>
                    <a:pt x="349961" y="45029"/>
                  </a:lnTo>
                  <a:lnTo>
                    <a:pt x="309672" y="63957"/>
                  </a:lnTo>
                  <a:lnTo>
                    <a:pt x="271167" y="85848"/>
                  </a:lnTo>
                  <a:lnTo>
                    <a:pt x="234592" y="110555"/>
                  </a:lnTo>
                  <a:lnTo>
                    <a:pt x="200097" y="137930"/>
                  </a:lnTo>
                  <a:lnTo>
                    <a:pt x="167827" y="167827"/>
                  </a:lnTo>
                  <a:lnTo>
                    <a:pt x="137930" y="200097"/>
                  </a:lnTo>
                  <a:lnTo>
                    <a:pt x="110555" y="234592"/>
                  </a:lnTo>
                  <a:lnTo>
                    <a:pt x="85848" y="271167"/>
                  </a:lnTo>
                  <a:lnTo>
                    <a:pt x="63957" y="309672"/>
                  </a:lnTo>
                  <a:lnTo>
                    <a:pt x="45029" y="349961"/>
                  </a:lnTo>
                  <a:lnTo>
                    <a:pt x="29211" y="391886"/>
                  </a:lnTo>
                  <a:lnTo>
                    <a:pt x="16652" y="435300"/>
                  </a:lnTo>
                  <a:lnTo>
                    <a:pt x="7499" y="480055"/>
                  </a:lnTo>
                  <a:lnTo>
                    <a:pt x="1899" y="526003"/>
                  </a:lnTo>
                  <a:lnTo>
                    <a:pt x="0" y="572998"/>
                  </a:lnTo>
                  <a:lnTo>
                    <a:pt x="1899" y="619993"/>
                  </a:lnTo>
                  <a:lnTo>
                    <a:pt x="7499" y="665942"/>
                  </a:lnTo>
                  <a:lnTo>
                    <a:pt x="16652" y="710696"/>
                  </a:lnTo>
                  <a:lnTo>
                    <a:pt x="29211" y="754110"/>
                  </a:lnTo>
                  <a:lnTo>
                    <a:pt x="45029" y="796035"/>
                  </a:lnTo>
                  <a:lnTo>
                    <a:pt x="63957" y="836324"/>
                  </a:lnTo>
                  <a:lnTo>
                    <a:pt x="85848" y="874829"/>
                  </a:lnTo>
                  <a:lnTo>
                    <a:pt x="110555" y="911404"/>
                  </a:lnTo>
                  <a:lnTo>
                    <a:pt x="137930" y="945900"/>
                  </a:lnTo>
                  <a:lnTo>
                    <a:pt x="167827" y="978169"/>
                  </a:lnTo>
                  <a:lnTo>
                    <a:pt x="200097" y="1008066"/>
                  </a:lnTo>
                  <a:lnTo>
                    <a:pt x="234592" y="1035441"/>
                  </a:lnTo>
                  <a:lnTo>
                    <a:pt x="271167" y="1060148"/>
                  </a:lnTo>
                  <a:lnTo>
                    <a:pt x="309672" y="1082040"/>
                  </a:lnTo>
                  <a:lnTo>
                    <a:pt x="349961" y="1100968"/>
                  </a:lnTo>
                  <a:lnTo>
                    <a:pt x="391886" y="1116785"/>
                  </a:lnTo>
                  <a:lnTo>
                    <a:pt x="435300" y="1129344"/>
                  </a:lnTo>
                  <a:lnTo>
                    <a:pt x="480055" y="1138497"/>
                  </a:lnTo>
                  <a:lnTo>
                    <a:pt x="526003" y="1144097"/>
                  </a:lnTo>
                  <a:lnTo>
                    <a:pt x="572998" y="1145997"/>
                  </a:lnTo>
                  <a:close/>
                </a:path>
              </a:pathLst>
            </a:custGeom>
            <a:ln w="12700">
              <a:solidFill>
                <a:srgbClr val="85BC2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70" name="Group 169">
              <a:extLst>
                <a:ext uri="{FF2B5EF4-FFF2-40B4-BE49-F238E27FC236}">
                  <a16:creationId xmlns:a16="http://schemas.microsoft.com/office/drawing/2014/main" id="{73CA8E4F-8D74-445C-BEAC-E5FFE2E025E0}"/>
                </a:ext>
              </a:extLst>
            </p:cNvPr>
            <p:cNvGrpSpPr/>
            <p:nvPr/>
          </p:nvGrpSpPr>
          <p:grpSpPr>
            <a:xfrm>
              <a:off x="3397921" y="1647486"/>
              <a:ext cx="692785" cy="692785"/>
              <a:chOff x="3327515" y="-88"/>
              <a:chExt cx="692785" cy="692785"/>
            </a:xfrm>
          </p:grpSpPr>
          <p:sp>
            <p:nvSpPr>
              <p:cNvPr id="171" name="object 38">
                <a:extLst>
                  <a:ext uri="{FF2B5EF4-FFF2-40B4-BE49-F238E27FC236}">
                    <a16:creationId xmlns:a16="http://schemas.microsoft.com/office/drawing/2014/main" id="{149C7B30-8E43-4537-B24B-DE12DBEF7CEF}"/>
                  </a:ext>
                </a:extLst>
              </p:cNvPr>
              <p:cNvSpPr/>
              <p:nvPr/>
            </p:nvSpPr>
            <p:spPr>
              <a:xfrm>
                <a:off x="3456439" y="92840"/>
                <a:ext cx="231673" cy="23166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2" name="object 39">
                <a:extLst>
                  <a:ext uri="{FF2B5EF4-FFF2-40B4-BE49-F238E27FC236}">
                    <a16:creationId xmlns:a16="http://schemas.microsoft.com/office/drawing/2014/main" id="{B07B7C2C-54F8-4A32-93D6-78F3C1AD69ED}"/>
                  </a:ext>
                </a:extLst>
              </p:cNvPr>
              <p:cNvSpPr/>
              <p:nvPr/>
            </p:nvSpPr>
            <p:spPr>
              <a:xfrm>
                <a:off x="3686568" y="194533"/>
                <a:ext cx="249554" cy="388620"/>
              </a:xfrm>
              <a:custGeom>
                <a:avLst/>
                <a:gdLst/>
                <a:ahLst/>
                <a:cxnLst/>
                <a:rect l="l" t="t" r="r" b="b"/>
                <a:pathLst>
                  <a:path w="249554" h="388619">
                    <a:moveTo>
                      <a:pt x="45402" y="337273"/>
                    </a:moveTo>
                    <a:lnTo>
                      <a:pt x="49437" y="357209"/>
                    </a:lnTo>
                    <a:lnTo>
                      <a:pt x="60434" y="373503"/>
                    </a:lnTo>
                    <a:lnTo>
                      <a:pt x="76729" y="384497"/>
                    </a:lnTo>
                    <a:lnTo>
                      <a:pt x="96659" y="388531"/>
                    </a:lnTo>
                    <a:lnTo>
                      <a:pt x="116597" y="384497"/>
                    </a:lnTo>
                    <a:lnTo>
                      <a:pt x="132895" y="373503"/>
                    </a:lnTo>
                    <a:lnTo>
                      <a:pt x="143894" y="357209"/>
                    </a:lnTo>
                    <a:lnTo>
                      <a:pt x="147929" y="337273"/>
                    </a:lnTo>
                    <a:lnTo>
                      <a:pt x="153479" y="291811"/>
                    </a:lnTo>
                    <a:lnTo>
                      <a:pt x="167671" y="257394"/>
                    </a:lnTo>
                    <a:lnTo>
                      <a:pt x="186816" y="231124"/>
                    </a:lnTo>
                    <a:lnTo>
                      <a:pt x="207225" y="210108"/>
                    </a:lnTo>
                    <a:lnTo>
                      <a:pt x="223985" y="193047"/>
                    </a:lnTo>
                    <a:lnTo>
                      <a:pt x="237193" y="175239"/>
                    </a:lnTo>
                    <a:lnTo>
                      <a:pt x="245850" y="153457"/>
                    </a:lnTo>
                    <a:lnTo>
                      <a:pt x="248958" y="124472"/>
                    </a:lnTo>
                    <a:lnTo>
                      <a:pt x="239160" y="76070"/>
                    </a:lnTo>
                    <a:lnTo>
                      <a:pt x="212458" y="36499"/>
                    </a:lnTo>
                    <a:lnTo>
                      <a:pt x="172887" y="9797"/>
                    </a:lnTo>
                    <a:lnTo>
                      <a:pt x="124485" y="0"/>
                    </a:lnTo>
                    <a:lnTo>
                      <a:pt x="76075" y="9797"/>
                    </a:lnTo>
                    <a:lnTo>
                      <a:pt x="36501" y="36499"/>
                    </a:lnTo>
                    <a:lnTo>
                      <a:pt x="9797" y="76070"/>
                    </a:lnTo>
                    <a:lnTo>
                      <a:pt x="0" y="124472"/>
                    </a:lnTo>
                  </a:path>
                </a:pathLst>
              </a:custGeom>
              <a:ln w="12700">
                <a:solidFill>
                  <a:srgbClr val="85BC2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3" name="object 40">
                <a:extLst>
                  <a:ext uri="{FF2B5EF4-FFF2-40B4-BE49-F238E27FC236}">
                    <a16:creationId xmlns:a16="http://schemas.microsoft.com/office/drawing/2014/main" id="{00021925-B7F1-44D2-99D7-0D40C52C8FF0}"/>
                  </a:ext>
                </a:extLst>
              </p:cNvPr>
              <p:cNvSpPr/>
              <p:nvPr/>
            </p:nvSpPr>
            <p:spPr>
              <a:xfrm>
                <a:off x="3725976" y="227985"/>
                <a:ext cx="186410" cy="13366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4" name="object 41">
                <a:extLst>
                  <a:ext uri="{FF2B5EF4-FFF2-40B4-BE49-F238E27FC236}">
                    <a16:creationId xmlns:a16="http://schemas.microsoft.com/office/drawing/2014/main" id="{906DA87A-53CE-4605-A97B-5B628F05FA95}"/>
                  </a:ext>
                </a:extLst>
              </p:cNvPr>
              <p:cNvSpPr/>
              <p:nvPr/>
            </p:nvSpPr>
            <p:spPr>
              <a:xfrm>
                <a:off x="3530915" y="379711"/>
                <a:ext cx="119837" cy="11983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5" name="object 42">
                <a:extLst>
                  <a:ext uri="{FF2B5EF4-FFF2-40B4-BE49-F238E27FC236}">
                    <a16:creationId xmlns:a16="http://schemas.microsoft.com/office/drawing/2014/main" id="{C5DA58D0-69F5-4160-A51A-4EE04DAD2A36}"/>
                  </a:ext>
                </a:extLst>
              </p:cNvPr>
              <p:cNvSpPr/>
              <p:nvPr/>
            </p:nvSpPr>
            <p:spPr>
              <a:xfrm>
                <a:off x="3418897" y="351383"/>
                <a:ext cx="344170" cy="171450"/>
              </a:xfrm>
              <a:custGeom>
                <a:avLst/>
                <a:gdLst/>
                <a:ahLst/>
                <a:cxnLst/>
                <a:rect l="l" t="t" r="r" b="b"/>
                <a:pathLst>
                  <a:path w="344170" h="171450">
                    <a:moveTo>
                      <a:pt x="173570" y="171323"/>
                    </a:moveTo>
                    <a:lnTo>
                      <a:pt x="104495" y="158414"/>
                    </a:lnTo>
                    <a:lnTo>
                      <a:pt x="50090" y="129965"/>
                    </a:lnTo>
                    <a:lnTo>
                      <a:pt x="14318" y="101364"/>
                    </a:lnTo>
                    <a:lnTo>
                      <a:pt x="1155" y="87998"/>
                    </a:lnTo>
                    <a:lnTo>
                      <a:pt x="0" y="86652"/>
                    </a:lnTo>
                    <a:lnTo>
                      <a:pt x="0" y="84670"/>
                    </a:lnTo>
                    <a:lnTo>
                      <a:pt x="50085" y="41352"/>
                    </a:lnTo>
                    <a:lnTo>
                      <a:pt x="104490" y="12903"/>
                    </a:lnTo>
                    <a:lnTo>
                      <a:pt x="173558" y="0"/>
                    </a:lnTo>
                    <a:lnTo>
                      <a:pt x="217286" y="5233"/>
                    </a:lnTo>
                    <a:lnTo>
                      <a:pt x="260132" y="20886"/>
                    </a:lnTo>
                    <a:lnTo>
                      <a:pt x="301947" y="46886"/>
                    </a:lnTo>
                    <a:lnTo>
                      <a:pt x="342582" y="83159"/>
                    </a:lnTo>
                    <a:lnTo>
                      <a:pt x="343928" y="84556"/>
                    </a:lnTo>
                    <a:lnTo>
                      <a:pt x="343928" y="86766"/>
                    </a:lnTo>
                    <a:lnTo>
                      <a:pt x="301949" y="124431"/>
                    </a:lnTo>
                    <a:lnTo>
                      <a:pt x="260138" y="150434"/>
                    </a:lnTo>
                    <a:lnTo>
                      <a:pt x="217297" y="166089"/>
                    </a:lnTo>
                    <a:lnTo>
                      <a:pt x="173570" y="171323"/>
                    </a:lnTo>
                    <a:close/>
                  </a:path>
                </a:pathLst>
              </a:custGeom>
              <a:ln w="12700">
                <a:solidFill>
                  <a:srgbClr val="85BC2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6" name="object 43">
                <a:extLst>
                  <a:ext uri="{FF2B5EF4-FFF2-40B4-BE49-F238E27FC236}">
                    <a16:creationId xmlns:a16="http://schemas.microsoft.com/office/drawing/2014/main" id="{032A52F1-029C-4828-98F3-8D1D7AA657C2}"/>
                  </a:ext>
                </a:extLst>
              </p:cNvPr>
              <p:cNvSpPr/>
              <p:nvPr/>
            </p:nvSpPr>
            <p:spPr>
              <a:xfrm>
                <a:off x="3327515" y="-88"/>
                <a:ext cx="692785" cy="692785"/>
              </a:xfrm>
              <a:custGeom>
                <a:avLst/>
                <a:gdLst/>
                <a:ahLst/>
                <a:cxnLst/>
                <a:rect l="l" t="t" r="r" b="b"/>
                <a:pathLst>
                  <a:path w="692785" h="692785">
                    <a:moveTo>
                      <a:pt x="629043" y="146278"/>
                    </a:moveTo>
                    <a:lnTo>
                      <a:pt x="600129" y="108932"/>
                    </a:lnTo>
                    <a:lnTo>
                      <a:pt x="566828" y="76662"/>
                    </a:lnTo>
                    <a:lnTo>
                      <a:pt x="529476" y="49714"/>
                    </a:lnTo>
                    <a:lnTo>
                      <a:pt x="488404" y="28329"/>
                    </a:lnTo>
                    <a:lnTo>
                      <a:pt x="443948" y="12753"/>
                    </a:lnTo>
                    <a:lnTo>
                      <a:pt x="396440" y="3228"/>
                    </a:lnTo>
                    <a:lnTo>
                      <a:pt x="346214" y="0"/>
                    </a:lnTo>
                    <a:lnTo>
                      <a:pt x="299234" y="3160"/>
                    </a:lnTo>
                    <a:lnTo>
                      <a:pt x="254176" y="12366"/>
                    </a:lnTo>
                    <a:lnTo>
                      <a:pt x="211451" y="27206"/>
                    </a:lnTo>
                    <a:lnTo>
                      <a:pt x="171472" y="47267"/>
                    </a:lnTo>
                    <a:lnTo>
                      <a:pt x="134652" y="72136"/>
                    </a:lnTo>
                    <a:lnTo>
                      <a:pt x="101403" y="101401"/>
                    </a:lnTo>
                    <a:lnTo>
                      <a:pt x="72137" y="134649"/>
                    </a:lnTo>
                    <a:lnTo>
                      <a:pt x="47267" y="171468"/>
                    </a:lnTo>
                    <a:lnTo>
                      <a:pt x="27206" y="211446"/>
                    </a:lnTo>
                    <a:lnTo>
                      <a:pt x="12366" y="254169"/>
                    </a:lnTo>
                    <a:lnTo>
                      <a:pt x="3160" y="299225"/>
                    </a:lnTo>
                    <a:lnTo>
                      <a:pt x="0" y="346202"/>
                    </a:lnTo>
                    <a:lnTo>
                      <a:pt x="3160" y="393181"/>
                    </a:lnTo>
                    <a:lnTo>
                      <a:pt x="12366" y="438240"/>
                    </a:lnTo>
                    <a:lnTo>
                      <a:pt x="27206" y="480965"/>
                    </a:lnTo>
                    <a:lnTo>
                      <a:pt x="47267" y="520944"/>
                    </a:lnTo>
                    <a:lnTo>
                      <a:pt x="72137" y="557764"/>
                    </a:lnTo>
                    <a:lnTo>
                      <a:pt x="101403" y="591013"/>
                    </a:lnTo>
                    <a:lnTo>
                      <a:pt x="134652" y="620279"/>
                    </a:lnTo>
                    <a:lnTo>
                      <a:pt x="171472" y="645148"/>
                    </a:lnTo>
                    <a:lnTo>
                      <a:pt x="211451" y="665209"/>
                    </a:lnTo>
                    <a:lnTo>
                      <a:pt x="254176" y="680049"/>
                    </a:lnTo>
                    <a:lnTo>
                      <a:pt x="299234" y="689256"/>
                    </a:lnTo>
                    <a:lnTo>
                      <a:pt x="346214" y="692416"/>
                    </a:lnTo>
                    <a:lnTo>
                      <a:pt x="393191" y="689256"/>
                    </a:lnTo>
                    <a:lnTo>
                      <a:pt x="438247" y="680049"/>
                    </a:lnTo>
                    <a:lnTo>
                      <a:pt x="480970" y="665209"/>
                    </a:lnTo>
                    <a:lnTo>
                      <a:pt x="520947" y="645148"/>
                    </a:lnTo>
                    <a:lnTo>
                      <a:pt x="557766" y="620279"/>
                    </a:lnTo>
                    <a:lnTo>
                      <a:pt x="591015" y="591013"/>
                    </a:lnTo>
                    <a:lnTo>
                      <a:pt x="620280" y="557764"/>
                    </a:lnTo>
                    <a:lnTo>
                      <a:pt x="645149" y="520944"/>
                    </a:lnTo>
                    <a:lnTo>
                      <a:pt x="665209" y="480965"/>
                    </a:lnTo>
                    <a:lnTo>
                      <a:pt x="680049" y="438240"/>
                    </a:lnTo>
                    <a:lnTo>
                      <a:pt x="689256" y="393181"/>
                    </a:lnTo>
                    <a:lnTo>
                      <a:pt x="692416" y="346202"/>
                    </a:lnTo>
                  </a:path>
                </a:pathLst>
              </a:custGeom>
              <a:ln w="12700">
                <a:solidFill>
                  <a:srgbClr val="85BC2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7" name="object 44">
                <a:extLst>
                  <a:ext uri="{FF2B5EF4-FFF2-40B4-BE49-F238E27FC236}">
                    <a16:creationId xmlns:a16="http://schemas.microsoft.com/office/drawing/2014/main" id="{C6EC20D7-029E-4C04-A87E-F1BC18E10DD7}"/>
                  </a:ext>
                </a:extLst>
              </p:cNvPr>
              <p:cNvSpPr/>
              <p:nvPr/>
            </p:nvSpPr>
            <p:spPr>
              <a:xfrm>
                <a:off x="3888977" y="77623"/>
                <a:ext cx="78740" cy="68580"/>
              </a:xfrm>
              <a:custGeom>
                <a:avLst/>
                <a:gdLst/>
                <a:ahLst/>
                <a:cxnLst/>
                <a:rect l="l" t="t" r="r" b="b"/>
                <a:pathLst>
                  <a:path w="78739" h="68580">
                    <a:moveTo>
                      <a:pt x="78625" y="0"/>
                    </a:moveTo>
                    <a:lnTo>
                      <a:pt x="67576" y="68567"/>
                    </a:lnTo>
                    <a:lnTo>
                      <a:pt x="0" y="52565"/>
                    </a:lnTo>
                  </a:path>
                </a:pathLst>
              </a:custGeom>
              <a:ln w="12700">
                <a:solidFill>
                  <a:srgbClr val="85BC2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178" name="Group 177">
            <a:extLst>
              <a:ext uri="{FF2B5EF4-FFF2-40B4-BE49-F238E27FC236}">
                <a16:creationId xmlns:a16="http://schemas.microsoft.com/office/drawing/2014/main" id="{5C3B7FE7-FD43-42F2-906D-2BFD2114D7C7}"/>
              </a:ext>
            </a:extLst>
          </p:cNvPr>
          <p:cNvGrpSpPr/>
          <p:nvPr/>
        </p:nvGrpSpPr>
        <p:grpSpPr>
          <a:xfrm>
            <a:off x="9910999" y="1842593"/>
            <a:ext cx="765261" cy="757256"/>
            <a:chOff x="10153489" y="1440195"/>
            <a:chExt cx="1146175" cy="1146175"/>
          </a:xfrm>
        </p:grpSpPr>
        <p:sp>
          <p:nvSpPr>
            <p:cNvPr id="179" name="object 17">
              <a:extLst>
                <a:ext uri="{FF2B5EF4-FFF2-40B4-BE49-F238E27FC236}">
                  <a16:creationId xmlns:a16="http://schemas.microsoft.com/office/drawing/2014/main" id="{4386ECCB-A0F3-4966-B5CD-1143D32A0EEC}"/>
                </a:ext>
              </a:extLst>
            </p:cNvPr>
            <p:cNvSpPr/>
            <p:nvPr/>
          </p:nvSpPr>
          <p:spPr>
            <a:xfrm>
              <a:off x="10153489" y="1440195"/>
              <a:ext cx="1146175" cy="1146175"/>
            </a:xfrm>
            <a:custGeom>
              <a:avLst/>
              <a:gdLst/>
              <a:ahLst/>
              <a:cxnLst/>
              <a:rect l="l" t="t" r="r" b="b"/>
              <a:pathLst>
                <a:path w="1146175" h="1146175">
                  <a:moveTo>
                    <a:pt x="572998" y="0"/>
                  </a:moveTo>
                  <a:lnTo>
                    <a:pt x="526003" y="1899"/>
                  </a:lnTo>
                  <a:lnTo>
                    <a:pt x="480055" y="7499"/>
                  </a:lnTo>
                  <a:lnTo>
                    <a:pt x="435300" y="16652"/>
                  </a:lnTo>
                  <a:lnTo>
                    <a:pt x="391886" y="29211"/>
                  </a:lnTo>
                  <a:lnTo>
                    <a:pt x="349961" y="45029"/>
                  </a:lnTo>
                  <a:lnTo>
                    <a:pt x="309672" y="63957"/>
                  </a:lnTo>
                  <a:lnTo>
                    <a:pt x="271167" y="85848"/>
                  </a:lnTo>
                  <a:lnTo>
                    <a:pt x="234592" y="110555"/>
                  </a:lnTo>
                  <a:lnTo>
                    <a:pt x="200097" y="137930"/>
                  </a:lnTo>
                  <a:lnTo>
                    <a:pt x="167827" y="167827"/>
                  </a:lnTo>
                  <a:lnTo>
                    <a:pt x="137930" y="200097"/>
                  </a:lnTo>
                  <a:lnTo>
                    <a:pt x="110555" y="234592"/>
                  </a:lnTo>
                  <a:lnTo>
                    <a:pt x="85848" y="271167"/>
                  </a:lnTo>
                  <a:lnTo>
                    <a:pt x="63957" y="309672"/>
                  </a:lnTo>
                  <a:lnTo>
                    <a:pt x="45029" y="349961"/>
                  </a:lnTo>
                  <a:lnTo>
                    <a:pt x="29211" y="391886"/>
                  </a:lnTo>
                  <a:lnTo>
                    <a:pt x="16652" y="435300"/>
                  </a:lnTo>
                  <a:lnTo>
                    <a:pt x="7499" y="480055"/>
                  </a:lnTo>
                  <a:lnTo>
                    <a:pt x="1899" y="526003"/>
                  </a:lnTo>
                  <a:lnTo>
                    <a:pt x="0" y="572998"/>
                  </a:lnTo>
                  <a:lnTo>
                    <a:pt x="1899" y="619993"/>
                  </a:lnTo>
                  <a:lnTo>
                    <a:pt x="7499" y="665942"/>
                  </a:lnTo>
                  <a:lnTo>
                    <a:pt x="16652" y="710696"/>
                  </a:lnTo>
                  <a:lnTo>
                    <a:pt x="29211" y="754110"/>
                  </a:lnTo>
                  <a:lnTo>
                    <a:pt x="45029" y="796035"/>
                  </a:lnTo>
                  <a:lnTo>
                    <a:pt x="63957" y="836324"/>
                  </a:lnTo>
                  <a:lnTo>
                    <a:pt x="85848" y="874829"/>
                  </a:lnTo>
                  <a:lnTo>
                    <a:pt x="110555" y="911404"/>
                  </a:lnTo>
                  <a:lnTo>
                    <a:pt x="137930" y="945900"/>
                  </a:lnTo>
                  <a:lnTo>
                    <a:pt x="167827" y="978169"/>
                  </a:lnTo>
                  <a:lnTo>
                    <a:pt x="200097" y="1008066"/>
                  </a:lnTo>
                  <a:lnTo>
                    <a:pt x="234592" y="1035441"/>
                  </a:lnTo>
                  <a:lnTo>
                    <a:pt x="271167" y="1060148"/>
                  </a:lnTo>
                  <a:lnTo>
                    <a:pt x="309672" y="1082040"/>
                  </a:lnTo>
                  <a:lnTo>
                    <a:pt x="349961" y="1100968"/>
                  </a:lnTo>
                  <a:lnTo>
                    <a:pt x="391886" y="1116785"/>
                  </a:lnTo>
                  <a:lnTo>
                    <a:pt x="435300" y="1129344"/>
                  </a:lnTo>
                  <a:lnTo>
                    <a:pt x="480055" y="1138497"/>
                  </a:lnTo>
                  <a:lnTo>
                    <a:pt x="526003" y="1144097"/>
                  </a:lnTo>
                  <a:lnTo>
                    <a:pt x="572998" y="1145997"/>
                  </a:lnTo>
                  <a:lnTo>
                    <a:pt x="619993" y="1144097"/>
                  </a:lnTo>
                  <a:lnTo>
                    <a:pt x="665942" y="1138497"/>
                  </a:lnTo>
                  <a:lnTo>
                    <a:pt x="710696" y="1129344"/>
                  </a:lnTo>
                  <a:lnTo>
                    <a:pt x="754110" y="1116785"/>
                  </a:lnTo>
                  <a:lnTo>
                    <a:pt x="796035" y="1100968"/>
                  </a:lnTo>
                  <a:lnTo>
                    <a:pt x="836324" y="1082040"/>
                  </a:lnTo>
                  <a:lnTo>
                    <a:pt x="874829" y="1060148"/>
                  </a:lnTo>
                  <a:lnTo>
                    <a:pt x="911404" y="1035441"/>
                  </a:lnTo>
                  <a:lnTo>
                    <a:pt x="945900" y="1008066"/>
                  </a:lnTo>
                  <a:lnTo>
                    <a:pt x="978169" y="978169"/>
                  </a:lnTo>
                  <a:lnTo>
                    <a:pt x="1008066" y="945900"/>
                  </a:lnTo>
                  <a:lnTo>
                    <a:pt x="1035441" y="911404"/>
                  </a:lnTo>
                  <a:lnTo>
                    <a:pt x="1060148" y="874829"/>
                  </a:lnTo>
                  <a:lnTo>
                    <a:pt x="1082040" y="836324"/>
                  </a:lnTo>
                  <a:lnTo>
                    <a:pt x="1100968" y="796035"/>
                  </a:lnTo>
                  <a:lnTo>
                    <a:pt x="1116785" y="754110"/>
                  </a:lnTo>
                  <a:lnTo>
                    <a:pt x="1129344" y="710696"/>
                  </a:lnTo>
                  <a:lnTo>
                    <a:pt x="1138497" y="665942"/>
                  </a:lnTo>
                  <a:lnTo>
                    <a:pt x="1144097" y="619993"/>
                  </a:lnTo>
                  <a:lnTo>
                    <a:pt x="1145997" y="572998"/>
                  </a:lnTo>
                  <a:lnTo>
                    <a:pt x="1144097" y="526003"/>
                  </a:lnTo>
                  <a:lnTo>
                    <a:pt x="1138497" y="480055"/>
                  </a:lnTo>
                  <a:lnTo>
                    <a:pt x="1129344" y="435300"/>
                  </a:lnTo>
                  <a:lnTo>
                    <a:pt x="1116785" y="391886"/>
                  </a:lnTo>
                  <a:lnTo>
                    <a:pt x="1100968" y="349961"/>
                  </a:lnTo>
                  <a:lnTo>
                    <a:pt x="1082040" y="309672"/>
                  </a:lnTo>
                  <a:lnTo>
                    <a:pt x="1060148" y="271167"/>
                  </a:lnTo>
                  <a:lnTo>
                    <a:pt x="1035441" y="234592"/>
                  </a:lnTo>
                  <a:lnTo>
                    <a:pt x="1008066" y="200097"/>
                  </a:lnTo>
                  <a:lnTo>
                    <a:pt x="978169" y="167827"/>
                  </a:lnTo>
                  <a:lnTo>
                    <a:pt x="945900" y="137930"/>
                  </a:lnTo>
                  <a:lnTo>
                    <a:pt x="911404" y="110555"/>
                  </a:lnTo>
                  <a:lnTo>
                    <a:pt x="874829" y="85848"/>
                  </a:lnTo>
                  <a:lnTo>
                    <a:pt x="836324" y="63957"/>
                  </a:lnTo>
                  <a:lnTo>
                    <a:pt x="796035" y="45029"/>
                  </a:lnTo>
                  <a:lnTo>
                    <a:pt x="754110" y="29211"/>
                  </a:lnTo>
                  <a:lnTo>
                    <a:pt x="710696" y="16652"/>
                  </a:lnTo>
                  <a:lnTo>
                    <a:pt x="665942" y="7499"/>
                  </a:lnTo>
                  <a:lnTo>
                    <a:pt x="619993" y="1899"/>
                  </a:lnTo>
                  <a:lnTo>
                    <a:pt x="572998"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0" name="object 18">
              <a:extLst>
                <a:ext uri="{FF2B5EF4-FFF2-40B4-BE49-F238E27FC236}">
                  <a16:creationId xmlns:a16="http://schemas.microsoft.com/office/drawing/2014/main" id="{E702A6E7-ADFC-4483-805B-8727E1FC34AB}"/>
                </a:ext>
              </a:extLst>
            </p:cNvPr>
            <p:cNvSpPr/>
            <p:nvPr/>
          </p:nvSpPr>
          <p:spPr>
            <a:xfrm>
              <a:off x="10153489" y="1440195"/>
              <a:ext cx="1146175" cy="1146175"/>
            </a:xfrm>
            <a:custGeom>
              <a:avLst/>
              <a:gdLst/>
              <a:ahLst/>
              <a:cxnLst/>
              <a:rect l="l" t="t" r="r" b="b"/>
              <a:pathLst>
                <a:path w="1146175" h="1146175">
                  <a:moveTo>
                    <a:pt x="572998" y="1145997"/>
                  </a:moveTo>
                  <a:lnTo>
                    <a:pt x="619993" y="1144097"/>
                  </a:lnTo>
                  <a:lnTo>
                    <a:pt x="665942" y="1138497"/>
                  </a:lnTo>
                  <a:lnTo>
                    <a:pt x="710696" y="1129344"/>
                  </a:lnTo>
                  <a:lnTo>
                    <a:pt x="754110" y="1116785"/>
                  </a:lnTo>
                  <a:lnTo>
                    <a:pt x="796035" y="1100968"/>
                  </a:lnTo>
                  <a:lnTo>
                    <a:pt x="836324" y="1082040"/>
                  </a:lnTo>
                  <a:lnTo>
                    <a:pt x="874829" y="1060148"/>
                  </a:lnTo>
                  <a:lnTo>
                    <a:pt x="911404" y="1035441"/>
                  </a:lnTo>
                  <a:lnTo>
                    <a:pt x="945900" y="1008066"/>
                  </a:lnTo>
                  <a:lnTo>
                    <a:pt x="978169" y="978169"/>
                  </a:lnTo>
                  <a:lnTo>
                    <a:pt x="1008066" y="945900"/>
                  </a:lnTo>
                  <a:lnTo>
                    <a:pt x="1035441" y="911404"/>
                  </a:lnTo>
                  <a:lnTo>
                    <a:pt x="1060148" y="874829"/>
                  </a:lnTo>
                  <a:lnTo>
                    <a:pt x="1082040" y="836324"/>
                  </a:lnTo>
                  <a:lnTo>
                    <a:pt x="1100968" y="796035"/>
                  </a:lnTo>
                  <a:lnTo>
                    <a:pt x="1116785" y="754110"/>
                  </a:lnTo>
                  <a:lnTo>
                    <a:pt x="1129344" y="710696"/>
                  </a:lnTo>
                  <a:lnTo>
                    <a:pt x="1138497" y="665942"/>
                  </a:lnTo>
                  <a:lnTo>
                    <a:pt x="1144097" y="619993"/>
                  </a:lnTo>
                  <a:lnTo>
                    <a:pt x="1145997" y="572998"/>
                  </a:lnTo>
                  <a:lnTo>
                    <a:pt x="1144097" y="526003"/>
                  </a:lnTo>
                  <a:lnTo>
                    <a:pt x="1138497" y="480055"/>
                  </a:lnTo>
                  <a:lnTo>
                    <a:pt x="1129344" y="435300"/>
                  </a:lnTo>
                  <a:lnTo>
                    <a:pt x="1116785" y="391886"/>
                  </a:lnTo>
                  <a:lnTo>
                    <a:pt x="1100968" y="349961"/>
                  </a:lnTo>
                  <a:lnTo>
                    <a:pt x="1082040" y="309672"/>
                  </a:lnTo>
                  <a:lnTo>
                    <a:pt x="1060148" y="271167"/>
                  </a:lnTo>
                  <a:lnTo>
                    <a:pt x="1035441" y="234592"/>
                  </a:lnTo>
                  <a:lnTo>
                    <a:pt x="1008066" y="200097"/>
                  </a:lnTo>
                  <a:lnTo>
                    <a:pt x="978169" y="167827"/>
                  </a:lnTo>
                  <a:lnTo>
                    <a:pt x="945900" y="137930"/>
                  </a:lnTo>
                  <a:lnTo>
                    <a:pt x="911404" y="110555"/>
                  </a:lnTo>
                  <a:lnTo>
                    <a:pt x="874829" y="85848"/>
                  </a:lnTo>
                  <a:lnTo>
                    <a:pt x="836324" y="63957"/>
                  </a:lnTo>
                  <a:lnTo>
                    <a:pt x="796035" y="45029"/>
                  </a:lnTo>
                  <a:lnTo>
                    <a:pt x="754110" y="29211"/>
                  </a:lnTo>
                  <a:lnTo>
                    <a:pt x="710696" y="16652"/>
                  </a:lnTo>
                  <a:lnTo>
                    <a:pt x="665942" y="7499"/>
                  </a:lnTo>
                  <a:lnTo>
                    <a:pt x="619993" y="1899"/>
                  </a:lnTo>
                  <a:lnTo>
                    <a:pt x="572998" y="0"/>
                  </a:lnTo>
                  <a:lnTo>
                    <a:pt x="526003" y="1899"/>
                  </a:lnTo>
                  <a:lnTo>
                    <a:pt x="480055" y="7499"/>
                  </a:lnTo>
                  <a:lnTo>
                    <a:pt x="435300" y="16652"/>
                  </a:lnTo>
                  <a:lnTo>
                    <a:pt x="391886" y="29211"/>
                  </a:lnTo>
                  <a:lnTo>
                    <a:pt x="349961" y="45029"/>
                  </a:lnTo>
                  <a:lnTo>
                    <a:pt x="309672" y="63957"/>
                  </a:lnTo>
                  <a:lnTo>
                    <a:pt x="271167" y="85848"/>
                  </a:lnTo>
                  <a:lnTo>
                    <a:pt x="234592" y="110555"/>
                  </a:lnTo>
                  <a:lnTo>
                    <a:pt x="200097" y="137930"/>
                  </a:lnTo>
                  <a:lnTo>
                    <a:pt x="167827" y="167827"/>
                  </a:lnTo>
                  <a:lnTo>
                    <a:pt x="137930" y="200097"/>
                  </a:lnTo>
                  <a:lnTo>
                    <a:pt x="110555" y="234592"/>
                  </a:lnTo>
                  <a:lnTo>
                    <a:pt x="85848" y="271167"/>
                  </a:lnTo>
                  <a:lnTo>
                    <a:pt x="63957" y="309672"/>
                  </a:lnTo>
                  <a:lnTo>
                    <a:pt x="45029" y="349961"/>
                  </a:lnTo>
                  <a:lnTo>
                    <a:pt x="29211" y="391886"/>
                  </a:lnTo>
                  <a:lnTo>
                    <a:pt x="16652" y="435300"/>
                  </a:lnTo>
                  <a:lnTo>
                    <a:pt x="7499" y="480055"/>
                  </a:lnTo>
                  <a:lnTo>
                    <a:pt x="1899" y="526003"/>
                  </a:lnTo>
                  <a:lnTo>
                    <a:pt x="0" y="572998"/>
                  </a:lnTo>
                  <a:lnTo>
                    <a:pt x="1899" y="619993"/>
                  </a:lnTo>
                  <a:lnTo>
                    <a:pt x="7499" y="665942"/>
                  </a:lnTo>
                  <a:lnTo>
                    <a:pt x="16652" y="710696"/>
                  </a:lnTo>
                  <a:lnTo>
                    <a:pt x="29211" y="754110"/>
                  </a:lnTo>
                  <a:lnTo>
                    <a:pt x="45029" y="796035"/>
                  </a:lnTo>
                  <a:lnTo>
                    <a:pt x="63957" y="836324"/>
                  </a:lnTo>
                  <a:lnTo>
                    <a:pt x="85848" y="874829"/>
                  </a:lnTo>
                  <a:lnTo>
                    <a:pt x="110555" y="911404"/>
                  </a:lnTo>
                  <a:lnTo>
                    <a:pt x="137930" y="945900"/>
                  </a:lnTo>
                  <a:lnTo>
                    <a:pt x="167827" y="978169"/>
                  </a:lnTo>
                  <a:lnTo>
                    <a:pt x="200097" y="1008066"/>
                  </a:lnTo>
                  <a:lnTo>
                    <a:pt x="234592" y="1035441"/>
                  </a:lnTo>
                  <a:lnTo>
                    <a:pt x="271167" y="1060148"/>
                  </a:lnTo>
                  <a:lnTo>
                    <a:pt x="309672" y="1082040"/>
                  </a:lnTo>
                  <a:lnTo>
                    <a:pt x="349961" y="1100968"/>
                  </a:lnTo>
                  <a:lnTo>
                    <a:pt x="391886" y="1116785"/>
                  </a:lnTo>
                  <a:lnTo>
                    <a:pt x="435300" y="1129344"/>
                  </a:lnTo>
                  <a:lnTo>
                    <a:pt x="480055" y="1138497"/>
                  </a:lnTo>
                  <a:lnTo>
                    <a:pt x="526003" y="1144097"/>
                  </a:lnTo>
                  <a:lnTo>
                    <a:pt x="572998" y="1145997"/>
                  </a:lnTo>
                  <a:close/>
                </a:path>
              </a:pathLst>
            </a:custGeom>
            <a:ln w="12700">
              <a:solidFill>
                <a:srgbClr val="85BC2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81" name="Group 180">
              <a:extLst>
                <a:ext uri="{FF2B5EF4-FFF2-40B4-BE49-F238E27FC236}">
                  <a16:creationId xmlns:a16="http://schemas.microsoft.com/office/drawing/2014/main" id="{1ABBB0C3-364D-4A17-B579-1921F5ABCA68}"/>
                </a:ext>
              </a:extLst>
            </p:cNvPr>
            <p:cNvGrpSpPr/>
            <p:nvPr/>
          </p:nvGrpSpPr>
          <p:grpSpPr>
            <a:xfrm>
              <a:off x="10425072" y="1711303"/>
              <a:ext cx="615950" cy="615950"/>
              <a:chOff x="1165508" y="2331595"/>
              <a:chExt cx="615950" cy="615950"/>
            </a:xfrm>
          </p:grpSpPr>
          <p:sp>
            <p:nvSpPr>
              <p:cNvPr id="182" name="object 19">
                <a:extLst>
                  <a:ext uri="{FF2B5EF4-FFF2-40B4-BE49-F238E27FC236}">
                    <a16:creationId xmlns:a16="http://schemas.microsoft.com/office/drawing/2014/main" id="{96A2DF5D-839D-4C11-9F6B-30F4FE7A41CA}"/>
                  </a:ext>
                </a:extLst>
              </p:cNvPr>
              <p:cNvSpPr/>
              <p:nvPr/>
            </p:nvSpPr>
            <p:spPr>
              <a:xfrm>
                <a:off x="1165508" y="2331595"/>
                <a:ext cx="615950" cy="615950"/>
              </a:xfrm>
              <a:custGeom>
                <a:avLst/>
                <a:gdLst/>
                <a:ahLst/>
                <a:cxnLst/>
                <a:rect l="l" t="t" r="r" b="b"/>
                <a:pathLst>
                  <a:path w="615950" h="615950">
                    <a:moveTo>
                      <a:pt x="363397" y="81165"/>
                    </a:moveTo>
                    <a:lnTo>
                      <a:pt x="365188" y="22618"/>
                    </a:lnTo>
                    <a:lnTo>
                      <a:pt x="365353" y="17233"/>
                    </a:lnTo>
                    <a:lnTo>
                      <a:pt x="363385" y="12014"/>
                    </a:lnTo>
                    <a:lnTo>
                      <a:pt x="359689" y="8102"/>
                    </a:lnTo>
                    <a:lnTo>
                      <a:pt x="356006" y="4190"/>
                    </a:lnTo>
                    <a:lnTo>
                      <a:pt x="350926" y="1879"/>
                    </a:lnTo>
                    <a:lnTo>
                      <a:pt x="345528" y="1727"/>
                    </a:lnTo>
                    <a:lnTo>
                      <a:pt x="288747" y="0"/>
                    </a:lnTo>
                    <a:lnTo>
                      <a:pt x="280807" y="1353"/>
                    </a:lnTo>
                    <a:lnTo>
                      <a:pt x="274235" y="5503"/>
                    </a:lnTo>
                    <a:lnTo>
                      <a:pt x="269700" y="11813"/>
                    </a:lnTo>
                    <a:lnTo>
                      <a:pt x="267868" y="19646"/>
                    </a:lnTo>
                    <a:lnTo>
                      <a:pt x="266077" y="78206"/>
                    </a:lnTo>
                    <a:lnTo>
                      <a:pt x="245313" y="82967"/>
                    </a:lnTo>
                    <a:lnTo>
                      <a:pt x="225099" y="89593"/>
                    </a:lnTo>
                    <a:lnTo>
                      <a:pt x="205579" y="98032"/>
                    </a:lnTo>
                    <a:lnTo>
                      <a:pt x="186893" y="108229"/>
                    </a:lnTo>
                    <a:lnTo>
                      <a:pt x="146773" y="65544"/>
                    </a:lnTo>
                    <a:lnTo>
                      <a:pt x="140203" y="60887"/>
                    </a:lnTo>
                    <a:lnTo>
                      <a:pt x="132616" y="59167"/>
                    </a:lnTo>
                    <a:lnTo>
                      <a:pt x="124939" y="60417"/>
                    </a:lnTo>
                    <a:lnTo>
                      <a:pt x="76708" y="103606"/>
                    </a:lnTo>
                    <a:lnTo>
                      <a:pt x="70180" y="123126"/>
                    </a:lnTo>
                    <a:lnTo>
                      <a:pt x="72148" y="128371"/>
                    </a:lnTo>
                    <a:lnTo>
                      <a:pt x="75831" y="132283"/>
                    </a:lnTo>
                    <a:lnTo>
                      <a:pt x="115963" y="174942"/>
                    </a:lnTo>
                    <a:lnTo>
                      <a:pt x="104627" y="192988"/>
                    </a:lnTo>
                    <a:lnTo>
                      <a:pt x="95008" y="211972"/>
                    </a:lnTo>
                    <a:lnTo>
                      <a:pt x="87170" y="231742"/>
                    </a:lnTo>
                    <a:lnTo>
                      <a:pt x="81178" y="252145"/>
                    </a:lnTo>
                    <a:lnTo>
                      <a:pt x="22644" y="250367"/>
                    </a:lnTo>
                    <a:lnTo>
                      <a:pt x="1752" y="270014"/>
                    </a:lnTo>
                    <a:lnTo>
                      <a:pt x="0" y="326821"/>
                    </a:lnTo>
                    <a:lnTo>
                      <a:pt x="78193" y="349491"/>
                    </a:lnTo>
                    <a:lnTo>
                      <a:pt x="82948" y="370254"/>
                    </a:lnTo>
                    <a:lnTo>
                      <a:pt x="89561" y="390464"/>
                    </a:lnTo>
                    <a:lnTo>
                      <a:pt x="97987" y="409984"/>
                    </a:lnTo>
                    <a:lnTo>
                      <a:pt x="108178" y="428675"/>
                    </a:lnTo>
                    <a:lnTo>
                      <a:pt x="65506" y="468807"/>
                    </a:lnTo>
                    <a:lnTo>
                      <a:pt x="61595" y="472503"/>
                    </a:lnTo>
                    <a:lnTo>
                      <a:pt x="59309" y="477596"/>
                    </a:lnTo>
                    <a:lnTo>
                      <a:pt x="59131" y="482980"/>
                    </a:lnTo>
                    <a:lnTo>
                      <a:pt x="58978" y="488353"/>
                    </a:lnTo>
                    <a:lnTo>
                      <a:pt x="60947" y="493560"/>
                    </a:lnTo>
                    <a:lnTo>
                      <a:pt x="64630" y="497497"/>
                    </a:lnTo>
                    <a:lnTo>
                      <a:pt x="103555" y="538860"/>
                    </a:lnTo>
                    <a:lnTo>
                      <a:pt x="110122" y="543521"/>
                    </a:lnTo>
                    <a:lnTo>
                      <a:pt x="117702" y="545239"/>
                    </a:lnTo>
                    <a:lnTo>
                      <a:pt x="125374" y="543990"/>
                    </a:lnTo>
                    <a:lnTo>
                      <a:pt x="132219" y="539749"/>
                    </a:lnTo>
                    <a:lnTo>
                      <a:pt x="174891" y="499592"/>
                    </a:lnTo>
                    <a:lnTo>
                      <a:pt x="192919" y="510912"/>
                    </a:lnTo>
                    <a:lnTo>
                      <a:pt x="211880" y="520523"/>
                    </a:lnTo>
                    <a:lnTo>
                      <a:pt x="231641" y="528365"/>
                    </a:lnTo>
                    <a:lnTo>
                      <a:pt x="252069" y="534377"/>
                    </a:lnTo>
                    <a:lnTo>
                      <a:pt x="250278" y="592937"/>
                    </a:lnTo>
                    <a:lnTo>
                      <a:pt x="326720" y="615556"/>
                    </a:lnTo>
                    <a:lnTo>
                      <a:pt x="332079" y="615708"/>
                    </a:lnTo>
                    <a:lnTo>
                      <a:pt x="337312" y="613740"/>
                    </a:lnTo>
                    <a:lnTo>
                      <a:pt x="349402" y="537336"/>
                    </a:lnTo>
                    <a:lnTo>
                      <a:pt x="370157" y="532580"/>
                    </a:lnTo>
                    <a:lnTo>
                      <a:pt x="390364" y="525962"/>
                    </a:lnTo>
                    <a:lnTo>
                      <a:pt x="409883" y="517532"/>
                    </a:lnTo>
                    <a:lnTo>
                      <a:pt x="428574" y="507339"/>
                    </a:lnTo>
                    <a:lnTo>
                      <a:pt x="468693" y="549998"/>
                    </a:lnTo>
                    <a:lnTo>
                      <a:pt x="475261" y="554654"/>
                    </a:lnTo>
                    <a:lnTo>
                      <a:pt x="482846" y="556371"/>
                    </a:lnTo>
                    <a:lnTo>
                      <a:pt x="490523" y="555120"/>
                    </a:lnTo>
                    <a:lnTo>
                      <a:pt x="497370" y="550875"/>
                    </a:lnTo>
                    <a:lnTo>
                      <a:pt x="538746" y="511924"/>
                    </a:lnTo>
                    <a:lnTo>
                      <a:pt x="540562" y="510247"/>
                    </a:lnTo>
                    <a:lnTo>
                      <a:pt x="542023" y="508228"/>
                    </a:lnTo>
                    <a:lnTo>
                      <a:pt x="543077" y="506056"/>
                    </a:lnTo>
                    <a:lnTo>
                      <a:pt x="544334" y="503491"/>
                    </a:lnTo>
                    <a:lnTo>
                      <a:pt x="545033" y="500684"/>
                    </a:lnTo>
                    <a:lnTo>
                      <a:pt x="545122" y="497776"/>
                    </a:lnTo>
                    <a:lnTo>
                      <a:pt x="545287" y="492417"/>
                    </a:lnTo>
                    <a:lnTo>
                      <a:pt x="543306" y="487171"/>
                    </a:lnTo>
                    <a:lnTo>
                      <a:pt x="539623" y="483260"/>
                    </a:lnTo>
                    <a:lnTo>
                      <a:pt x="499503" y="440601"/>
                    </a:lnTo>
                    <a:lnTo>
                      <a:pt x="510837" y="422544"/>
                    </a:lnTo>
                    <a:lnTo>
                      <a:pt x="520453" y="403561"/>
                    </a:lnTo>
                    <a:lnTo>
                      <a:pt x="528291" y="383797"/>
                    </a:lnTo>
                    <a:lnTo>
                      <a:pt x="534289" y="363397"/>
                    </a:lnTo>
                    <a:lnTo>
                      <a:pt x="592823" y="365175"/>
                    </a:lnTo>
                    <a:lnTo>
                      <a:pt x="613714" y="345528"/>
                    </a:lnTo>
                    <a:lnTo>
                      <a:pt x="615454" y="288709"/>
                    </a:lnTo>
                    <a:lnTo>
                      <a:pt x="537273" y="266052"/>
                    </a:lnTo>
                    <a:lnTo>
                      <a:pt x="532518" y="245289"/>
                    </a:lnTo>
                    <a:lnTo>
                      <a:pt x="525903" y="225077"/>
                    </a:lnTo>
                    <a:lnTo>
                      <a:pt x="517474" y="205553"/>
                    </a:lnTo>
                    <a:lnTo>
                      <a:pt x="507276" y="186855"/>
                    </a:lnTo>
                    <a:lnTo>
                      <a:pt x="549960" y="146710"/>
                    </a:lnTo>
                  </a:path>
                </a:pathLst>
              </a:custGeom>
              <a:ln w="12699">
                <a:solidFill>
                  <a:srgbClr val="85BC2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3" name="object 20">
                <a:extLst>
                  <a:ext uri="{FF2B5EF4-FFF2-40B4-BE49-F238E27FC236}">
                    <a16:creationId xmlns:a16="http://schemas.microsoft.com/office/drawing/2014/main" id="{5DD2E842-7A66-4900-868F-C7C52D6291E3}"/>
                  </a:ext>
                </a:extLst>
              </p:cNvPr>
              <p:cNvSpPr/>
              <p:nvPr/>
            </p:nvSpPr>
            <p:spPr>
              <a:xfrm>
                <a:off x="1341324" y="2346459"/>
                <a:ext cx="396240" cy="334645"/>
              </a:xfrm>
              <a:custGeom>
                <a:avLst/>
                <a:gdLst/>
                <a:ahLst/>
                <a:cxnLst/>
                <a:rect l="l" t="t" r="r" b="b"/>
                <a:pathLst>
                  <a:path w="396239" h="334644">
                    <a:moveTo>
                      <a:pt x="0" y="241198"/>
                    </a:moveTo>
                    <a:lnTo>
                      <a:pt x="131724" y="334073"/>
                    </a:lnTo>
                    <a:lnTo>
                      <a:pt x="395998" y="0"/>
                    </a:lnTo>
                  </a:path>
                </a:pathLst>
              </a:custGeom>
              <a:ln w="12700">
                <a:solidFill>
                  <a:srgbClr val="85BC2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184" name="Group 183">
            <a:extLst>
              <a:ext uri="{FF2B5EF4-FFF2-40B4-BE49-F238E27FC236}">
                <a16:creationId xmlns:a16="http://schemas.microsoft.com/office/drawing/2014/main" id="{8D743FF0-BBB0-4029-A338-A4E9F7C12E70}"/>
              </a:ext>
            </a:extLst>
          </p:cNvPr>
          <p:cNvGrpSpPr/>
          <p:nvPr/>
        </p:nvGrpSpPr>
        <p:grpSpPr>
          <a:xfrm>
            <a:off x="6960168" y="1842593"/>
            <a:ext cx="765261" cy="757256"/>
            <a:chOff x="892507" y="1453530"/>
            <a:chExt cx="1146175" cy="1146175"/>
          </a:xfrm>
        </p:grpSpPr>
        <p:sp>
          <p:nvSpPr>
            <p:cNvPr id="185" name="object 17">
              <a:extLst>
                <a:ext uri="{FF2B5EF4-FFF2-40B4-BE49-F238E27FC236}">
                  <a16:creationId xmlns:a16="http://schemas.microsoft.com/office/drawing/2014/main" id="{A76AB0E5-489B-47A7-B3E5-326A0E7CE8BC}"/>
                </a:ext>
              </a:extLst>
            </p:cNvPr>
            <p:cNvSpPr/>
            <p:nvPr/>
          </p:nvSpPr>
          <p:spPr>
            <a:xfrm>
              <a:off x="892507" y="1453530"/>
              <a:ext cx="1146175" cy="1146175"/>
            </a:xfrm>
            <a:custGeom>
              <a:avLst/>
              <a:gdLst/>
              <a:ahLst/>
              <a:cxnLst/>
              <a:rect l="l" t="t" r="r" b="b"/>
              <a:pathLst>
                <a:path w="1146175" h="1146175">
                  <a:moveTo>
                    <a:pt x="572998" y="0"/>
                  </a:moveTo>
                  <a:lnTo>
                    <a:pt x="526003" y="1899"/>
                  </a:lnTo>
                  <a:lnTo>
                    <a:pt x="480055" y="7499"/>
                  </a:lnTo>
                  <a:lnTo>
                    <a:pt x="435300" y="16652"/>
                  </a:lnTo>
                  <a:lnTo>
                    <a:pt x="391886" y="29211"/>
                  </a:lnTo>
                  <a:lnTo>
                    <a:pt x="349961" y="45029"/>
                  </a:lnTo>
                  <a:lnTo>
                    <a:pt x="309672" y="63957"/>
                  </a:lnTo>
                  <a:lnTo>
                    <a:pt x="271167" y="85848"/>
                  </a:lnTo>
                  <a:lnTo>
                    <a:pt x="234592" y="110555"/>
                  </a:lnTo>
                  <a:lnTo>
                    <a:pt x="200097" y="137930"/>
                  </a:lnTo>
                  <a:lnTo>
                    <a:pt x="167827" y="167827"/>
                  </a:lnTo>
                  <a:lnTo>
                    <a:pt x="137930" y="200097"/>
                  </a:lnTo>
                  <a:lnTo>
                    <a:pt x="110555" y="234592"/>
                  </a:lnTo>
                  <a:lnTo>
                    <a:pt x="85848" y="271167"/>
                  </a:lnTo>
                  <a:lnTo>
                    <a:pt x="63957" y="309672"/>
                  </a:lnTo>
                  <a:lnTo>
                    <a:pt x="45029" y="349961"/>
                  </a:lnTo>
                  <a:lnTo>
                    <a:pt x="29211" y="391886"/>
                  </a:lnTo>
                  <a:lnTo>
                    <a:pt x="16652" y="435300"/>
                  </a:lnTo>
                  <a:lnTo>
                    <a:pt x="7499" y="480055"/>
                  </a:lnTo>
                  <a:lnTo>
                    <a:pt x="1899" y="526003"/>
                  </a:lnTo>
                  <a:lnTo>
                    <a:pt x="0" y="572998"/>
                  </a:lnTo>
                  <a:lnTo>
                    <a:pt x="1899" y="619993"/>
                  </a:lnTo>
                  <a:lnTo>
                    <a:pt x="7499" y="665942"/>
                  </a:lnTo>
                  <a:lnTo>
                    <a:pt x="16652" y="710696"/>
                  </a:lnTo>
                  <a:lnTo>
                    <a:pt x="29211" y="754110"/>
                  </a:lnTo>
                  <a:lnTo>
                    <a:pt x="45029" y="796035"/>
                  </a:lnTo>
                  <a:lnTo>
                    <a:pt x="63957" y="836324"/>
                  </a:lnTo>
                  <a:lnTo>
                    <a:pt x="85848" y="874829"/>
                  </a:lnTo>
                  <a:lnTo>
                    <a:pt x="110555" y="911404"/>
                  </a:lnTo>
                  <a:lnTo>
                    <a:pt x="137930" y="945900"/>
                  </a:lnTo>
                  <a:lnTo>
                    <a:pt x="167827" y="978169"/>
                  </a:lnTo>
                  <a:lnTo>
                    <a:pt x="200097" y="1008066"/>
                  </a:lnTo>
                  <a:lnTo>
                    <a:pt x="234592" y="1035441"/>
                  </a:lnTo>
                  <a:lnTo>
                    <a:pt x="271167" y="1060148"/>
                  </a:lnTo>
                  <a:lnTo>
                    <a:pt x="309672" y="1082040"/>
                  </a:lnTo>
                  <a:lnTo>
                    <a:pt x="349961" y="1100968"/>
                  </a:lnTo>
                  <a:lnTo>
                    <a:pt x="391886" y="1116785"/>
                  </a:lnTo>
                  <a:lnTo>
                    <a:pt x="435300" y="1129344"/>
                  </a:lnTo>
                  <a:lnTo>
                    <a:pt x="480055" y="1138497"/>
                  </a:lnTo>
                  <a:lnTo>
                    <a:pt x="526003" y="1144097"/>
                  </a:lnTo>
                  <a:lnTo>
                    <a:pt x="572998" y="1145997"/>
                  </a:lnTo>
                  <a:lnTo>
                    <a:pt x="619993" y="1144097"/>
                  </a:lnTo>
                  <a:lnTo>
                    <a:pt x="665942" y="1138497"/>
                  </a:lnTo>
                  <a:lnTo>
                    <a:pt x="710696" y="1129344"/>
                  </a:lnTo>
                  <a:lnTo>
                    <a:pt x="754110" y="1116785"/>
                  </a:lnTo>
                  <a:lnTo>
                    <a:pt x="796035" y="1100968"/>
                  </a:lnTo>
                  <a:lnTo>
                    <a:pt x="836324" y="1082040"/>
                  </a:lnTo>
                  <a:lnTo>
                    <a:pt x="874829" y="1060148"/>
                  </a:lnTo>
                  <a:lnTo>
                    <a:pt x="911404" y="1035441"/>
                  </a:lnTo>
                  <a:lnTo>
                    <a:pt x="945900" y="1008066"/>
                  </a:lnTo>
                  <a:lnTo>
                    <a:pt x="978169" y="978169"/>
                  </a:lnTo>
                  <a:lnTo>
                    <a:pt x="1008066" y="945900"/>
                  </a:lnTo>
                  <a:lnTo>
                    <a:pt x="1035441" y="911404"/>
                  </a:lnTo>
                  <a:lnTo>
                    <a:pt x="1060148" y="874829"/>
                  </a:lnTo>
                  <a:lnTo>
                    <a:pt x="1082040" y="836324"/>
                  </a:lnTo>
                  <a:lnTo>
                    <a:pt x="1100968" y="796035"/>
                  </a:lnTo>
                  <a:lnTo>
                    <a:pt x="1116785" y="754110"/>
                  </a:lnTo>
                  <a:lnTo>
                    <a:pt x="1129344" y="710696"/>
                  </a:lnTo>
                  <a:lnTo>
                    <a:pt x="1138497" y="665942"/>
                  </a:lnTo>
                  <a:lnTo>
                    <a:pt x="1144097" y="619993"/>
                  </a:lnTo>
                  <a:lnTo>
                    <a:pt x="1145997" y="572998"/>
                  </a:lnTo>
                  <a:lnTo>
                    <a:pt x="1144097" y="526003"/>
                  </a:lnTo>
                  <a:lnTo>
                    <a:pt x="1138497" y="480055"/>
                  </a:lnTo>
                  <a:lnTo>
                    <a:pt x="1129344" y="435300"/>
                  </a:lnTo>
                  <a:lnTo>
                    <a:pt x="1116785" y="391886"/>
                  </a:lnTo>
                  <a:lnTo>
                    <a:pt x="1100968" y="349961"/>
                  </a:lnTo>
                  <a:lnTo>
                    <a:pt x="1082040" y="309672"/>
                  </a:lnTo>
                  <a:lnTo>
                    <a:pt x="1060148" y="271167"/>
                  </a:lnTo>
                  <a:lnTo>
                    <a:pt x="1035441" y="234592"/>
                  </a:lnTo>
                  <a:lnTo>
                    <a:pt x="1008066" y="200097"/>
                  </a:lnTo>
                  <a:lnTo>
                    <a:pt x="978169" y="167827"/>
                  </a:lnTo>
                  <a:lnTo>
                    <a:pt x="945900" y="137930"/>
                  </a:lnTo>
                  <a:lnTo>
                    <a:pt x="911404" y="110555"/>
                  </a:lnTo>
                  <a:lnTo>
                    <a:pt x="874829" y="85848"/>
                  </a:lnTo>
                  <a:lnTo>
                    <a:pt x="836324" y="63957"/>
                  </a:lnTo>
                  <a:lnTo>
                    <a:pt x="796035" y="45029"/>
                  </a:lnTo>
                  <a:lnTo>
                    <a:pt x="754110" y="29211"/>
                  </a:lnTo>
                  <a:lnTo>
                    <a:pt x="710696" y="16652"/>
                  </a:lnTo>
                  <a:lnTo>
                    <a:pt x="665942" y="7499"/>
                  </a:lnTo>
                  <a:lnTo>
                    <a:pt x="619993" y="1899"/>
                  </a:lnTo>
                  <a:lnTo>
                    <a:pt x="572998"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6" name="object 18">
              <a:extLst>
                <a:ext uri="{FF2B5EF4-FFF2-40B4-BE49-F238E27FC236}">
                  <a16:creationId xmlns:a16="http://schemas.microsoft.com/office/drawing/2014/main" id="{6201AB6A-321B-42C9-9152-6747A2D2DE3F}"/>
                </a:ext>
              </a:extLst>
            </p:cNvPr>
            <p:cNvSpPr/>
            <p:nvPr/>
          </p:nvSpPr>
          <p:spPr>
            <a:xfrm>
              <a:off x="892507" y="1453530"/>
              <a:ext cx="1146175" cy="1146175"/>
            </a:xfrm>
            <a:custGeom>
              <a:avLst/>
              <a:gdLst/>
              <a:ahLst/>
              <a:cxnLst/>
              <a:rect l="l" t="t" r="r" b="b"/>
              <a:pathLst>
                <a:path w="1146175" h="1146175">
                  <a:moveTo>
                    <a:pt x="572998" y="1145997"/>
                  </a:moveTo>
                  <a:lnTo>
                    <a:pt x="619993" y="1144097"/>
                  </a:lnTo>
                  <a:lnTo>
                    <a:pt x="665942" y="1138497"/>
                  </a:lnTo>
                  <a:lnTo>
                    <a:pt x="710696" y="1129344"/>
                  </a:lnTo>
                  <a:lnTo>
                    <a:pt x="754110" y="1116785"/>
                  </a:lnTo>
                  <a:lnTo>
                    <a:pt x="796035" y="1100968"/>
                  </a:lnTo>
                  <a:lnTo>
                    <a:pt x="836324" y="1082040"/>
                  </a:lnTo>
                  <a:lnTo>
                    <a:pt x="874829" y="1060148"/>
                  </a:lnTo>
                  <a:lnTo>
                    <a:pt x="911404" y="1035441"/>
                  </a:lnTo>
                  <a:lnTo>
                    <a:pt x="945900" y="1008066"/>
                  </a:lnTo>
                  <a:lnTo>
                    <a:pt x="978169" y="978169"/>
                  </a:lnTo>
                  <a:lnTo>
                    <a:pt x="1008066" y="945900"/>
                  </a:lnTo>
                  <a:lnTo>
                    <a:pt x="1035441" y="911404"/>
                  </a:lnTo>
                  <a:lnTo>
                    <a:pt x="1060148" y="874829"/>
                  </a:lnTo>
                  <a:lnTo>
                    <a:pt x="1082040" y="836324"/>
                  </a:lnTo>
                  <a:lnTo>
                    <a:pt x="1100968" y="796035"/>
                  </a:lnTo>
                  <a:lnTo>
                    <a:pt x="1116785" y="754110"/>
                  </a:lnTo>
                  <a:lnTo>
                    <a:pt x="1129344" y="710696"/>
                  </a:lnTo>
                  <a:lnTo>
                    <a:pt x="1138497" y="665942"/>
                  </a:lnTo>
                  <a:lnTo>
                    <a:pt x="1144097" y="619993"/>
                  </a:lnTo>
                  <a:lnTo>
                    <a:pt x="1145997" y="572998"/>
                  </a:lnTo>
                  <a:lnTo>
                    <a:pt x="1144097" y="526003"/>
                  </a:lnTo>
                  <a:lnTo>
                    <a:pt x="1138497" y="480055"/>
                  </a:lnTo>
                  <a:lnTo>
                    <a:pt x="1129344" y="435300"/>
                  </a:lnTo>
                  <a:lnTo>
                    <a:pt x="1116785" y="391886"/>
                  </a:lnTo>
                  <a:lnTo>
                    <a:pt x="1100968" y="349961"/>
                  </a:lnTo>
                  <a:lnTo>
                    <a:pt x="1082040" y="309672"/>
                  </a:lnTo>
                  <a:lnTo>
                    <a:pt x="1060148" y="271167"/>
                  </a:lnTo>
                  <a:lnTo>
                    <a:pt x="1035441" y="234592"/>
                  </a:lnTo>
                  <a:lnTo>
                    <a:pt x="1008066" y="200097"/>
                  </a:lnTo>
                  <a:lnTo>
                    <a:pt x="978169" y="167827"/>
                  </a:lnTo>
                  <a:lnTo>
                    <a:pt x="945900" y="137930"/>
                  </a:lnTo>
                  <a:lnTo>
                    <a:pt x="911404" y="110555"/>
                  </a:lnTo>
                  <a:lnTo>
                    <a:pt x="874829" y="85848"/>
                  </a:lnTo>
                  <a:lnTo>
                    <a:pt x="836324" y="63957"/>
                  </a:lnTo>
                  <a:lnTo>
                    <a:pt x="796035" y="45029"/>
                  </a:lnTo>
                  <a:lnTo>
                    <a:pt x="754110" y="29211"/>
                  </a:lnTo>
                  <a:lnTo>
                    <a:pt x="710696" y="16652"/>
                  </a:lnTo>
                  <a:lnTo>
                    <a:pt x="665942" y="7499"/>
                  </a:lnTo>
                  <a:lnTo>
                    <a:pt x="619993" y="1899"/>
                  </a:lnTo>
                  <a:lnTo>
                    <a:pt x="572998" y="0"/>
                  </a:lnTo>
                  <a:lnTo>
                    <a:pt x="526003" y="1899"/>
                  </a:lnTo>
                  <a:lnTo>
                    <a:pt x="480055" y="7499"/>
                  </a:lnTo>
                  <a:lnTo>
                    <a:pt x="435300" y="16652"/>
                  </a:lnTo>
                  <a:lnTo>
                    <a:pt x="391886" y="29211"/>
                  </a:lnTo>
                  <a:lnTo>
                    <a:pt x="349961" y="45029"/>
                  </a:lnTo>
                  <a:lnTo>
                    <a:pt x="309672" y="63957"/>
                  </a:lnTo>
                  <a:lnTo>
                    <a:pt x="271167" y="85848"/>
                  </a:lnTo>
                  <a:lnTo>
                    <a:pt x="234592" y="110555"/>
                  </a:lnTo>
                  <a:lnTo>
                    <a:pt x="200097" y="137930"/>
                  </a:lnTo>
                  <a:lnTo>
                    <a:pt x="167827" y="167827"/>
                  </a:lnTo>
                  <a:lnTo>
                    <a:pt x="137930" y="200097"/>
                  </a:lnTo>
                  <a:lnTo>
                    <a:pt x="110555" y="234592"/>
                  </a:lnTo>
                  <a:lnTo>
                    <a:pt x="85848" y="271167"/>
                  </a:lnTo>
                  <a:lnTo>
                    <a:pt x="63957" y="309672"/>
                  </a:lnTo>
                  <a:lnTo>
                    <a:pt x="45029" y="349961"/>
                  </a:lnTo>
                  <a:lnTo>
                    <a:pt x="29211" y="391886"/>
                  </a:lnTo>
                  <a:lnTo>
                    <a:pt x="16652" y="435300"/>
                  </a:lnTo>
                  <a:lnTo>
                    <a:pt x="7499" y="480055"/>
                  </a:lnTo>
                  <a:lnTo>
                    <a:pt x="1899" y="526003"/>
                  </a:lnTo>
                  <a:lnTo>
                    <a:pt x="0" y="572998"/>
                  </a:lnTo>
                  <a:lnTo>
                    <a:pt x="1899" y="619993"/>
                  </a:lnTo>
                  <a:lnTo>
                    <a:pt x="7499" y="665942"/>
                  </a:lnTo>
                  <a:lnTo>
                    <a:pt x="16652" y="710696"/>
                  </a:lnTo>
                  <a:lnTo>
                    <a:pt x="29211" y="754110"/>
                  </a:lnTo>
                  <a:lnTo>
                    <a:pt x="45029" y="796035"/>
                  </a:lnTo>
                  <a:lnTo>
                    <a:pt x="63957" y="836324"/>
                  </a:lnTo>
                  <a:lnTo>
                    <a:pt x="85848" y="874829"/>
                  </a:lnTo>
                  <a:lnTo>
                    <a:pt x="110555" y="911404"/>
                  </a:lnTo>
                  <a:lnTo>
                    <a:pt x="137930" y="945900"/>
                  </a:lnTo>
                  <a:lnTo>
                    <a:pt x="167827" y="978169"/>
                  </a:lnTo>
                  <a:lnTo>
                    <a:pt x="200097" y="1008066"/>
                  </a:lnTo>
                  <a:lnTo>
                    <a:pt x="234592" y="1035441"/>
                  </a:lnTo>
                  <a:lnTo>
                    <a:pt x="271167" y="1060148"/>
                  </a:lnTo>
                  <a:lnTo>
                    <a:pt x="309672" y="1082040"/>
                  </a:lnTo>
                  <a:lnTo>
                    <a:pt x="349961" y="1100968"/>
                  </a:lnTo>
                  <a:lnTo>
                    <a:pt x="391886" y="1116785"/>
                  </a:lnTo>
                  <a:lnTo>
                    <a:pt x="435300" y="1129344"/>
                  </a:lnTo>
                  <a:lnTo>
                    <a:pt x="480055" y="1138497"/>
                  </a:lnTo>
                  <a:lnTo>
                    <a:pt x="526003" y="1144097"/>
                  </a:lnTo>
                  <a:lnTo>
                    <a:pt x="572998" y="1145997"/>
                  </a:lnTo>
                  <a:close/>
                </a:path>
              </a:pathLst>
            </a:custGeom>
            <a:ln w="12700">
              <a:solidFill>
                <a:srgbClr val="85BC2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87" name="Group 186">
              <a:extLst>
                <a:ext uri="{FF2B5EF4-FFF2-40B4-BE49-F238E27FC236}">
                  <a16:creationId xmlns:a16="http://schemas.microsoft.com/office/drawing/2014/main" id="{C6D33645-963C-4313-81A1-04E6935CE97C}"/>
                </a:ext>
              </a:extLst>
            </p:cNvPr>
            <p:cNvGrpSpPr/>
            <p:nvPr/>
          </p:nvGrpSpPr>
          <p:grpSpPr>
            <a:xfrm>
              <a:off x="1059837" y="1654472"/>
              <a:ext cx="763293" cy="698319"/>
              <a:chOff x="950083" y="3779665"/>
              <a:chExt cx="763293" cy="698319"/>
            </a:xfrm>
          </p:grpSpPr>
          <p:sp>
            <p:nvSpPr>
              <p:cNvPr id="188" name="object 25">
                <a:extLst>
                  <a:ext uri="{FF2B5EF4-FFF2-40B4-BE49-F238E27FC236}">
                    <a16:creationId xmlns:a16="http://schemas.microsoft.com/office/drawing/2014/main" id="{7D854663-5CF8-4742-9BD5-FB1C1D9E0673}"/>
                  </a:ext>
                </a:extLst>
              </p:cNvPr>
              <p:cNvSpPr/>
              <p:nvPr/>
            </p:nvSpPr>
            <p:spPr>
              <a:xfrm>
                <a:off x="1353853" y="4157008"/>
                <a:ext cx="278926" cy="272867"/>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9" name="object 26">
                <a:extLst>
                  <a:ext uri="{FF2B5EF4-FFF2-40B4-BE49-F238E27FC236}">
                    <a16:creationId xmlns:a16="http://schemas.microsoft.com/office/drawing/2014/main" id="{F07D0AB5-B727-4FE5-A7FD-55C75AF5BFB2}"/>
                  </a:ext>
                </a:extLst>
              </p:cNvPr>
              <p:cNvSpPr/>
              <p:nvPr/>
            </p:nvSpPr>
            <p:spPr>
              <a:xfrm>
                <a:off x="1097075" y="4443059"/>
                <a:ext cx="427355" cy="34925"/>
              </a:xfrm>
              <a:custGeom>
                <a:avLst/>
                <a:gdLst/>
                <a:ahLst/>
                <a:cxnLst/>
                <a:rect l="l" t="t" r="r" b="b"/>
                <a:pathLst>
                  <a:path w="427355" h="34925">
                    <a:moveTo>
                      <a:pt x="427062" y="0"/>
                    </a:moveTo>
                    <a:lnTo>
                      <a:pt x="367336" y="13756"/>
                    </a:lnTo>
                    <a:lnTo>
                      <a:pt x="328283" y="20763"/>
                    </a:lnTo>
                    <a:lnTo>
                      <a:pt x="283838" y="27005"/>
                    </a:lnTo>
                    <a:lnTo>
                      <a:pt x="234551" y="31847"/>
                    </a:lnTo>
                    <a:lnTo>
                      <a:pt x="180973" y="34651"/>
                    </a:lnTo>
                    <a:lnTo>
                      <a:pt x="123655" y="34779"/>
                    </a:lnTo>
                    <a:lnTo>
                      <a:pt x="63147" y="31594"/>
                    </a:lnTo>
                    <a:lnTo>
                      <a:pt x="0" y="24460"/>
                    </a:lnTo>
                  </a:path>
                </a:pathLst>
              </a:custGeom>
              <a:ln w="12700">
                <a:solidFill>
                  <a:srgbClr val="85BC22"/>
                </a:solidFill>
                <a:prstDash val="sys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0" name="object 27">
                <a:extLst>
                  <a:ext uri="{FF2B5EF4-FFF2-40B4-BE49-F238E27FC236}">
                    <a16:creationId xmlns:a16="http://schemas.microsoft.com/office/drawing/2014/main" id="{2CD35EDC-B74C-446A-AFD3-7F608D543EF8}"/>
                  </a:ext>
                </a:extLst>
              </p:cNvPr>
              <p:cNvSpPr/>
              <p:nvPr/>
            </p:nvSpPr>
            <p:spPr>
              <a:xfrm>
                <a:off x="1072776" y="4157132"/>
                <a:ext cx="520065" cy="308610"/>
              </a:xfrm>
              <a:custGeom>
                <a:avLst/>
                <a:gdLst/>
                <a:ahLst/>
                <a:cxnLst/>
                <a:rect l="l" t="t" r="r" b="b"/>
                <a:pathLst>
                  <a:path w="520064" h="308610">
                    <a:moveTo>
                      <a:pt x="519887" y="0"/>
                    </a:moveTo>
                    <a:lnTo>
                      <a:pt x="515378" y="685"/>
                    </a:lnTo>
                    <a:lnTo>
                      <a:pt x="507619" y="1968"/>
                    </a:lnTo>
                  </a:path>
                  <a:path w="520064" h="308610">
                    <a:moveTo>
                      <a:pt x="311569" y="98996"/>
                    </a:moveTo>
                    <a:lnTo>
                      <a:pt x="315010" y="100520"/>
                    </a:lnTo>
                    <a:lnTo>
                      <a:pt x="318846" y="102044"/>
                    </a:lnTo>
                    <a:lnTo>
                      <a:pt x="323113" y="103568"/>
                    </a:lnTo>
                    <a:lnTo>
                      <a:pt x="327647" y="104749"/>
                    </a:lnTo>
                    <a:lnTo>
                      <a:pt x="335445" y="106946"/>
                    </a:lnTo>
                  </a:path>
                  <a:path w="520064" h="308610">
                    <a:moveTo>
                      <a:pt x="498805" y="271208"/>
                    </a:moveTo>
                    <a:lnTo>
                      <a:pt x="495007" y="272643"/>
                    </a:lnTo>
                    <a:lnTo>
                      <a:pt x="490994" y="274066"/>
                    </a:lnTo>
                    <a:lnTo>
                      <a:pt x="486752" y="275475"/>
                    </a:lnTo>
                    <a:lnTo>
                      <a:pt x="482701" y="276898"/>
                    </a:lnTo>
                    <a:lnTo>
                      <a:pt x="475030" y="279222"/>
                    </a:lnTo>
                  </a:path>
                  <a:path w="520064" h="308610">
                    <a:moveTo>
                      <a:pt x="12141" y="308546"/>
                    </a:moveTo>
                    <a:lnTo>
                      <a:pt x="8102" y="307898"/>
                    </a:lnTo>
                    <a:lnTo>
                      <a:pt x="4051" y="307238"/>
                    </a:lnTo>
                    <a:lnTo>
                      <a:pt x="0" y="306552"/>
                    </a:lnTo>
                  </a:path>
                </a:pathLst>
              </a:custGeom>
              <a:ln w="12700">
                <a:solidFill>
                  <a:srgbClr val="85BC2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1" name="object 28">
                <a:extLst>
                  <a:ext uri="{FF2B5EF4-FFF2-40B4-BE49-F238E27FC236}">
                    <a16:creationId xmlns:a16="http://schemas.microsoft.com/office/drawing/2014/main" id="{D5A186B8-4C7F-4EE7-B04B-8CEA97A88BE2}"/>
                  </a:ext>
                </a:extLst>
              </p:cNvPr>
              <p:cNvSpPr/>
              <p:nvPr/>
            </p:nvSpPr>
            <p:spPr>
              <a:xfrm>
                <a:off x="950083" y="4073787"/>
                <a:ext cx="233045" cy="353060"/>
              </a:xfrm>
              <a:custGeom>
                <a:avLst/>
                <a:gdLst/>
                <a:ahLst/>
                <a:cxnLst/>
                <a:rect l="l" t="t" r="r" b="b"/>
                <a:pathLst>
                  <a:path w="233044" h="353060">
                    <a:moveTo>
                      <a:pt x="116471" y="0"/>
                    </a:moveTo>
                    <a:lnTo>
                      <a:pt x="71135" y="9154"/>
                    </a:lnTo>
                    <a:lnTo>
                      <a:pt x="34113" y="34120"/>
                    </a:lnTo>
                    <a:lnTo>
                      <a:pt x="9152" y="71146"/>
                    </a:lnTo>
                    <a:lnTo>
                      <a:pt x="0" y="116484"/>
                    </a:lnTo>
                    <a:lnTo>
                      <a:pt x="152" y="123545"/>
                    </a:lnTo>
                    <a:lnTo>
                      <a:pt x="1830" y="137073"/>
                    </a:lnTo>
                    <a:lnTo>
                      <a:pt x="4046" y="146835"/>
                    </a:lnTo>
                    <a:lnTo>
                      <a:pt x="7065" y="156271"/>
                    </a:lnTo>
                    <a:lnTo>
                      <a:pt x="10833" y="165354"/>
                    </a:lnTo>
                    <a:lnTo>
                      <a:pt x="10566" y="165354"/>
                    </a:lnTo>
                    <a:lnTo>
                      <a:pt x="15455" y="174625"/>
                    </a:lnTo>
                    <a:lnTo>
                      <a:pt x="17462" y="177863"/>
                    </a:lnTo>
                    <a:lnTo>
                      <a:pt x="113830" y="352767"/>
                    </a:lnTo>
                    <a:lnTo>
                      <a:pt x="212636" y="182181"/>
                    </a:lnTo>
                    <a:lnTo>
                      <a:pt x="215671" y="177749"/>
                    </a:lnTo>
                    <a:lnTo>
                      <a:pt x="218313" y="173062"/>
                    </a:lnTo>
                    <a:lnTo>
                      <a:pt x="220726" y="168224"/>
                    </a:lnTo>
                    <a:lnTo>
                      <a:pt x="222389" y="165354"/>
                    </a:lnTo>
                    <a:lnTo>
                      <a:pt x="222097" y="165354"/>
                    </a:lnTo>
                    <a:lnTo>
                      <a:pt x="226703" y="153896"/>
                    </a:lnTo>
                    <a:lnTo>
                      <a:pt x="230112" y="141890"/>
                    </a:lnTo>
                    <a:lnTo>
                      <a:pt x="232229" y="129399"/>
                    </a:lnTo>
                    <a:lnTo>
                      <a:pt x="232956" y="116484"/>
                    </a:lnTo>
                    <a:lnTo>
                      <a:pt x="223802" y="71146"/>
                    </a:lnTo>
                    <a:lnTo>
                      <a:pt x="198840" y="34120"/>
                    </a:lnTo>
                    <a:lnTo>
                      <a:pt x="161815" y="9154"/>
                    </a:lnTo>
                    <a:lnTo>
                      <a:pt x="11647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2" name="object 29">
                <a:extLst>
                  <a:ext uri="{FF2B5EF4-FFF2-40B4-BE49-F238E27FC236}">
                    <a16:creationId xmlns:a16="http://schemas.microsoft.com/office/drawing/2014/main" id="{2399F2A5-4A7E-4762-8008-48B3F37792DA}"/>
                  </a:ext>
                </a:extLst>
              </p:cNvPr>
              <p:cNvSpPr/>
              <p:nvPr/>
            </p:nvSpPr>
            <p:spPr>
              <a:xfrm>
                <a:off x="950083" y="4073787"/>
                <a:ext cx="233045" cy="353060"/>
              </a:xfrm>
              <a:custGeom>
                <a:avLst/>
                <a:gdLst/>
                <a:ahLst/>
                <a:cxnLst/>
                <a:rect l="l" t="t" r="r" b="b"/>
                <a:pathLst>
                  <a:path w="233044" h="353060">
                    <a:moveTo>
                      <a:pt x="232956" y="116484"/>
                    </a:moveTo>
                    <a:lnTo>
                      <a:pt x="223802" y="71146"/>
                    </a:lnTo>
                    <a:lnTo>
                      <a:pt x="198840" y="34120"/>
                    </a:lnTo>
                    <a:lnTo>
                      <a:pt x="161815" y="9154"/>
                    </a:lnTo>
                    <a:lnTo>
                      <a:pt x="116471" y="0"/>
                    </a:lnTo>
                    <a:lnTo>
                      <a:pt x="71135" y="9154"/>
                    </a:lnTo>
                    <a:lnTo>
                      <a:pt x="34113" y="34120"/>
                    </a:lnTo>
                    <a:lnTo>
                      <a:pt x="9152" y="71146"/>
                    </a:lnTo>
                    <a:lnTo>
                      <a:pt x="0" y="116484"/>
                    </a:lnTo>
                    <a:lnTo>
                      <a:pt x="0" y="120040"/>
                    </a:lnTo>
                    <a:lnTo>
                      <a:pt x="10833" y="165354"/>
                    </a:lnTo>
                    <a:lnTo>
                      <a:pt x="10566" y="165354"/>
                    </a:lnTo>
                    <a:lnTo>
                      <a:pt x="11938" y="167830"/>
                    </a:lnTo>
                    <a:lnTo>
                      <a:pt x="13627" y="171272"/>
                    </a:lnTo>
                    <a:lnTo>
                      <a:pt x="15455" y="174625"/>
                    </a:lnTo>
                    <a:lnTo>
                      <a:pt x="17462" y="177863"/>
                    </a:lnTo>
                    <a:lnTo>
                      <a:pt x="113830" y="352767"/>
                    </a:lnTo>
                    <a:lnTo>
                      <a:pt x="212636" y="182181"/>
                    </a:lnTo>
                    <a:lnTo>
                      <a:pt x="215671" y="177749"/>
                    </a:lnTo>
                    <a:lnTo>
                      <a:pt x="218313" y="173062"/>
                    </a:lnTo>
                    <a:lnTo>
                      <a:pt x="220726" y="168224"/>
                    </a:lnTo>
                    <a:lnTo>
                      <a:pt x="222389" y="165354"/>
                    </a:lnTo>
                    <a:lnTo>
                      <a:pt x="222097" y="165354"/>
                    </a:lnTo>
                    <a:lnTo>
                      <a:pt x="226703" y="153896"/>
                    </a:lnTo>
                    <a:lnTo>
                      <a:pt x="230112" y="141890"/>
                    </a:lnTo>
                    <a:lnTo>
                      <a:pt x="232229" y="129399"/>
                    </a:lnTo>
                    <a:lnTo>
                      <a:pt x="232956" y="116484"/>
                    </a:lnTo>
                    <a:close/>
                  </a:path>
                </a:pathLst>
              </a:custGeom>
              <a:ln w="12700">
                <a:solidFill>
                  <a:srgbClr val="85BC2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3" name="object 30">
                <a:extLst>
                  <a:ext uri="{FF2B5EF4-FFF2-40B4-BE49-F238E27FC236}">
                    <a16:creationId xmlns:a16="http://schemas.microsoft.com/office/drawing/2014/main" id="{9AD6E636-77B0-4E41-B0A5-E6BF4833DF2E}"/>
                  </a:ext>
                </a:extLst>
              </p:cNvPr>
              <p:cNvSpPr/>
              <p:nvPr/>
            </p:nvSpPr>
            <p:spPr>
              <a:xfrm>
                <a:off x="985151" y="4108514"/>
                <a:ext cx="162813" cy="16281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4" name="object 31">
                <a:extLst>
                  <a:ext uri="{FF2B5EF4-FFF2-40B4-BE49-F238E27FC236}">
                    <a16:creationId xmlns:a16="http://schemas.microsoft.com/office/drawing/2014/main" id="{3A69325A-DEAB-43AC-BA78-BD8DB9F01A14}"/>
                  </a:ext>
                </a:extLst>
              </p:cNvPr>
              <p:cNvSpPr/>
              <p:nvPr/>
            </p:nvSpPr>
            <p:spPr>
              <a:xfrm>
                <a:off x="1480331" y="3779665"/>
                <a:ext cx="233045" cy="353060"/>
              </a:xfrm>
              <a:custGeom>
                <a:avLst/>
                <a:gdLst/>
                <a:ahLst/>
                <a:cxnLst/>
                <a:rect l="l" t="t" r="r" b="b"/>
                <a:pathLst>
                  <a:path w="233044" h="353060">
                    <a:moveTo>
                      <a:pt x="116471" y="0"/>
                    </a:moveTo>
                    <a:lnTo>
                      <a:pt x="71135" y="9154"/>
                    </a:lnTo>
                    <a:lnTo>
                      <a:pt x="34113" y="34120"/>
                    </a:lnTo>
                    <a:lnTo>
                      <a:pt x="9152" y="71146"/>
                    </a:lnTo>
                    <a:lnTo>
                      <a:pt x="0" y="116484"/>
                    </a:lnTo>
                    <a:lnTo>
                      <a:pt x="152" y="123545"/>
                    </a:lnTo>
                    <a:lnTo>
                      <a:pt x="1830" y="137073"/>
                    </a:lnTo>
                    <a:lnTo>
                      <a:pt x="4046" y="146835"/>
                    </a:lnTo>
                    <a:lnTo>
                      <a:pt x="7065" y="156271"/>
                    </a:lnTo>
                    <a:lnTo>
                      <a:pt x="10833" y="165354"/>
                    </a:lnTo>
                    <a:lnTo>
                      <a:pt x="10566" y="165354"/>
                    </a:lnTo>
                    <a:lnTo>
                      <a:pt x="15455" y="174625"/>
                    </a:lnTo>
                    <a:lnTo>
                      <a:pt x="17462" y="177863"/>
                    </a:lnTo>
                    <a:lnTo>
                      <a:pt x="113830" y="352767"/>
                    </a:lnTo>
                    <a:lnTo>
                      <a:pt x="212636" y="182181"/>
                    </a:lnTo>
                    <a:lnTo>
                      <a:pt x="215671" y="177749"/>
                    </a:lnTo>
                    <a:lnTo>
                      <a:pt x="218313" y="173062"/>
                    </a:lnTo>
                    <a:lnTo>
                      <a:pt x="220726" y="168224"/>
                    </a:lnTo>
                    <a:lnTo>
                      <a:pt x="222389" y="165354"/>
                    </a:lnTo>
                    <a:lnTo>
                      <a:pt x="222097" y="165354"/>
                    </a:lnTo>
                    <a:lnTo>
                      <a:pt x="226703" y="153896"/>
                    </a:lnTo>
                    <a:lnTo>
                      <a:pt x="230112" y="141890"/>
                    </a:lnTo>
                    <a:lnTo>
                      <a:pt x="232229" y="129399"/>
                    </a:lnTo>
                    <a:lnTo>
                      <a:pt x="232956" y="116484"/>
                    </a:lnTo>
                    <a:lnTo>
                      <a:pt x="223802" y="71146"/>
                    </a:lnTo>
                    <a:lnTo>
                      <a:pt x="198840" y="34120"/>
                    </a:lnTo>
                    <a:lnTo>
                      <a:pt x="161815" y="9154"/>
                    </a:lnTo>
                    <a:lnTo>
                      <a:pt x="11647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5" name="object 32">
                <a:extLst>
                  <a:ext uri="{FF2B5EF4-FFF2-40B4-BE49-F238E27FC236}">
                    <a16:creationId xmlns:a16="http://schemas.microsoft.com/office/drawing/2014/main" id="{79FA6931-C3E7-41AD-B77B-A40952BC3C89}"/>
                  </a:ext>
                </a:extLst>
              </p:cNvPr>
              <p:cNvSpPr/>
              <p:nvPr/>
            </p:nvSpPr>
            <p:spPr>
              <a:xfrm>
                <a:off x="1480331" y="3779665"/>
                <a:ext cx="233045" cy="353060"/>
              </a:xfrm>
              <a:custGeom>
                <a:avLst/>
                <a:gdLst/>
                <a:ahLst/>
                <a:cxnLst/>
                <a:rect l="l" t="t" r="r" b="b"/>
                <a:pathLst>
                  <a:path w="233044" h="353060">
                    <a:moveTo>
                      <a:pt x="232956" y="116484"/>
                    </a:moveTo>
                    <a:lnTo>
                      <a:pt x="223802" y="71146"/>
                    </a:lnTo>
                    <a:lnTo>
                      <a:pt x="198840" y="34120"/>
                    </a:lnTo>
                    <a:lnTo>
                      <a:pt x="161815" y="9154"/>
                    </a:lnTo>
                    <a:lnTo>
                      <a:pt x="116471" y="0"/>
                    </a:lnTo>
                    <a:lnTo>
                      <a:pt x="71135" y="9154"/>
                    </a:lnTo>
                    <a:lnTo>
                      <a:pt x="34113" y="34120"/>
                    </a:lnTo>
                    <a:lnTo>
                      <a:pt x="9152" y="71146"/>
                    </a:lnTo>
                    <a:lnTo>
                      <a:pt x="0" y="116484"/>
                    </a:lnTo>
                    <a:lnTo>
                      <a:pt x="0" y="120040"/>
                    </a:lnTo>
                    <a:lnTo>
                      <a:pt x="10833" y="165354"/>
                    </a:lnTo>
                    <a:lnTo>
                      <a:pt x="10566" y="165354"/>
                    </a:lnTo>
                    <a:lnTo>
                      <a:pt x="11938" y="167830"/>
                    </a:lnTo>
                    <a:lnTo>
                      <a:pt x="13627" y="171272"/>
                    </a:lnTo>
                    <a:lnTo>
                      <a:pt x="15455" y="174625"/>
                    </a:lnTo>
                    <a:lnTo>
                      <a:pt x="17462" y="177863"/>
                    </a:lnTo>
                    <a:lnTo>
                      <a:pt x="113830" y="352767"/>
                    </a:lnTo>
                    <a:lnTo>
                      <a:pt x="212636" y="182181"/>
                    </a:lnTo>
                    <a:lnTo>
                      <a:pt x="215671" y="177749"/>
                    </a:lnTo>
                    <a:lnTo>
                      <a:pt x="218313" y="173062"/>
                    </a:lnTo>
                    <a:lnTo>
                      <a:pt x="220726" y="168224"/>
                    </a:lnTo>
                    <a:lnTo>
                      <a:pt x="222389" y="165354"/>
                    </a:lnTo>
                    <a:lnTo>
                      <a:pt x="222097" y="165354"/>
                    </a:lnTo>
                    <a:lnTo>
                      <a:pt x="226703" y="153896"/>
                    </a:lnTo>
                    <a:lnTo>
                      <a:pt x="230112" y="141890"/>
                    </a:lnTo>
                    <a:lnTo>
                      <a:pt x="232229" y="129399"/>
                    </a:lnTo>
                    <a:lnTo>
                      <a:pt x="232956" y="116484"/>
                    </a:lnTo>
                    <a:close/>
                  </a:path>
                </a:pathLst>
              </a:custGeom>
              <a:ln w="12700">
                <a:solidFill>
                  <a:srgbClr val="85BC2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6" name="object 33">
                <a:extLst>
                  <a:ext uri="{FF2B5EF4-FFF2-40B4-BE49-F238E27FC236}">
                    <a16:creationId xmlns:a16="http://schemas.microsoft.com/office/drawing/2014/main" id="{9706E700-489D-45DE-A5B1-0F72AB70F860}"/>
                  </a:ext>
                </a:extLst>
              </p:cNvPr>
              <p:cNvSpPr/>
              <p:nvPr/>
            </p:nvSpPr>
            <p:spPr>
              <a:xfrm>
                <a:off x="1515399" y="3814394"/>
                <a:ext cx="162813" cy="16281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197" name="Group 196">
            <a:extLst>
              <a:ext uri="{FF2B5EF4-FFF2-40B4-BE49-F238E27FC236}">
                <a16:creationId xmlns:a16="http://schemas.microsoft.com/office/drawing/2014/main" id="{399CCEE7-6B06-4128-AB20-C655C951D5C5}"/>
              </a:ext>
            </a:extLst>
          </p:cNvPr>
          <p:cNvGrpSpPr/>
          <p:nvPr/>
        </p:nvGrpSpPr>
        <p:grpSpPr>
          <a:xfrm>
            <a:off x="4138049" y="1842593"/>
            <a:ext cx="765261" cy="757256"/>
            <a:chOff x="7847277" y="1453530"/>
            <a:chExt cx="1146175" cy="1146175"/>
          </a:xfrm>
        </p:grpSpPr>
        <p:sp>
          <p:nvSpPr>
            <p:cNvPr id="198" name="object 17">
              <a:extLst>
                <a:ext uri="{FF2B5EF4-FFF2-40B4-BE49-F238E27FC236}">
                  <a16:creationId xmlns:a16="http://schemas.microsoft.com/office/drawing/2014/main" id="{25C7BDAB-F66B-4A95-BE14-CB2B9109530C}"/>
                </a:ext>
              </a:extLst>
            </p:cNvPr>
            <p:cNvSpPr/>
            <p:nvPr/>
          </p:nvSpPr>
          <p:spPr>
            <a:xfrm>
              <a:off x="7847277" y="1453530"/>
              <a:ext cx="1146175" cy="1146175"/>
            </a:xfrm>
            <a:custGeom>
              <a:avLst/>
              <a:gdLst/>
              <a:ahLst/>
              <a:cxnLst/>
              <a:rect l="l" t="t" r="r" b="b"/>
              <a:pathLst>
                <a:path w="1146175" h="1146175">
                  <a:moveTo>
                    <a:pt x="572998" y="0"/>
                  </a:moveTo>
                  <a:lnTo>
                    <a:pt x="526003" y="1899"/>
                  </a:lnTo>
                  <a:lnTo>
                    <a:pt x="480055" y="7499"/>
                  </a:lnTo>
                  <a:lnTo>
                    <a:pt x="435300" y="16652"/>
                  </a:lnTo>
                  <a:lnTo>
                    <a:pt x="391886" y="29211"/>
                  </a:lnTo>
                  <a:lnTo>
                    <a:pt x="349961" y="45029"/>
                  </a:lnTo>
                  <a:lnTo>
                    <a:pt x="309672" y="63957"/>
                  </a:lnTo>
                  <a:lnTo>
                    <a:pt x="271167" y="85848"/>
                  </a:lnTo>
                  <a:lnTo>
                    <a:pt x="234592" y="110555"/>
                  </a:lnTo>
                  <a:lnTo>
                    <a:pt x="200097" y="137930"/>
                  </a:lnTo>
                  <a:lnTo>
                    <a:pt x="167827" y="167827"/>
                  </a:lnTo>
                  <a:lnTo>
                    <a:pt x="137930" y="200097"/>
                  </a:lnTo>
                  <a:lnTo>
                    <a:pt x="110555" y="234592"/>
                  </a:lnTo>
                  <a:lnTo>
                    <a:pt x="85848" y="271167"/>
                  </a:lnTo>
                  <a:lnTo>
                    <a:pt x="63957" y="309672"/>
                  </a:lnTo>
                  <a:lnTo>
                    <a:pt x="45029" y="349961"/>
                  </a:lnTo>
                  <a:lnTo>
                    <a:pt x="29211" y="391886"/>
                  </a:lnTo>
                  <a:lnTo>
                    <a:pt x="16652" y="435300"/>
                  </a:lnTo>
                  <a:lnTo>
                    <a:pt x="7499" y="480055"/>
                  </a:lnTo>
                  <a:lnTo>
                    <a:pt x="1899" y="526003"/>
                  </a:lnTo>
                  <a:lnTo>
                    <a:pt x="0" y="572998"/>
                  </a:lnTo>
                  <a:lnTo>
                    <a:pt x="1899" y="619993"/>
                  </a:lnTo>
                  <a:lnTo>
                    <a:pt x="7499" y="665942"/>
                  </a:lnTo>
                  <a:lnTo>
                    <a:pt x="16652" y="710696"/>
                  </a:lnTo>
                  <a:lnTo>
                    <a:pt x="29211" y="754110"/>
                  </a:lnTo>
                  <a:lnTo>
                    <a:pt x="45029" y="796035"/>
                  </a:lnTo>
                  <a:lnTo>
                    <a:pt x="63957" y="836324"/>
                  </a:lnTo>
                  <a:lnTo>
                    <a:pt x="85848" y="874829"/>
                  </a:lnTo>
                  <a:lnTo>
                    <a:pt x="110555" y="911404"/>
                  </a:lnTo>
                  <a:lnTo>
                    <a:pt x="137930" y="945900"/>
                  </a:lnTo>
                  <a:lnTo>
                    <a:pt x="167827" y="978169"/>
                  </a:lnTo>
                  <a:lnTo>
                    <a:pt x="200097" y="1008066"/>
                  </a:lnTo>
                  <a:lnTo>
                    <a:pt x="234592" y="1035441"/>
                  </a:lnTo>
                  <a:lnTo>
                    <a:pt x="271167" y="1060148"/>
                  </a:lnTo>
                  <a:lnTo>
                    <a:pt x="309672" y="1082040"/>
                  </a:lnTo>
                  <a:lnTo>
                    <a:pt x="349961" y="1100968"/>
                  </a:lnTo>
                  <a:lnTo>
                    <a:pt x="391886" y="1116785"/>
                  </a:lnTo>
                  <a:lnTo>
                    <a:pt x="435300" y="1129344"/>
                  </a:lnTo>
                  <a:lnTo>
                    <a:pt x="480055" y="1138497"/>
                  </a:lnTo>
                  <a:lnTo>
                    <a:pt x="526003" y="1144097"/>
                  </a:lnTo>
                  <a:lnTo>
                    <a:pt x="572998" y="1145997"/>
                  </a:lnTo>
                  <a:lnTo>
                    <a:pt x="619993" y="1144097"/>
                  </a:lnTo>
                  <a:lnTo>
                    <a:pt x="665942" y="1138497"/>
                  </a:lnTo>
                  <a:lnTo>
                    <a:pt x="710696" y="1129344"/>
                  </a:lnTo>
                  <a:lnTo>
                    <a:pt x="754110" y="1116785"/>
                  </a:lnTo>
                  <a:lnTo>
                    <a:pt x="796035" y="1100968"/>
                  </a:lnTo>
                  <a:lnTo>
                    <a:pt x="836324" y="1082040"/>
                  </a:lnTo>
                  <a:lnTo>
                    <a:pt x="874829" y="1060148"/>
                  </a:lnTo>
                  <a:lnTo>
                    <a:pt x="911404" y="1035441"/>
                  </a:lnTo>
                  <a:lnTo>
                    <a:pt x="945900" y="1008066"/>
                  </a:lnTo>
                  <a:lnTo>
                    <a:pt x="978169" y="978169"/>
                  </a:lnTo>
                  <a:lnTo>
                    <a:pt x="1008066" y="945900"/>
                  </a:lnTo>
                  <a:lnTo>
                    <a:pt x="1035441" y="911404"/>
                  </a:lnTo>
                  <a:lnTo>
                    <a:pt x="1060148" y="874829"/>
                  </a:lnTo>
                  <a:lnTo>
                    <a:pt x="1082040" y="836324"/>
                  </a:lnTo>
                  <a:lnTo>
                    <a:pt x="1100968" y="796035"/>
                  </a:lnTo>
                  <a:lnTo>
                    <a:pt x="1116785" y="754110"/>
                  </a:lnTo>
                  <a:lnTo>
                    <a:pt x="1129344" y="710696"/>
                  </a:lnTo>
                  <a:lnTo>
                    <a:pt x="1138497" y="665942"/>
                  </a:lnTo>
                  <a:lnTo>
                    <a:pt x="1144097" y="619993"/>
                  </a:lnTo>
                  <a:lnTo>
                    <a:pt x="1145997" y="572998"/>
                  </a:lnTo>
                  <a:lnTo>
                    <a:pt x="1144097" y="526003"/>
                  </a:lnTo>
                  <a:lnTo>
                    <a:pt x="1138497" y="480055"/>
                  </a:lnTo>
                  <a:lnTo>
                    <a:pt x="1129344" y="435300"/>
                  </a:lnTo>
                  <a:lnTo>
                    <a:pt x="1116785" y="391886"/>
                  </a:lnTo>
                  <a:lnTo>
                    <a:pt x="1100968" y="349961"/>
                  </a:lnTo>
                  <a:lnTo>
                    <a:pt x="1082040" y="309672"/>
                  </a:lnTo>
                  <a:lnTo>
                    <a:pt x="1060148" y="271167"/>
                  </a:lnTo>
                  <a:lnTo>
                    <a:pt x="1035441" y="234592"/>
                  </a:lnTo>
                  <a:lnTo>
                    <a:pt x="1008066" y="200097"/>
                  </a:lnTo>
                  <a:lnTo>
                    <a:pt x="978169" y="167827"/>
                  </a:lnTo>
                  <a:lnTo>
                    <a:pt x="945900" y="137930"/>
                  </a:lnTo>
                  <a:lnTo>
                    <a:pt x="911404" y="110555"/>
                  </a:lnTo>
                  <a:lnTo>
                    <a:pt x="874829" y="85848"/>
                  </a:lnTo>
                  <a:lnTo>
                    <a:pt x="836324" y="63957"/>
                  </a:lnTo>
                  <a:lnTo>
                    <a:pt x="796035" y="45029"/>
                  </a:lnTo>
                  <a:lnTo>
                    <a:pt x="754110" y="29211"/>
                  </a:lnTo>
                  <a:lnTo>
                    <a:pt x="710696" y="16652"/>
                  </a:lnTo>
                  <a:lnTo>
                    <a:pt x="665942" y="7499"/>
                  </a:lnTo>
                  <a:lnTo>
                    <a:pt x="619993" y="1899"/>
                  </a:lnTo>
                  <a:lnTo>
                    <a:pt x="572998"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9" name="object 18">
              <a:extLst>
                <a:ext uri="{FF2B5EF4-FFF2-40B4-BE49-F238E27FC236}">
                  <a16:creationId xmlns:a16="http://schemas.microsoft.com/office/drawing/2014/main" id="{7BF6ADCA-C14B-47F7-ADF0-83612EA0B1BA}"/>
                </a:ext>
              </a:extLst>
            </p:cNvPr>
            <p:cNvSpPr/>
            <p:nvPr/>
          </p:nvSpPr>
          <p:spPr>
            <a:xfrm>
              <a:off x="7847277" y="1453530"/>
              <a:ext cx="1146175" cy="1146175"/>
            </a:xfrm>
            <a:custGeom>
              <a:avLst/>
              <a:gdLst/>
              <a:ahLst/>
              <a:cxnLst/>
              <a:rect l="l" t="t" r="r" b="b"/>
              <a:pathLst>
                <a:path w="1146175" h="1146175">
                  <a:moveTo>
                    <a:pt x="572998" y="1145997"/>
                  </a:moveTo>
                  <a:lnTo>
                    <a:pt x="619993" y="1144097"/>
                  </a:lnTo>
                  <a:lnTo>
                    <a:pt x="665942" y="1138497"/>
                  </a:lnTo>
                  <a:lnTo>
                    <a:pt x="710696" y="1129344"/>
                  </a:lnTo>
                  <a:lnTo>
                    <a:pt x="754110" y="1116785"/>
                  </a:lnTo>
                  <a:lnTo>
                    <a:pt x="796035" y="1100968"/>
                  </a:lnTo>
                  <a:lnTo>
                    <a:pt x="836324" y="1082040"/>
                  </a:lnTo>
                  <a:lnTo>
                    <a:pt x="874829" y="1060148"/>
                  </a:lnTo>
                  <a:lnTo>
                    <a:pt x="911404" y="1035441"/>
                  </a:lnTo>
                  <a:lnTo>
                    <a:pt x="945900" y="1008066"/>
                  </a:lnTo>
                  <a:lnTo>
                    <a:pt x="978169" y="978169"/>
                  </a:lnTo>
                  <a:lnTo>
                    <a:pt x="1008066" y="945900"/>
                  </a:lnTo>
                  <a:lnTo>
                    <a:pt x="1035441" y="911404"/>
                  </a:lnTo>
                  <a:lnTo>
                    <a:pt x="1060148" y="874829"/>
                  </a:lnTo>
                  <a:lnTo>
                    <a:pt x="1082040" y="836324"/>
                  </a:lnTo>
                  <a:lnTo>
                    <a:pt x="1100968" y="796035"/>
                  </a:lnTo>
                  <a:lnTo>
                    <a:pt x="1116785" y="754110"/>
                  </a:lnTo>
                  <a:lnTo>
                    <a:pt x="1129344" y="710696"/>
                  </a:lnTo>
                  <a:lnTo>
                    <a:pt x="1138497" y="665942"/>
                  </a:lnTo>
                  <a:lnTo>
                    <a:pt x="1144097" y="619993"/>
                  </a:lnTo>
                  <a:lnTo>
                    <a:pt x="1145997" y="572998"/>
                  </a:lnTo>
                  <a:lnTo>
                    <a:pt x="1144097" y="526003"/>
                  </a:lnTo>
                  <a:lnTo>
                    <a:pt x="1138497" y="480055"/>
                  </a:lnTo>
                  <a:lnTo>
                    <a:pt x="1129344" y="435300"/>
                  </a:lnTo>
                  <a:lnTo>
                    <a:pt x="1116785" y="391886"/>
                  </a:lnTo>
                  <a:lnTo>
                    <a:pt x="1100968" y="349961"/>
                  </a:lnTo>
                  <a:lnTo>
                    <a:pt x="1082040" y="309672"/>
                  </a:lnTo>
                  <a:lnTo>
                    <a:pt x="1060148" y="271167"/>
                  </a:lnTo>
                  <a:lnTo>
                    <a:pt x="1035441" y="234592"/>
                  </a:lnTo>
                  <a:lnTo>
                    <a:pt x="1008066" y="200097"/>
                  </a:lnTo>
                  <a:lnTo>
                    <a:pt x="978169" y="167827"/>
                  </a:lnTo>
                  <a:lnTo>
                    <a:pt x="945900" y="137930"/>
                  </a:lnTo>
                  <a:lnTo>
                    <a:pt x="911404" y="110555"/>
                  </a:lnTo>
                  <a:lnTo>
                    <a:pt x="874829" y="85848"/>
                  </a:lnTo>
                  <a:lnTo>
                    <a:pt x="836324" y="63957"/>
                  </a:lnTo>
                  <a:lnTo>
                    <a:pt x="796035" y="45029"/>
                  </a:lnTo>
                  <a:lnTo>
                    <a:pt x="754110" y="29211"/>
                  </a:lnTo>
                  <a:lnTo>
                    <a:pt x="710696" y="16652"/>
                  </a:lnTo>
                  <a:lnTo>
                    <a:pt x="665942" y="7499"/>
                  </a:lnTo>
                  <a:lnTo>
                    <a:pt x="619993" y="1899"/>
                  </a:lnTo>
                  <a:lnTo>
                    <a:pt x="572998" y="0"/>
                  </a:lnTo>
                  <a:lnTo>
                    <a:pt x="526003" y="1899"/>
                  </a:lnTo>
                  <a:lnTo>
                    <a:pt x="480055" y="7499"/>
                  </a:lnTo>
                  <a:lnTo>
                    <a:pt x="435300" y="16652"/>
                  </a:lnTo>
                  <a:lnTo>
                    <a:pt x="391886" y="29211"/>
                  </a:lnTo>
                  <a:lnTo>
                    <a:pt x="349961" y="45029"/>
                  </a:lnTo>
                  <a:lnTo>
                    <a:pt x="309672" y="63957"/>
                  </a:lnTo>
                  <a:lnTo>
                    <a:pt x="271167" y="85848"/>
                  </a:lnTo>
                  <a:lnTo>
                    <a:pt x="234592" y="110555"/>
                  </a:lnTo>
                  <a:lnTo>
                    <a:pt x="200097" y="137930"/>
                  </a:lnTo>
                  <a:lnTo>
                    <a:pt x="167827" y="167827"/>
                  </a:lnTo>
                  <a:lnTo>
                    <a:pt x="137930" y="200097"/>
                  </a:lnTo>
                  <a:lnTo>
                    <a:pt x="110555" y="234592"/>
                  </a:lnTo>
                  <a:lnTo>
                    <a:pt x="85848" y="271167"/>
                  </a:lnTo>
                  <a:lnTo>
                    <a:pt x="63957" y="309672"/>
                  </a:lnTo>
                  <a:lnTo>
                    <a:pt x="45029" y="349961"/>
                  </a:lnTo>
                  <a:lnTo>
                    <a:pt x="29211" y="391886"/>
                  </a:lnTo>
                  <a:lnTo>
                    <a:pt x="16652" y="435300"/>
                  </a:lnTo>
                  <a:lnTo>
                    <a:pt x="7499" y="480055"/>
                  </a:lnTo>
                  <a:lnTo>
                    <a:pt x="1899" y="526003"/>
                  </a:lnTo>
                  <a:lnTo>
                    <a:pt x="0" y="572998"/>
                  </a:lnTo>
                  <a:lnTo>
                    <a:pt x="1899" y="619993"/>
                  </a:lnTo>
                  <a:lnTo>
                    <a:pt x="7499" y="665942"/>
                  </a:lnTo>
                  <a:lnTo>
                    <a:pt x="16652" y="710696"/>
                  </a:lnTo>
                  <a:lnTo>
                    <a:pt x="29211" y="754110"/>
                  </a:lnTo>
                  <a:lnTo>
                    <a:pt x="45029" y="796035"/>
                  </a:lnTo>
                  <a:lnTo>
                    <a:pt x="63957" y="836324"/>
                  </a:lnTo>
                  <a:lnTo>
                    <a:pt x="85848" y="874829"/>
                  </a:lnTo>
                  <a:lnTo>
                    <a:pt x="110555" y="911404"/>
                  </a:lnTo>
                  <a:lnTo>
                    <a:pt x="137930" y="945900"/>
                  </a:lnTo>
                  <a:lnTo>
                    <a:pt x="167827" y="978169"/>
                  </a:lnTo>
                  <a:lnTo>
                    <a:pt x="200097" y="1008066"/>
                  </a:lnTo>
                  <a:lnTo>
                    <a:pt x="234592" y="1035441"/>
                  </a:lnTo>
                  <a:lnTo>
                    <a:pt x="271167" y="1060148"/>
                  </a:lnTo>
                  <a:lnTo>
                    <a:pt x="309672" y="1082040"/>
                  </a:lnTo>
                  <a:lnTo>
                    <a:pt x="349961" y="1100968"/>
                  </a:lnTo>
                  <a:lnTo>
                    <a:pt x="391886" y="1116785"/>
                  </a:lnTo>
                  <a:lnTo>
                    <a:pt x="435300" y="1129344"/>
                  </a:lnTo>
                  <a:lnTo>
                    <a:pt x="480055" y="1138497"/>
                  </a:lnTo>
                  <a:lnTo>
                    <a:pt x="526003" y="1144097"/>
                  </a:lnTo>
                  <a:lnTo>
                    <a:pt x="572998" y="1145997"/>
                  </a:lnTo>
                  <a:close/>
                </a:path>
              </a:pathLst>
            </a:custGeom>
            <a:ln w="12700">
              <a:solidFill>
                <a:srgbClr val="85BC2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00" name="Group 199">
              <a:extLst>
                <a:ext uri="{FF2B5EF4-FFF2-40B4-BE49-F238E27FC236}">
                  <a16:creationId xmlns:a16="http://schemas.microsoft.com/office/drawing/2014/main" id="{1ACEFCFF-9D96-4252-B494-74289A0AFE52}"/>
                </a:ext>
              </a:extLst>
            </p:cNvPr>
            <p:cNvGrpSpPr/>
            <p:nvPr/>
          </p:nvGrpSpPr>
          <p:grpSpPr>
            <a:xfrm>
              <a:off x="8006898" y="1627593"/>
              <a:ext cx="831215" cy="774796"/>
              <a:chOff x="3250882" y="3727428"/>
              <a:chExt cx="831215" cy="774796"/>
            </a:xfrm>
          </p:grpSpPr>
          <p:sp>
            <p:nvSpPr>
              <p:cNvPr id="201" name="object 49">
                <a:extLst>
                  <a:ext uri="{FF2B5EF4-FFF2-40B4-BE49-F238E27FC236}">
                    <a16:creationId xmlns:a16="http://schemas.microsoft.com/office/drawing/2014/main" id="{5C3E3D76-FFCE-4DD8-952A-92C232824AB3}"/>
                  </a:ext>
                </a:extLst>
              </p:cNvPr>
              <p:cNvSpPr/>
              <p:nvPr/>
            </p:nvSpPr>
            <p:spPr>
              <a:xfrm>
                <a:off x="3390938" y="3727428"/>
                <a:ext cx="556260" cy="548005"/>
              </a:xfrm>
              <a:custGeom>
                <a:avLst/>
                <a:gdLst/>
                <a:ahLst/>
                <a:cxnLst/>
                <a:rect l="l" t="t" r="r" b="b"/>
                <a:pathLst>
                  <a:path w="556260" h="548004">
                    <a:moveTo>
                      <a:pt x="278002" y="0"/>
                    </a:moveTo>
                    <a:lnTo>
                      <a:pt x="96545" y="66040"/>
                    </a:lnTo>
                    <a:lnTo>
                      <a:pt x="0" y="233273"/>
                    </a:lnTo>
                    <a:lnTo>
                      <a:pt x="33527" y="423443"/>
                    </a:lnTo>
                    <a:lnTo>
                      <a:pt x="181457" y="547560"/>
                    </a:lnTo>
                    <a:lnTo>
                      <a:pt x="374548" y="547560"/>
                    </a:lnTo>
                    <a:lnTo>
                      <a:pt x="522477" y="423443"/>
                    </a:lnTo>
                    <a:lnTo>
                      <a:pt x="556005" y="233273"/>
                    </a:lnTo>
                    <a:lnTo>
                      <a:pt x="459460" y="66040"/>
                    </a:lnTo>
                    <a:lnTo>
                      <a:pt x="278002" y="0"/>
                    </a:lnTo>
                    <a:close/>
                  </a:path>
                  <a:path w="556260" h="548004">
                    <a:moveTo>
                      <a:pt x="278002" y="0"/>
                    </a:moveTo>
                    <a:lnTo>
                      <a:pt x="96545" y="66040"/>
                    </a:lnTo>
                    <a:lnTo>
                      <a:pt x="0" y="233273"/>
                    </a:lnTo>
                    <a:lnTo>
                      <a:pt x="33527" y="423443"/>
                    </a:lnTo>
                    <a:lnTo>
                      <a:pt x="181457" y="547560"/>
                    </a:lnTo>
                    <a:lnTo>
                      <a:pt x="374548" y="547560"/>
                    </a:lnTo>
                    <a:lnTo>
                      <a:pt x="522477" y="423443"/>
                    </a:lnTo>
                    <a:lnTo>
                      <a:pt x="556005" y="233273"/>
                    </a:lnTo>
                    <a:lnTo>
                      <a:pt x="459460" y="66040"/>
                    </a:lnTo>
                    <a:lnTo>
                      <a:pt x="278002" y="0"/>
                    </a:lnTo>
                    <a:close/>
                  </a:path>
                </a:pathLst>
              </a:custGeom>
              <a:ln w="12700">
                <a:solidFill>
                  <a:srgbClr val="85BC2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2" name="object 50">
                <a:extLst>
                  <a:ext uri="{FF2B5EF4-FFF2-40B4-BE49-F238E27FC236}">
                    <a16:creationId xmlns:a16="http://schemas.microsoft.com/office/drawing/2014/main" id="{812B4BD6-40F6-41E6-921D-5104E8283EB9}"/>
                  </a:ext>
                </a:extLst>
              </p:cNvPr>
              <p:cNvSpPr/>
              <p:nvPr/>
            </p:nvSpPr>
            <p:spPr>
              <a:xfrm>
                <a:off x="3250882" y="3782769"/>
                <a:ext cx="831215" cy="719455"/>
              </a:xfrm>
              <a:custGeom>
                <a:avLst/>
                <a:gdLst/>
                <a:ahLst/>
                <a:cxnLst/>
                <a:rect l="l" t="t" r="r" b="b"/>
                <a:pathLst>
                  <a:path w="831214" h="719454">
                    <a:moveTo>
                      <a:pt x="418058" y="0"/>
                    </a:moveTo>
                    <a:lnTo>
                      <a:pt x="272173" y="53098"/>
                    </a:lnTo>
                    <a:lnTo>
                      <a:pt x="194551" y="187540"/>
                    </a:lnTo>
                    <a:lnTo>
                      <a:pt x="221513" y="340423"/>
                    </a:lnTo>
                    <a:lnTo>
                      <a:pt x="340436" y="440220"/>
                    </a:lnTo>
                    <a:lnTo>
                      <a:pt x="495681" y="440220"/>
                    </a:lnTo>
                    <a:lnTo>
                      <a:pt x="614603" y="340423"/>
                    </a:lnTo>
                    <a:lnTo>
                      <a:pt x="641565" y="187540"/>
                    </a:lnTo>
                    <a:lnTo>
                      <a:pt x="563943" y="53098"/>
                    </a:lnTo>
                    <a:lnTo>
                      <a:pt x="418058" y="0"/>
                    </a:lnTo>
                    <a:close/>
                  </a:path>
                  <a:path w="831214" h="719454">
                    <a:moveTo>
                      <a:pt x="168084" y="332105"/>
                    </a:moveTo>
                    <a:lnTo>
                      <a:pt x="0" y="623252"/>
                    </a:lnTo>
                    <a:lnTo>
                      <a:pt x="145313" y="596557"/>
                    </a:lnTo>
                    <a:lnTo>
                      <a:pt x="176618" y="719251"/>
                    </a:lnTo>
                    <a:lnTo>
                      <a:pt x="313169" y="482739"/>
                    </a:lnTo>
                  </a:path>
                  <a:path w="831214" h="719454">
                    <a:moveTo>
                      <a:pt x="668286" y="341960"/>
                    </a:moveTo>
                    <a:lnTo>
                      <a:pt x="830694" y="623252"/>
                    </a:lnTo>
                    <a:lnTo>
                      <a:pt x="685368" y="596557"/>
                    </a:lnTo>
                    <a:lnTo>
                      <a:pt x="654075" y="719251"/>
                    </a:lnTo>
                    <a:lnTo>
                      <a:pt x="520179" y="487337"/>
                    </a:lnTo>
                  </a:path>
                </a:pathLst>
              </a:custGeom>
              <a:ln w="12700">
                <a:solidFill>
                  <a:srgbClr val="85BC2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3" name="object 51">
                <a:extLst>
                  <a:ext uri="{FF2B5EF4-FFF2-40B4-BE49-F238E27FC236}">
                    <a16:creationId xmlns:a16="http://schemas.microsoft.com/office/drawing/2014/main" id="{C97163E4-4EFC-4F5A-BFBC-E05A1ED2468F}"/>
                  </a:ext>
                </a:extLst>
              </p:cNvPr>
              <p:cNvSpPr/>
              <p:nvPr/>
            </p:nvSpPr>
            <p:spPr>
              <a:xfrm>
                <a:off x="3548828" y="3875964"/>
                <a:ext cx="233679" cy="271145"/>
              </a:xfrm>
              <a:custGeom>
                <a:avLst/>
                <a:gdLst/>
                <a:ahLst/>
                <a:cxnLst/>
                <a:rect l="l" t="t" r="r" b="b"/>
                <a:pathLst>
                  <a:path w="233679" h="271145">
                    <a:moveTo>
                      <a:pt x="30505" y="240906"/>
                    </a:moveTo>
                    <a:lnTo>
                      <a:pt x="15252" y="240906"/>
                    </a:lnTo>
                    <a:lnTo>
                      <a:pt x="6870" y="240906"/>
                    </a:lnTo>
                    <a:lnTo>
                      <a:pt x="0" y="232867"/>
                    </a:lnTo>
                    <a:lnTo>
                      <a:pt x="0" y="223024"/>
                    </a:lnTo>
                    <a:lnTo>
                      <a:pt x="0" y="132270"/>
                    </a:lnTo>
                    <a:lnTo>
                      <a:pt x="0" y="122427"/>
                    </a:lnTo>
                    <a:lnTo>
                      <a:pt x="6870" y="114388"/>
                    </a:lnTo>
                    <a:lnTo>
                      <a:pt x="15252" y="114388"/>
                    </a:lnTo>
                    <a:lnTo>
                      <a:pt x="30505" y="114388"/>
                    </a:lnTo>
                  </a:path>
                  <a:path w="233679" h="271145">
                    <a:moveTo>
                      <a:pt x="46774" y="142887"/>
                    </a:moveTo>
                    <a:lnTo>
                      <a:pt x="46774" y="219151"/>
                    </a:lnTo>
                    <a:lnTo>
                      <a:pt x="47416" y="231409"/>
                    </a:lnTo>
                    <a:lnTo>
                      <a:pt x="50380" y="237739"/>
                    </a:lnTo>
                    <a:lnTo>
                      <a:pt x="57221" y="241366"/>
                    </a:lnTo>
                    <a:lnTo>
                      <a:pt x="69494" y="245516"/>
                    </a:lnTo>
                    <a:lnTo>
                      <a:pt x="89455" y="252315"/>
                    </a:lnTo>
                    <a:lnTo>
                      <a:pt x="108402" y="258322"/>
                    </a:lnTo>
                    <a:lnTo>
                      <a:pt x="125656" y="263441"/>
                    </a:lnTo>
                    <a:lnTo>
                      <a:pt x="140538" y="267576"/>
                    </a:lnTo>
                    <a:lnTo>
                      <a:pt x="159010" y="270827"/>
                    </a:lnTo>
                    <a:lnTo>
                      <a:pt x="175175" y="269541"/>
                    </a:lnTo>
                    <a:lnTo>
                      <a:pt x="209941" y="222808"/>
                    </a:lnTo>
                    <a:lnTo>
                      <a:pt x="226272" y="174927"/>
                    </a:lnTo>
                    <a:lnTo>
                      <a:pt x="233260" y="148158"/>
                    </a:lnTo>
                    <a:lnTo>
                      <a:pt x="231479" y="122922"/>
                    </a:lnTo>
                    <a:lnTo>
                      <a:pt x="214520" y="109356"/>
                    </a:lnTo>
                    <a:lnTo>
                      <a:pt x="188939" y="103663"/>
                    </a:lnTo>
                    <a:lnTo>
                      <a:pt x="161289" y="102044"/>
                    </a:lnTo>
                    <a:lnTo>
                      <a:pt x="189352" y="64749"/>
                    </a:lnTo>
                    <a:lnTo>
                      <a:pt x="202223" y="37206"/>
                    </a:lnTo>
                    <a:lnTo>
                      <a:pt x="200171" y="16571"/>
                    </a:lnTo>
                    <a:lnTo>
                      <a:pt x="183464" y="0"/>
                    </a:lnTo>
                    <a:lnTo>
                      <a:pt x="158277" y="32264"/>
                    </a:lnTo>
                    <a:lnTo>
                      <a:pt x="130998" y="60617"/>
                    </a:lnTo>
                    <a:lnTo>
                      <a:pt x="101784" y="85378"/>
                    </a:lnTo>
                    <a:lnTo>
                      <a:pt x="70789" y="106870"/>
                    </a:lnTo>
                    <a:lnTo>
                      <a:pt x="57854" y="114605"/>
                    </a:lnTo>
                    <a:lnTo>
                      <a:pt x="50619" y="120259"/>
                    </a:lnTo>
                    <a:lnTo>
                      <a:pt x="47465" y="128223"/>
                    </a:lnTo>
                    <a:lnTo>
                      <a:pt x="46774" y="142887"/>
                    </a:lnTo>
                    <a:close/>
                  </a:path>
                </a:pathLst>
              </a:custGeom>
              <a:ln w="12700">
                <a:solidFill>
                  <a:srgbClr val="85BC2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5095939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B59233-7904-4980-915D-4F60B2F0B43B}"/>
              </a:ext>
            </a:extLst>
          </p:cNvPr>
          <p:cNvSpPr>
            <a:spLocks noGrp="1"/>
          </p:cNvSpPr>
          <p:nvPr>
            <p:ph type="title"/>
          </p:nvPr>
        </p:nvSpPr>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Transition management activities</a:t>
            </a:r>
          </a:p>
        </p:txBody>
      </p:sp>
      <p:sp>
        <p:nvSpPr>
          <p:cNvPr id="127" name="Freeform 167">
            <a:extLst>
              <a:ext uri="{FF2B5EF4-FFF2-40B4-BE49-F238E27FC236}">
                <a16:creationId xmlns:a16="http://schemas.microsoft.com/office/drawing/2014/main" id="{5559AD0C-96DB-4042-83C3-D3FA31969997}"/>
              </a:ext>
            </a:extLst>
          </p:cNvPr>
          <p:cNvSpPr>
            <a:spLocks noEditPoints="1"/>
          </p:cNvSpPr>
          <p:nvPr/>
        </p:nvSpPr>
        <p:spPr bwMode="auto">
          <a:xfrm>
            <a:off x="284629" y="1346916"/>
            <a:ext cx="433363" cy="278605"/>
          </a:xfrm>
          <a:custGeom>
            <a:avLst/>
            <a:gdLst>
              <a:gd name="T0" fmla="*/ 277 w 327"/>
              <a:gd name="T1" fmla="*/ 0 h 244"/>
              <a:gd name="T2" fmla="*/ 273 w 327"/>
              <a:gd name="T3" fmla="*/ 1 h 244"/>
              <a:gd name="T4" fmla="*/ 269 w 327"/>
              <a:gd name="T5" fmla="*/ 5 h 244"/>
              <a:gd name="T6" fmla="*/ 267 w 327"/>
              <a:gd name="T7" fmla="*/ 20 h 244"/>
              <a:gd name="T8" fmla="*/ 267 w 327"/>
              <a:gd name="T9" fmla="*/ 29 h 244"/>
              <a:gd name="T10" fmla="*/ 263 w 327"/>
              <a:gd name="T11" fmla="*/ 51 h 244"/>
              <a:gd name="T12" fmla="*/ 255 w 327"/>
              <a:gd name="T13" fmla="*/ 68 h 244"/>
              <a:gd name="T14" fmla="*/ 243 w 327"/>
              <a:gd name="T15" fmla="*/ 86 h 244"/>
              <a:gd name="T16" fmla="*/ 230 w 327"/>
              <a:gd name="T17" fmla="*/ 99 h 244"/>
              <a:gd name="T18" fmla="*/ 214 w 327"/>
              <a:gd name="T19" fmla="*/ 111 h 244"/>
              <a:gd name="T20" fmla="*/ 195 w 327"/>
              <a:gd name="T21" fmla="*/ 118 h 244"/>
              <a:gd name="T22" fmla="*/ 175 w 327"/>
              <a:gd name="T23" fmla="*/ 122 h 244"/>
              <a:gd name="T24" fmla="*/ 164 w 327"/>
              <a:gd name="T25" fmla="*/ 123 h 244"/>
              <a:gd name="T26" fmla="*/ 143 w 327"/>
              <a:gd name="T27" fmla="*/ 121 h 244"/>
              <a:gd name="T28" fmla="*/ 124 w 327"/>
              <a:gd name="T29" fmla="*/ 115 h 244"/>
              <a:gd name="T30" fmla="*/ 106 w 327"/>
              <a:gd name="T31" fmla="*/ 106 h 244"/>
              <a:gd name="T32" fmla="*/ 90 w 327"/>
              <a:gd name="T33" fmla="*/ 92 h 244"/>
              <a:gd name="T34" fmla="*/ 78 w 327"/>
              <a:gd name="T35" fmla="*/ 78 h 244"/>
              <a:gd name="T36" fmla="*/ 69 w 327"/>
              <a:gd name="T37" fmla="*/ 60 h 244"/>
              <a:gd name="T38" fmla="*/ 62 w 327"/>
              <a:gd name="T39" fmla="*/ 40 h 244"/>
              <a:gd name="T40" fmla="*/ 59 w 327"/>
              <a:gd name="T41" fmla="*/ 20 h 244"/>
              <a:gd name="T42" fmla="*/ 59 w 327"/>
              <a:gd name="T43" fmla="*/ 9 h 244"/>
              <a:gd name="T44" fmla="*/ 57 w 327"/>
              <a:gd name="T45" fmla="*/ 2 h 244"/>
              <a:gd name="T46" fmla="*/ 51 w 327"/>
              <a:gd name="T47" fmla="*/ 0 h 244"/>
              <a:gd name="T48" fmla="*/ 10 w 327"/>
              <a:gd name="T49" fmla="*/ 0 h 244"/>
              <a:gd name="T50" fmla="*/ 3 w 327"/>
              <a:gd name="T51" fmla="*/ 2 h 244"/>
              <a:gd name="T52" fmla="*/ 0 w 327"/>
              <a:gd name="T53" fmla="*/ 9 h 244"/>
              <a:gd name="T54" fmla="*/ 0 w 327"/>
              <a:gd name="T55" fmla="*/ 235 h 244"/>
              <a:gd name="T56" fmla="*/ 3 w 327"/>
              <a:gd name="T57" fmla="*/ 241 h 244"/>
              <a:gd name="T58" fmla="*/ 10 w 327"/>
              <a:gd name="T59" fmla="*/ 244 h 244"/>
              <a:gd name="T60" fmla="*/ 51 w 327"/>
              <a:gd name="T61" fmla="*/ 244 h 244"/>
              <a:gd name="T62" fmla="*/ 57 w 327"/>
              <a:gd name="T63" fmla="*/ 241 h 244"/>
              <a:gd name="T64" fmla="*/ 59 w 327"/>
              <a:gd name="T65" fmla="*/ 235 h 244"/>
              <a:gd name="T66" fmla="*/ 267 w 327"/>
              <a:gd name="T67" fmla="*/ 224 h 244"/>
              <a:gd name="T68" fmla="*/ 267 w 327"/>
              <a:gd name="T69" fmla="*/ 235 h 244"/>
              <a:gd name="T70" fmla="*/ 270 w 327"/>
              <a:gd name="T71" fmla="*/ 241 h 244"/>
              <a:gd name="T72" fmla="*/ 277 w 327"/>
              <a:gd name="T73" fmla="*/ 244 h 244"/>
              <a:gd name="T74" fmla="*/ 318 w 327"/>
              <a:gd name="T75" fmla="*/ 244 h 244"/>
              <a:gd name="T76" fmla="*/ 324 w 327"/>
              <a:gd name="T77" fmla="*/ 241 h 244"/>
              <a:gd name="T78" fmla="*/ 327 w 327"/>
              <a:gd name="T79" fmla="*/ 235 h 244"/>
              <a:gd name="T80" fmla="*/ 327 w 327"/>
              <a:gd name="T81" fmla="*/ 9 h 244"/>
              <a:gd name="T82" fmla="*/ 324 w 327"/>
              <a:gd name="T83" fmla="*/ 2 h 244"/>
              <a:gd name="T84" fmla="*/ 318 w 327"/>
              <a:gd name="T85" fmla="*/ 0 h 244"/>
              <a:gd name="T86" fmla="*/ 267 w 327"/>
              <a:gd name="T87" fmla="*/ 83 h 244"/>
              <a:gd name="T88" fmla="*/ 224 w 327"/>
              <a:gd name="T89" fmla="*/ 205 h 244"/>
              <a:gd name="T90" fmla="*/ 224 w 327"/>
              <a:gd name="T91" fmla="*/ 126 h 244"/>
              <a:gd name="T92" fmla="*/ 249 w 327"/>
              <a:gd name="T93" fmla="*/ 107 h 244"/>
              <a:gd name="T94" fmla="*/ 267 w 327"/>
              <a:gd name="T95" fmla="*/ 83 h 244"/>
              <a:gd name="T96" fmla="*/ 206 w 327"/>
              <a:gd name="T97" fmla="*/ 134 h 244"/>
              <a:gd name="T98" fmla="*/ 173 w 327"/>
              <a:gd name="T99" fmla="*/ 205 h 244"/>
              <a:gd name="T100" fmla="*/ 173 w 327"/>
              <a:gd name="T101" fmla="*/ 141 h 244"/>
              <a:gd name="T102" fmla="*/ 206 w 327"/>
              <a:gd name="T103" fmla="*/ 134 h 244"/>
              <a:gd name="T104" fmla="*/ 155 w 327"/>
              <a:gd name="T105" fmla="*/ 141 h 244"/>
              <a:gd name="T106" fmla="*/ 121 w 327"/>
              <a:gd name="T107" fmla="*/ 205 h 244"/>
              <a:gd name="T108" fmla="*/ 121 w 327"/>
              <a:gd name="T109" fmla="*/ 134 h 244"/>
              <a:gd name="T110" fmla="*/ 155 w 327"/>
              <a:gd name="T111" fmla="*/ 141 h 244"/>
              <a:gd name="T112" fmla="*/ 104 w 327"/>
              <a:gd name="T113" fmla="*/ 126 h 244"/>
              <a:gd name="T114" fmla="*/ 59 w 327"/>
              <a:gd name="T115" fmla="*/ 205 h 244"/>
              <a:gd name="T116" fmla="*/ 59 w 327"/>
              <a:gd name="T117" fmla="*/ 83 h 244"/>
              <a:gd name="T118" fmla="*/ 79 w 327"/>
              <a:gd name="T119" fmla="*/ 107 h 244"/>
              <a:gd name="T120" fmla="*/ 104 w 327"/>
              <a:gd name="T121" fmla="*/ 12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7" h="244">
                <a:moveTo>
                  <a:pt x="318" y="0"/>
                </a:moveTo>
                <a:lnTo>
                  <a:pt x="277" y="0"/>
                </a:lnTo>
                <a:lnTo>
                  <a:pt x="277" y="0"/>
                </a:lnTo>
                <a:lnTo>
                  <a:pt x="273" y="1"/>
                </a:lnTo>
                <a:lnTo>
                  <a:pt x="270" y="2"/>
                </a:lnTo>
                <a:lnTo>
                  <a:pt x="269" y="5"/>
                </a:lnTo>
                <a:lnTo>
                  <a:pt x="267" y="9"/>
                </a:lnTo>
                <a:lnTo>
                  <a:pt x="267" y="20"/>
                </a:lnTo>
                <a:lnTo>
                  <a:pt x="267" y="20"/>
                </a:lnTo>
                <a:lnTo>
                  <a:pt x="267" y="29"/>
                </a:lnTo>
                <a:lnTo>
                  <a:pt x="266" y="40"/>
                </a:lnTo>
                <a:lnTo>
                  <a:pt x="263" y="51"/>
                </a:lnTo>
                <a:lnTo>
                  <a:pt x="259" y="60"/>
                </a:lnTo>
                <a:lnTo>
                  <a:pt x="255" y="68"/>
                </a:lnTo>
                <a:lnTo>
                  <a:pt x="250" y="78"/>
                </a:lnTo>
                <a:lnTo>
                  <a:pt x="243" y="86"/>
                </a:lnTo>
                <a:lnTo>
                  <a:pt x="237" y="92"/>
                </a:lnTo>
                <a:lnTo>
                  <a:pt x="230" y="99"/>
                </a:lnTo>
                <a:lnTo>
                  <a:pt x="222" y="106"/>
                </a:lnTo>
                <a:lnTo>
                  <a:pt x="214" y="111"/>
                </a:lnTo>
                <a:lnTo>
                  <a:pt x="204" y="115"/>
                </a:lnTo>
                <a:lnTo>
                  <a:pt x="195" y="118"/>
                </a:lnTo>
                <a:lnTo>
                  <a:pt x="184" y="121"/>
                </a:lnTo>
                <a:lnTo>
                  <a:pt x="175" y="122"/>
                </a:lnTo>
                <a:lnTo>
                  <a:pt x="164" y="123"/>
                </a:lnTo>
                <a:lnTo>
                  <a:pt x="164" y="123"/>
                </a:lnTo>
                <a:lnTo>
                  <a:pt x="153" y="122"/>
                </a:lnTo>
                <a:lnTo>
                  <a:pt x="143" y="121"/>
                </a:lnTo>
                <a:lnTo>
                  <a:pt x="133" y="118"/>
                </a:lnTo>
                <a:lnTo>
                  <a:pt x="124" y="115"/>
                </a:lnTo>
                <a:lnTo>
                  <a:pt x="114" y="111"/>
                </a:lnTo>
                <a:lnTo>
                  <a:pt x="106" y="106"/>
                </a:lnTo>
                <a:lnTo>
                  <a:pt x="98" y="99"/>
                </a:lnTo>
                <a:lnTo>
                  <a:pt x="90" y="92"/>
                </a:lnTo>
                <a:lnTo>
                  <a:pt x="84" y="86"/>
                </a:lnTo>
                <a:lnTo>
                  <a:pt x="78" y="78"/>
                </a:lnTo>
                <a:lnTo>
                  <a:pt x="73" y="68"/>
                </a:lnTo>
                <a:lnTo>
                  <a:pt x="69" y="60"/>
                </a:lnTo>
                <a:lnTo>
                  <a:pt x="65" y="51"/>
                </a:lnTo>
                <a:lnTo>
                  <a:pt x="62" y="40"/>
                </a:lnTo>
                <a:lnTo>
                  <a:pt x="61" y="29"/>
                </a:lnTo>
                <a:lnTo>
                  <a:pt x="59" y="20"/>
                </a:lnTo>
                <a:lnTo>
                  <a:pt x="59" y="9"/>
                </a:lnTo>
                <a:lnTo>
                  <a:pt x="59" y="9"/>
                </a:lnTo>
                <a:lnTo>
                  <a:pt x="59" y="5"/>
                </a:lnTo>
                <a:lnTo>
                  <a:pt x="57" y="2"/>
                </a:lnTo>
                <a:lnTo>
                  <a:pt x="54" y="1"/>
                </a:lnTo>
                <a:lnTo>
                  <a:pt x="51" y="0"/>
                </a:lnTo>
                <a:lnTo>
                  <a:pt x="10" y="0"/>
                </a:lnTo>
                <a:lnTo>
                  <a:pt x="10" y="0"/>
                </a:lnTo>
                <a:lnTo>
                  <a:pt x="6" y="1"/>
                </a:lnTo>
                <a:lnTo>
                  <a:pt x="3" y="2"/>
                </a:lnTo>
                <a:lnTo>
                  <a:pt x="2" y="5"/>
                </a:lnTo>
                <a:lnTo>
                  <a:pt x="0" y="9"/>
                </a:lnTo>
                <a:lnTo>
                  <a:pt x="0" y="235"/>
                </a:lnTo>
                <a:lnTo>
                  <a:pt x="0" y="235"/>
                </a:lnTo>
                <a:lnTo>
                  <a:pt x="2" y="239"/>
                </a:lnTo>
                <a:lnTo>
                  <a:pt x="3" y="241"/>
                </a:lnTo>
                <a:lnTo>
                  <a:pt x="6" y="243"/>
                </a:lnTo>
                <a:lnTo>
                  <a:pt x="10" y="244"/>
                </a:lnTo>
                <a:lnTo>
                  <a:pt x="51" y="244"/>
                </a:lnTo>
                <a:lnTo>
                  <a:pt x="51" y="244"/>
                </a:lnTo>
                <a:lnTo>
                  <a:pt x="54" y="243"/>
                </a:lnTo>
                <a:lnTo>
                  <a:pt x="57" y="241"/>
                </a:lnTo>
                <a:lnTo>
                  <a:pt x="59" y="239"/>
                </a:lnTo>
                <a:lnTo>
                  <a:pt x="59" y="235"/>
                </a:lnTo>
                <a:lnTo>
                  <a:pt x="59" y="224"/>
                </a:lnTo>
                <a:lnTo>
                  <a:pt x="267" y="224"/>
                </a:lnTo>
                <a:lnTo>
                  <a:pt x="267" y="235"/>
                </a:lnTo>
                <a:lnTo>
                  <a:pt x="267" y="235"/>
                </a:lnTo>
                <a:lnTo>
                  <a:pt x="269" y="239"/>
                </a:lnTo>
                <a:lnTo>
                  <a:pt x="270" y="241"/>
                </a:lnTo>
                <a:lnTo>
                  <a:pt x="273" y="243"/>
                </a:lnTo>
                <a:lnTo>
                  <a:pt x="277" y="244"/>
                </a:lnTo>
                <a:lnTo>
                  <a:pt x="318" y="244"/>
                </a:lnTo>
                <a:lnTo>
                  <a:pt x="318" y="244"/>
                </a:lnTo>
                <a:lnTo>
                  <a:pt x="321" y="243"/>
                </a:lnTo>
                <a:lnTo>
                  <a:pt x="324" y="241"/>
                </a:lnTo>
                <a:lnTo>
                  <a:pt x="327" y="239"/>
                </a:lnTo>
                <a:lnTo>
                  <a:pt x="327" y="235"/>
                </a:lnTo>
                <a:lnTo>
                  <a:pt x="327" y="9"/>
                </a:lnTo>
                <a:lnTo>
                  <a:pt x="327" y="9"/>
                </a:lnTo>
                <a:lnTo>
                  <a:pt x="327" y="5"/>
                </a:lnTo>
                <a:lnTo>
                  <a:pt x="324" y="2"/>
                </a:lnTo>
                <a:lnTo>
                  <a:pt x="321" y="1"/>
                </a:lnTo>
                <a:lnTo>
                  <a:pt x="318" y="0"/>
                </a:lnTo>
                <a:lnTo>
                  <a:pt x="318" y="0"/>
                </a:lnTo>
                <a:close/>
                <a:moveTo>
                  <a:pt x="267" y="83"/>
                </a:moveTo>
                <a:lnTo>
                  <a:pt x="267" y="205"/>
                </a:lnTo>
                <a:lnTo>
                  <a:pt x="224" y="205"/>
                </a:lnTo>
                <a:lnTo>
                  <a:pt x="224" y="126"/>
                </a:lnTo>
                <a:lnTo>
                  <a:pt x="224" y="126"/>
                </a:lnTo>
                <a:lnTo>
                  <a:pt x="237" y="117"/>
                </a:lnTo>
                <a:lnTo>
                  <a:pt x="249" y="107"/>
                </a:lnTo>
                <a:lnTo>
                  <a:pt x="259" y="96"/>
                </a:lnTo>
                <a:lnTo>
                  <a:pt x="267" y="83"/>
                </a:lnTo>
                <a:lnTo>
                  <a:pt x="267" y="83"/>
                </a:lnTo>
                <a:close/>
                <a:moveTo>
                  <a:pt x="206" y="134"/>
                </a:moveTo>
                <a:lnTo>
                  <a:pt x="206" y="205"/>
                </a:lnTo>
                <a:lnTo>
                  <a:pt x="173" y="205"/>
                </a:lnTo>
                <a:lnTo>
                  <a:pt x="173" y="141"/>
                </a:lnTo>
                <a:lnTo>
                  <a:pt x="173" y="141"/>
                </a:lnTo>
                <a:lnTo>
                  <a:pt x="190" y="138"/>
                </a:lnTo>
                <a:lnTo>
                  <a:pt x="206" y="134"/>
                </a:lnTo>
                <a:lnTo>
                  <a:pt x="206" y="134"/>
                </a:lnTo>
                <a:close/>
                <a:moveTo>
                  <a:pt x="155" y="141"/>
                </a:moveTo>
                <a:lnTo>
                  <a:pt x="155" y="205"/>
                </a:lnTo>
                <a:lnTo>
                  <a:pt x="121" y="205"/>
                </a:lnTo>
                <a:lnTo>
                  <a:pt x="121" y="134"/>
                </a:lnTo>
                <a:lnTo>
                  <a:pt x="121" y="134"/>
                </a:lnTo>
                <a:lnTo>
                  <a:pt x="137" y="138"/>
                </a:lnTo>
                <a:lnTo>
                  <a:pt x="155" y="141"/>
                </a:lnTo>
                <a:lnTo>
                  <a:pt x="155" y="141"/>
                </a:lnTo>
                <a:close/>
                <a:moveTo>
                  <a:pt x="104" y="126"/>
                </a:moveTo>
                <a:lnTo>
                  <a:pt x="104" y="205"/>
                </a:lnTo>
                <a:lnTo>
                  <a:pt x="59" y="205"/>
                </a:lnTo>
                <a:lnTo>
                  <a:pt x="59" y="83"/>
                </a:lnTo>
                <a:lnTo>
                  <a:pt x="59" y="83"/>
                </a:lnTo>
                <a:lnTo>
                  <a:pt x="69" y="96"/>
                </a:lnTo>
                <a:lnTo>
                  <a:pt x="79" y="107"/>
                </a:lnTo>
                <a:lnTo>
                  <a:pt x="90" y="117"/>
                </a:lnTo>
                <a:lnTo>
                  <a:pt x="104" y="126"/>
                </a:lnTo>
                <a:lnTo>
                  <a:pt x="104" y="12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28" name="Group 142">
            <a:extLst>
              <a:ext uri="{FF2B5EF4-FFF2-40B4-BE49-F238E27FC236}">
                <a16:creationId xmlns:a16="http://schemas.microsoft.com/office/drawing/2014/main" id="{19BD7102-FF76-4A6E-9EC9-FCB23FB70538}"/>
              </a:ext>
            </a:extLst>
          </p:cNvPr>
          <p:cNvGrpSpPr>
            <a:grpSpLocks noChangeAspect="1"/>
          </p:cNvGrpSpPr>
          <p:nvPr/>
        </p:nvGrpSpPr>
        <p:grpSpPr>
          <a:xfrm>
            <a:off x="8334126" y="1289166"/>
            <a:ext cx="329169" cy="345633"/>
            <a:chOff x="4222751" y="1792288"/>
            <a:chExt cx="222250" cy="233363"/>
          </a:xfrm>
          <a:solidFill>
            <a:schemeClr val="bg1"/>
          </a:solidFill>
        </p:grpSpPr>
        <p:sp>
          <p:nvSpPr>
            <p:cNvPr id="129" name="Freeform 182">
              <a:extLst>
                <a:ext uri="{FF2B5EF4-FFF2-40B4-BE49-F238E27FC236}">
                  <a16:creationId xmlns:a16="http://schemas.microsoft.com/office/drawing/2014/main" id="{1A5F8152-8EE2-4851-B78B-9BF2DFC72F82}"/>
                </a:ext>
              </a:extLst>
            </p:cNvPr>
            <p:cNvSpPr>
              <a:spLocks/>
            </p:cNvSpPr>
            <p:nvPr/>
          </p:nvSpPr>
          <p:spPr bwMode="auto">
            <a:xfrm>
              <a:off x="4303713" y="1920875"/>
              <a:ext cx="60325" cy="104775"/>
            </a:xfrm>
            <a:custGeom>
              <a:avLst/>
              <a:gdLst>
                <a:gd name="T0" fmla="*/ 71 w 75"/>
                <a:gd name="T1" fmla="*/ 0 h 131"/>
                <a:gd name="T2" fmla="*/ 5 w 75"/>
                <a:gd name="T3" fmla="*/ 0 h 131"/>
                <a:gd name="T4" fmla="*/ 5 w 75"/>
                <a:gd name="T5" fmla="*/ 0 h 131"/>
                <a:gd name="T6" fmla="*/ 1 w 75"/>
                <a:gd name="T7" fmla="*/ 1 h 131"/>
                <a:gd name="T8" fmla="*/ 0 w 75"/>
                <a:gd name="T9" fmla="*/ 5 h 131"/>
                <a:gd name="T10" fmla="*/ 0 w 75"/>
                <a:gd name="T11" fmla="*/ 127 h 131"/>
                <a:gd name="T12" fmla="*/ 0 w 75"/>
                <a:gd name="T13" fmla="*/ 127 h 131"/>
                <a:gd name="T14" fmla="*/ 1 w 75"/>
                <a:gd name="T15" fmla="*/ 130 h 131"/>
                <a:gd name="T16" fmla="*/ 5 w 75"/>
                <a:gd name="T17" fmla="*/ 131 h 131"/>
                <a:gd name="T18" fmla="*/ 71 w 75"/>
                <a:gd name="T19" fmla="*/ 131 h 131"/>
                <a:gd name="T20" fmla="*/ 71 w 75"/>
                <a:gd name="T21" fmla="*/ 131 h 131"/>
                <a:gd name="T22" fmla="*/ 74 w 75"/>
                <a:gd name="T23" fmla="*/ 130 h 131"/>
                <a:gd name="T24" fmla="*/ 75 w 75"/>
                <a:gd name="T25" fmla="*/ 127 h 131"/>
                <a:gd name="T26" fmla="*/ 75 w 75"/>
                <a:gd name="T27" fmla="*/ 5 h 131"/>
                <a:gd name="T28" fmla="*/ 75 w 75"/>
                <a:gd name="T29" fmla="*/ 5 h 131"/>
                <a:gd name="T30" fmla="*/ 74 w 75"/>
                <a:gd name="T31" fmla="*/ 1 h 131"/>
                <a:gd name="T32" fmla="*/ 71 w 75"/>
                <a:gd name="T33" fmla="*/ 0 h 131"/>
                <a:gd name="T34" fmla="*/ 71 w 75"/>
                <a:gd name="T3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31">
                  <a:moveTo>
                    <a:pt x="71" y="0"/>
                  </a:moveTo>
                  <a:lnTo>
                    <a:pt x="5" y="0"/>
                  </a:lnTo>
                  <a:lnTo>
                    <a:pt x="5" y="0"/>
                  </a:lnTo>
                  <a:lnTo>
                    <a:pt x="1" y="1"/>
                  </a:lnTo>
                  <a:lnTo>
                    <a:pt x="0" y="5"/>
                  </a:lnTo>
                  <a:lnTo>
                    <a:pt x="0" y="127"/>
                  </a:lnTo>
                  <a:lnTo>
                    <a:pt x="0" y="127"/>
                  </a:lnTo>
                  <a:lnTo>
                    <a:pt x="1" y="130"/>
                  </a:lnTo>
                  <a:lnTo>
                    <a:pt x="5" y="131"/>
                  </a:lnTo>
                  <a:lnTo>
                    <a:pt x="71" y="131"/>
                  </a:lnTo>
                  <a:lnTo>
                    <a:pt x="71" y="131"/>
                  </a:lnTo>
                  <a:lnTo>
                    <a:pt x="74" y="130"/>
                  </a:lnTo>
                  <a:lnTo>
                    <a:pt x="75" y="127"/>
                  </a:lnTo>
                  <a:lnTo>
                    <a:pt x="75" y="5"/>
                  </a:lnTo>
                  <a:lnTo>
                    <a:pt x="75" y="5"/>
                  </a:lnTo>
                  <a:lnTo>
                    <a:pt x="74" y="1"/>
                  </a:lnTo>
                  <a:lnTo>
                    <a:pt x="71" y="0"/>
                  </a:lnTo>
                  <a:lnTo>
                    <a:pt x="7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0" name="Freeform 183">
              <a:extLst>
                <a:ext uri="{FF2B5EF4-FFF2-40B4-BE49-F238E27FC236}">
                  <a16:creationId xmlns:a16="http://schemas.microsoft.com/office/drawing/2014/main" id="{E2BCA216-117B-47B2-A9F5-902EDA0DC601}"/>
                </a:ext>
              </a:extLst>
            </p:cNvPr>
            <p:cNvSpPr>
              <a:spLocks/>
            </p:cNvSpPr>
            <p:nvPr/>
          </p:nvSpPr>
          <p:spPr bwMode="auto">
            <a:xfrm>
              <a:off x="4222751" y="1966913"/>
              <a:ext cx="58738" cy="58738"/>
            </a:xfrm>
            <a:custGeom>
              <a:avLst/>
              <a:gdLst>
                <a:gd name="T0" fmla="*/ 70 w 74"/>
                <a:gd name="T1" fmla="*/ 0 h 75"/>
                <a:gd name="T2" fmla="*/ 4 w 74"/>
                <a:gd name="T3" fmla="*/ 0 h 75"/>
                <a:gd name="T4" fmla="*/ 4 w 74"/>
                <a:gd name="T5" fmla="*/ 0 h 75"/>
                <a:gd name="T6" fmla="*/ 1 w 74"/>
                <a:gd name="T7" fmla="*/ 2 h 75"/>
                <a:gd name="T8" fmla="*/ 0 w 74"/>
                <a:gd name="T9" fmla="*/ 6 h 75"/>
                <a:gd name="T10" fmla="*/ 0 w 74"/>
                <a:gd name="T11" fmla="*/ 71 h 75"/>
                <a:gd name="T12" fmla="*/ 0 w 74"/>
                <a:gd name="T13" fmla="*/ 71 h 75"/>
                <a:gd name="T14" fmla="*/ 1 w 74"/>
                <a:gd name="T15" fmla="*/ 74 h 75"/>
                <a:gd name="T16" fmla="*/ 4 w 74"/>
                <a:gd name="T17" fmla="*/ 75 h 75"/>
                <a:gd name="T18" fmla="*/ 70 w 74"/>
                <a:gd name="T19" fmla="*/ 75 h 75"/>
                <a:gd name="T20" fmla="*/ 70 w 74"/>
                <a:gd name="T21" fmla="*/ 75 h 75"/>
                <a:gd name="T22" fmla="*/ 73 w 74"/>
                <a:gd name="T23" fmla="*/ 74 h 75"/>
                <a:gd name="T24" fmla="*/ 74 w 74"/>
                <a:gd name="T25" fmla="*/ 71 h 75"/>
                <a:gd name="T26" fmla="*/ 74 w 74"/>
                <a:gd name="T27" fmla="*/ 6 h 75"/>
                <a:gd name="T28" fmla="*/ 74 w 74"/>
                <a:gd name="T29" fmla="*/ 6 h 75"/>
                <a:gd name="T30" fmla="*/ 73 w 74"/>
                <a:gd name="T31" fmla="*/ 2 h 75"/>
                <a:gd name="T32" fmla="*/ 70 w 74"/>
                <a:gd name="T33" fmla="*/ 0 h 75"/>
                <a:gd name="T34" fmla="*/ 70 w 74"/>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75">
                  <a:moveTo>
                    <a:pt x="70" y="0"/>
                  </a:moveTo>
                  <a:lnTo>
                    <a:pt x="4" y="0"/>
                  </a:lnTo>
                  <a:lnTo>
                    <a:pt x="4" y="0"/>
                  </a:lnTo>
                  <a:lnTo>
                    <a:pt x="1" y="2"/>
                  </a:lnTo>
                  <a:lnTo>
                    <a:pt x="0" y="6"/>
                  </a:lnTo>
                  <a:lnTo>
                    <a:pt x="0" y="71"/>
                  </a:lnTo>
                  <a:lnTo>
                    <a:pt x="0" y="71"/>
                  </a:lnTo>
                  <a:lnTo>
                    <a:pt x="1" y="74"/>
                  </a:lnTo>
                  <a:lnTo>
                    <a:pt x="4" y="75"/>
                  </a:lnTo>
                  <a:lnTo>
                    <a:pt x="70" y="75"/>
                  </a:lnTo>
                  <a:lnTo>
                    <a:pt x="70" y="75"/>
                  </a:lnTo>
                  <a:lnTo>
                    <a:pt x="73" y="74"/>
                  </a:lnTo>
                  <a:lnTo>
                    <a:pt x="74" y="71"/>
                  </a:lnTo>
                  <a:lnTo>
                    <a:pt x="74" y="6"/>
                  </a:lnTo>
                  <a:lnTo>
                    <a:pt x="74" y="6"/>
                  </a:lnTo>
                  <a:lnTo>
                    <a:pt x="73" y="2"/>
                  </a:lnTo>
                  <a:lnTo>
                    <a:pt x="70" y="0"/>
                  </a:lnTo>
                  <a:lnTo>
                    <a:pt x="7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1" name="Freeform 184">
              <a:extLst>
                <a:ext uri="{FF2B5EF4-FFF2-40B4-BE49-F238E27FC236}">
                  <a16:creationId xmlns:a16="http://schemas.microsoft.com/office/drawing/2014/main" id="{BFA26CA4-4B0B-48FF-8CDF-C4E85BD1C034}"/>
                </a:ext>
              </a:extLst>
            </p:cNvPr>
            <p:cNvSpPr>
              <a:spLocks/>
            </p:cNvSpPr>
            <p:nvPr/>
          </p:nvSpPr>
          <p:spPr bwMode="auto">
            <a:xfrm>
              <a:off x="4386263" y="1876425"/>
              <a:ext cx="58738" cy="149225"/>
            </a:xfrm>
            <a:custGeom>
              <a:avLst/>
              <a:gdLst>
                <a:gd name="T0" fmla="*/ 70 w 76"/>
                <a:gd name="T1" fmla="*/ 0 h 188"/>
                <a:gd name="T2" fmla="*/ 6 w 76"/>
                <a:gd name="T3" fmla="*/ 0 h 188"/>
                <a:gd name="T4" fmla="*/ 6 w 76"/>
                <a:gd name="T5" fmla="*/ 0 h 188"/>
                <a:gd name="T6" fmla="*/ 2 w 76"/>
                <a:gd name="T7" fmla="*/ 2 h 188"/>
                <a:gd name="T8" fmla="*/ 0 w 76"/>
                <a:gd name="T9" fmla="*/ 6 h 188"/>
                <a:gd name="T10" fmla="*/ 0 w 76"/>
                <a:gd name="T11" fmla="*/ 184 h 188"/>
                <a:gd name="T12" fmla="*/ 0 w 76"/>
                <a:gd name="T13" fmla="*/ 184 h 188"/>
                <a:gd name="T14" fmla="*/ 2 w 76"/>
                <a:gd name="T15" fmla="*/ 187 h 188"/>
                <a:gd name="T16" fmla="*/ 6 w 76"/>
                <a:gd name="T17" fmla="*/ 188 h 188"/>
                <a:gd name="T18" fmla="*/ 70 w 76"/>
                <a:gd name="T19" fmla="*/ 188 h 188"/>
                <a:gd name="T20" fmla="*/ 70 w 76"/>
                <a:gd name="T21" fmla="*/ 188 h 188"/>
                <a:gd name="T22" fmla="*/ 74 w 76"/>
                <a:gd name="T23" fmla="*/ 187 h 188"/>
                <a:gd name="T24" fmla="*/ 76 w 76"/>
                <a:gd name="T25" fmla="*/ 184 h 188"/>
                <a:gd name="T26" fmla="*/ 76 w 76"/>
                <a:gd name="T27" fmla="*/ 6 h 188"/>
                <a:gd name="T28" fmla="*/ 76 w 76"/>
                <a:gd name="T29" fmla="*/ 6 h 188"/>
                <a:gd name="T30" fmla="*/ 74 w 76"/>
                <a:gd name="T31" fmla="*/ 2 h 188"/>
                <a:gd name="T32" fmla="*/ 70 w 76"/>
                <a:gd name="T33" fmla="*/ 0 h 188"/>
                <a:gd name="T34" fmla="*/ 70 w 76"/>
                <a:gd name="T35"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188">
                  <a:moveTo>
                    <a:pt x="70" y="0"/>
                  </a:moveTo>
                  <a:lnTo>
                    <a:pt x="6" y="0"/>
                  </a:lnTo>
                  <a:lnTo>
                    <a:pt x="6" y="0"/>
                  </a:lnTo>
                  <a:lnTo>
                    <a:pt x="2" y="2"/>
                  </a:lnTo>
                  <a:lnTo>
                    <a:pt x="0" y="6"/>
                  </a:lnTo>
                  <a:lnTo>
                    <a:pt x="0" y="184"/>
                  </a:lnTo>
                  <a:lnTo>
                    <a:pt x="0" y="184"/>
                  </a:lnTo>
                  <a:lnTo>
                    <a:pt x="2" y="187"/>
                  </a:lnTo>
                  <a:lnTo>
                    <a:pt x="6" y="188"/>
                  </a:lnTo>
                  <a:lnTo>
                    <a:pt x="70" y="188"/>
                  </a:lnTo>
                  <a:lnTo>
                    <a:pt x="70" y="188"/>
                  </a:lnTo>
                  <a:lnTo>
                    <a:pt x="74" y="187"/>
                  </a:lnTo>
                  <a:lnTo>
                    <a:pt x="76" y="184"/>
                  </a:lnTo>
                  <a:lnTo>
                    <a:pt x="76" y="6"/>
                  </a:lnTo>
                  <a:lnTo>
                    <a:pt x="76" y="6"/>
                  </a:lnTo>
                  <a:lnTo>
                    <a:pt x="74" y="2"/>
                  </a:lnTo>
                  <a:lnTo>
                    <a:pt x="70" y="0"/>
                  </a:lnTo>
                  <a:lnTo>
                    <a:pt x="7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2" name="Freeform 185">
              <a:extLst>
                <a:ext uri="{FF2B5EF4-FFF2-40B4-BE49-F238E27FC236}">
                  <a16:creationId xmlns:a16="http://schemas.microsoft.com/office/drawing/2014/main" id="{6305CF8B-1AC5-4C6C-805C-D8042397DCB6}"/>
                </a:ext>
              </a:extLst>
            </p:cNvPr>
            <p:cNvSpPr>
              <a:spLocks/>
            </p:cNvSpPr>
            <p:nvPr/>
          </p:nvSpPr>
          <p:spPr bwMode="auto">
            <a:xfrm>
              <a:off x="4252913" y="1792288"/>
              <a:ext cx="163513" cy="87313"/>
            </a:xfrm>
            <a:custGeom>
              <a:avLst/>
              <a:gdLst>
                <a:gd name="T0" fmla="*/ 102 w 205"/>
                <a:gd name="T1" fmla="*/ 110 h 110"/>
                <a:gd name="T2" fmla="*/ 102 w 205"/>
                <a:gd name="T3" fmla="*/ 110 h 110"/>
                <a:gd name="T4" fmla="*/ 106 w 205"/>
                <a:gd name="T5" fmla="*/ 110 h 110"/>
                <a:gd name="T6" fmla="*/ 108 w 205"/>
                <a:gd name="T7" fmla="*/ 109 h 110"/>
                <a:gd name="T8" fmla="*/ 188 w 205"/>
                <a:gd name="T9" fmla="*/ 30 h 110"/>
                <a:gd name="T10" fmla="*/ 188 w 205"/>
                <a:gd name="T11" fmla="*/ 65 h 110"/>
                <a:gd name="T12" fmla="*/ 188 w 205"/>
                <a:gd name="T13" fmla="*/ 65 h 110"/>
                <a:gd name="T14" fmla="*/ 188 w 205"/>
                <a:gd name="T15" fmla="*/ 69 h 110"/>
                <a:gd name="T16" fmla="*/ 189 w 205"/>
                <a:gd name="T17" fmla="*/ 71 h 110"/>
                <a:gd name="T18" fmla="*/ 192 w 205"/>
                <a:gd name="T19" fmla="*/ 73 h 110"/>
                <a:gd name="T20" fmla="*/ 196 w 205"/>
                <a:gd name="T21" fmla="*/ 74 h 110"/>
                <a:gd name="T22" fmla="*/ 196 w 205"/>
                <a:gd name="T23" fmla="*/ 74 h 110"/>
                <a:gd name="T24" fmla="*/ 200 w 205"/>
                <a:gd name="T25" fmla="*/ 73 h 110"/>
                <a:gd name="T26" fmla="*/ 202 w 205"/>
                <a:gd name="T27" fmla="*/ 71 h 110"/>
                <a:gd name="T28" fmla="*/ 204 w 205"/>
                <a:gd name="T29" fmla="*/ 69 h 110"/>
                <a:gd name="T30" fmla="*/ 205 w 205"/>
                <a:gd name="T31" fmla="*/ 65 h 110"/>
                <a:gd name="T32" fmla="*/ 205 w 205"/>
                <a:gd name="T33" fmla="*/ 8 h 110"/>
                <a:gd name="T34" fmla="*/ 205 w 205"/>
                <a:gd name="T35" fmla="*/ 8 h 110"/>
                <a:gd name="T36" fmla="*/ 204 w 205"/>
                <a:gd name="T37" fmla="*/ 6 h 110"/>
                <a:gd name="T38" fmla="*/ 204 w 205"/>
                <a:gd name="T39" fmla="*/ 6 h 110"/>
                <a:gd name="T40" fmla="*/ 202 w 205"/>
                <a:gd name="T41" fmla="*/ 3 h 110"/>
                <a:gd name="T42" fmla="*/ 198 w 205"/>
                <a:gd name="T43" fmla="*/ 0 h 110"/>
                <a:gd name="T44" fmla="*/ 198 w 205"/>
                <a:gd name="T45" fmla="*/ 0 h 110"/>
                <a:gd name="T46" fmla="*/ 196 w 205"/>
                <a:gd name="T47" fmla="*/ 0 h 110"/>
                <a:gd name="T48" fmla="*/ 139 w 205"/>
                <a:gd name="T49" fmla="*/ 0 h 110"/>
                <a:gd name="T50" fmla="*/ 139 w 205"/>
                <a:gd name="T51" fmla="*/ 0 h 110"/>
                <a:gd name="T52" fmla="*/ 137 w 205"/>
                <a:gd name="T53" fmla="*/ 0 h 110"/>
                <a:gd name="T54" fmla="*/ 134 w 205"/>
                <a:gd name="T55" fmla="*/ 3 h 110"/>
                <a:gd name="T56" fmla="*/ 131 w 205"/>
                <a:gd name="T57" fmla="*/ 6 h 110"/>
                <a:gd name="T58" fmla="*/ 131 w 205"/>
                <a:gd name="T59" fmla="*/ 8 h 110"/>
                <a:gd name="T60" fmla="*/ 131 w 205"/>
                <a:gd name="T61" fmla="*/ 8 h 110"/>
                <a:gd name="T62" fmla="*/ 131 w 205"/>
                <a:gd name="T63" fmla="*/ 12 h 110"/>
                <a:gd name="T64" fmla="*/ 134 w 205"/>
                <a:gd name="T65" fmla="*/ 15 h 110"/>
                <a:gd name="T66" fmla="*/ 137 w 205"/>
                <a:gd name="T67" fmla="*/ 16 h 110"/>
                <a:gd name="T68" fmla="*/ 139 w 205"/>
                <a:gd name="T69" fmla="*/ 18 h 110"/>
                <a:gd name="T70" fmla="*/ 174 w 205"/>
                <a:gd name="T71" fmla="*/ 18 h 110"/>
                <a:gd name="T72" fmla="*/ 102 w 205"/>
                <a:gd name="T73" fmla="*/ 90 h 110"/>
                <a:gd name="T74" fmla="*/ 61 w 205"/>
                <a:gd name="T75" fmla="*/ 50 h 110"/>
                <a:gd name="T76" fmla="*/ 61 w 205"/>
                <a:gd name="T77" fmla="*/ 50 h 110"/>
                <a:gd name="T78" fmla="*/ 59 w 205"/>
                <a:gd name="T79" fmla="*/ 47 h 110"/>
                <a:gd name="T80" fmla="*/ 55 w 205"/>
                <a:gd name="T81" fmla="*/ 47 h 110"/>
                <a:gd name="T82" fmla="*/ 52 w 205"/>
                <a:gd name="T83" fmla="*/ 47 h 110"/>
                <a:gd name="T84" fmla="*/ 49 w 205"/>
                <a:gd name="T85" fmla="*/ 50 h 110"/>
                <a:gd name="T86" fmla="*/ 2 w 205"/>
                <a:gd name="T87" fmla="*/ 96 h 110"/>
                <a:gd name="T88" fmla="*/ 2 w 205"/>
                <a:gd name="T89" fmla="*/ 96 h 110"/>
                <a:gd name="T90" fmla="*/ 0 w 205"/>
                <a:gd name="T91" fmla="*/ 100 h 110"/>
                <a:gd name="T92" fmla="*/ 0 w 205"/>
                <a:gd name="T93" fmla="*/ 102 h 110"/>
                <a:gd name="T94" fmla="*/ 0 w 205"/>
                <a:gd name="T95" fmla="*/ 105 h 110"/>
                <a:gd name="T96" fmla="*/ 2 w 205"/>
                <a:gd name="T97" fmla="*/ 109 h 110"/>
                <a:gd name="T98" fmla="*/ 2 w 205"/>
                <a:gd name="T99" fmla="*/ 109 h 110"/>
                <a:gd name="T100" fmla="*/ 5 w 205"/>
                <a:gd name="T101" fmla="*/ 110 h 110"/>
                <a:gd name="T102" fmla="*/ 8 w 205"/>
                <a:gd name="T103" fmla="*/ 110 h 110"/>
                <a:gd name="T104" fmla="*/ 12 w 205"/>
                <a:gd name="T105" fmla="*/ 110 h 110"/>
                <a:gd name="T106" fmla="*/ 14 w 205"/>
                <a:gd name="T107" fmla="*/ 109 h 110"/>
                <a:gd name="T108" fmla="*/ 55 w 205"/>
                <a:gd name="T109" fmla="*/ 67 h 110"/>
                <a:gd name="T110" fmla="*/ 96 w 205"/>
                <a:gd name="T111" fmla="*/ 109 h 110"/>
                <a:gd name="T112" fmla="*/ 96 w 205"/>
                <a:gd name="T113" fmla="*/ 109 h 110"/>
                <a:gd name="T114" fmla="*/ 99 w 205"/>
                <a:gd name="T115" fmla="*/ 110 h 110"/>
                <a:gd name="T116" fmla="*/ 102 w 205"/>
                <a:gd name="T117" fmla="*/ 110 h 110"/>
                <a:gd name="T118" fmla="*/ 102 w 205"/>
                <a:gd name="T11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 h="110">
                  <a:moveTo>
                    <a:pt x="102" y="110"/>
                  </a:moveTo>
                  <a:lnTo>
                    <a:pt x="102" y="110"/>
                  </a:lnTo>
                  <a:lnTo>
                    <a:pt x="106" y="110"/>
                  </a:lnTo>
                  <a:lnTo>
                    <a:pt x="108" y="109"/>
                  </a:lnTo>
                  <a:lnTo>
                    <a:pt x="188" y="30"/>
                  </a:lnTo>
                  <a:lnTo>
                    <a:pt x="188" y="65"/>
                  </a:lnTo>
                  <a:lnTo>
                    <a:pt x="188" y="65"/>
                  </a:lnTo>
                  <a:lnTo>
                    <a:pt x="188" y="69"/>
                  </a:lnTo>
                  <a:lnTo>
                    <a:pt x="189" y="71"/>
                  </a:lnTo>
                  <a:lnTo>
                    <a:pt x="192" y="73"/>
                  </a:lnTo>
                  <a:lnTo>
                    <a:pt x="196" y="74"/>
                  </a:lnTo>
                  <a:lnTo>
                    <a:pt x="196" y="74"/>
                  </a:lnTo>
                  <a:lnTo>
                    <a:pt x="200" y="73"/>
                  </a:lnTo>
                  <a:lnTo>
                    <a:pt x="202" y="71"/>
                  </a:lnTo>
                  <a:lnTo>
                    <a:pt x="204" y="69"/>
                  </a:lnTo>
                  <a:lnTo>
                    <a:pt x="205" y="65"/>
                  </a:lnTo>
                  <a:lnTo>
                    <a:pt x="205" y="8"/>
                  </a:lnTo>
                  <a:lnTo>
                    <a:pt x="205" y="8"/>
                  </a:lnTo>
                  <a:lnTo>
                    <a:pt x="204" y="6"/>
                  </a:lnTo>
                  <a:lnTo>
                    <a:pt x="204" y="6"/>
                  </a:lnTo>
                  <a:lnTo>
                    <a:pt x="202" y="3"/>
                  </a:lnTo>
                  <a:lnTo>
                    <a:pt x="198" y="0"/>
                  </a:lnTo>
                  <a:lnTo>
                    <a:pt x="198" y="0"/>
                  </a:lnTo>
                  <a:lnTo>
                    <a:pt x="196" y="0"/>
                  </a:lnTo>
                  <a:lnTo>
                    <a:pt x="139" y="0"/>
                  </a:lnTo>
                  <a:lnTo>
                    <a:pt x="139" y="0"/>
                  </a:lnTo>
                  <a:lnTo>
                    <a:pt x="137" y="0"/>
                  </a:lnTo>
                  <a:lnTo>
                    <a:pt x="134" y="3"/>
                  </a:lnTo>
                  <a:lnTo>
                    <a:pt x="131" y="6"/>
                  </a:lnTo>
                  <a:lnTo>
                    <a:pt x="131" y="8"/>
                  </a:lnTo>
                  <a:lnTo>
                    <a:pt x="131" y="8"/>
                  </a:lnTo>
                  <a:lnTo>
                    <a:pt x="131" y="12"/>
                  </a:lnTo>
                  <a:lnTo>
                    <a:pt x="134" y="15"/>
                  </a:lnTo>
                  <a:lnTo>
                    <a:pt x="137" y="16"/>
                  </a:lnTo>
                  <a:lnTo>
                    <a:pt x="139" y="18"/>
                  </a:lnTo>
                  <a:lnTo>
                    <a:pt x="174" y="18"/>
                  </a:lnTo>
                  <a:lnTo>
                    <a:pt x="102" y="90"/>
                  </a:lnTo>
                  <a:lnTo>
                    <a:pt x="61" y="50"/>
                  </a:lnTo>
                  <a:lnTo>
                    <a:pt x="61" y="50"/>
                  </a:lnTo>
                  <a:lnTo>
                    <a:pt x="59" y="47"/>
                  </a:lnTo>
                  <a:lnTo>
                    <a:pt x="55" y="47"/>
                  </a:lnTo>
                  <a:lnTo>
                    <a:pt x="52" y="47"/>
                  </a:lnTo>
                  <a:lnTo>
                    <a:pt x="49" y="50"/>
                  </a:lnTo>
                  <a:lnTo>
                    <a:pt x="2" y="96"/>
                  </a:lnTo>
                  <a:lnTo>
                    <a:pt x="2" y="96"/>
                  </a:lnTo>
                  <a:lnTo>
                    <a:pt x="0" y="100"/>
                  </a:lnTo>
                  <a:lnTo>
                    <a:pt x="0" y="102"/>
                  </a:lnTo>
                  <a:lnTo>
                    <a:pt x="0" y="105"/>
                  </a:lnTo>
                  <a:lnTo>
                    <a:pt x="2" y="109"/>
                  </a:lnTo>
                  <a:lnTo>
                    <a:pt x="2" y="109"/>
                  </a:lnTo>
                  <a:lnTo>
                    <a:pt x="5" y="110"/>
                  </a:lnTo>
                  <a:lnTo>
                    <a:pt x="8" y="110"/>
                  </a:lnTo>
                  <a:lnTo>
                    <a:pt x="12" y="110"/>
                  </a:lnTo>
                  <a:lnTo>
                    <a:pt x="14" y="109"/>
                  </a:lnTo>
                  <a:lnTo>
                    <a:pt x="55" y="67"/>
                  </a:lnTo>
                  <a:lnTo>
                    <a:pt x="96" y="109"/>
                  </a:lnTo>
                  <a:lnTo>
                    <a:pt x="96" y="109"/>
                  </a:lnTo>
                  <a:lnTo>
                    <a:pt x="99" y="110"/>
                  </a:lnTo>
                  <a:lnTo>
                    <a:pt x="102" y="110"/>
                  </a:lnTo>
                  <a:lnTo>
                    <a:pt x="102" y="1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3" name="Group 132">
            <a:extLst>
              <a:ext uri="{FF2B5EF4-FFF2-40B4-BE49-F238E27FC236}">
                <a16:creationId xmlns:a16="http://schemas.microsoft.com/office/drawing/2014/main" id="{503F6D7C-D078-48A5-9AF7-95AE429469F5}"/>
              </a:ext>
            </a:extLst>
          </p:cNvPr>
          <p:cNvGrpSpPr>
            <a:grpSpLocks noChangeAspect="1"/>
          </p:cNvGrpSpPr>
          <p:nvPr/>
        </p:nvGrpSpPr>
        <p:grpSpPr>
          <a:xfrm>
            <a:off x="4358887" y="1340804"/>
            <a:ext cx="268799" cy="294811"/>
            <a:chOff x="9493251" y="951548"/>
            <a:chExt cx="246063" cy="269875"/>
          </a:xfrm>
          <a:solidFill>
            <a:schemeClr val="bg1"/>
          </a:solidFill>
        </p:grpSpPr>
        <p:sp>
          <p:nvSpPr>
            <p:cNvPr id="134" name="Freeform 114">
              <a:extLst>
                <a:ext uri="{FF2B5EF4-FFF2-40B4-BE49-F238E27FC236}">
                  <a16:creationId xmlns:a16="http://schemas.microsoft.com/office/drawing/2014/main" id="{04CB318E-29C6-4826-B44F-DE6D690BA456}"/>
                </a:ext>
              </a:extLst>
            </p:cNvPr>
            <p:cNvSpPr>
              <a:spLocks/>
            </p:cNvSpPr>
            <p:nvPr/>
          </p:nvSpPr>
          <p:spPr bwMode="auto">
            <a:xfrm>
              <a:off x="9493251" y="951548"/>
              <a:ext cx="246063" cy="123825"/>
            </a:xfrm>
            <a:custGeom>
              <a:avLst/>
              <a:gdLst>
                <a:gd name="T0" fmla="*/ 17 w 309"/>
                <a:gd name="T1" fmla="*/ 154 h 158"/>
                <a:gd name="T2" fmla="*/ 21 w 309"/>
                <a:gd name="T3" fmla="*/ 124 h 158"/>
                <a:gd name="T4" fmla="*/ 31 w 309"/>
                <a:gd name="T5" fmla="*/ 94 h 158"/>
                <a:gd name="T6" fmla="*/ 37 w 309"/>
                <a:gd name="T7" fmla="*/ 82 h 158"/>
                <a:gd name="T8" fmla="*/ 53 w 309"/>
                <a:gd name="T9" fmla="*/ 61 h 158"/>
                <a:gd name="T10" fmla="*/ 74 w 309"/>
                <a:gd name="T11" fmla="*/ 45 h 158"/>
                <a:gd name="T12" fmla="*/ 96 w 309"/>
                <a:gd name="T13" fmla="*/ 31 h 158"/>
                <a:gd name="T14" fmla="*/ 121 w 309"/>
                <a:gd name="T15" fmla="*/ 22 h 158"/>
                <a:gd name="T16" fmla="*/ 146 w 309"/>
                <a:gd name="T17" fmla="*/ 19 h 158"/>
                <a:gd name="T18" fmla="*/ 173 w 309"/>
                <a:gd name="T19" fmla="*/ 20 h 158"/>
                <a:gd name="T20" fmla="*/ 200 w 309"/>
                <a:gd name="T21" fmla="*/ 27 h 158"/>
                <a:gd name="T22" fmla="*/ 212 w 309"/>
                <a:gd name="T23" fmla="*/ 33 h 158"/>
                <a:gd name="T24" fmla="*/ 246 w 309"/>
                <a:gd name="T25" fmla="*/ 54 h 158"/>
                <a:gd name="T26" fmla="*/ 270 w 309"/>
                <a:gd name="T27" fmla="*/ 86 h 158"/>
                <a:gd name="T28" fmla="*/ 221 w 309"/>
                <a:gd name="T29" fmla="*/ 80 h 158"/>
                <a:gd name="T30" fmla="*/ 215 w 309"/>
                <a:gd name="T31" fmla="*/ 81 h 158"/>
                <a:gd name="T32" fmla="*/ 212 w 309"/>
                <a:gd name="T33" fmla="*/ 84 h 158"/>
                <a:gd name="T34" fmla="*/ 211 w 309"/>
                <a:gd name="T35" fmla="*/ 88 h 158"/>
                <a:gd name="T36" fmla="*/ 213 w 309"/>
                <a:gd name="T37" fmla="*/ 94 h 158"/>
                <a:gd name="T38" fmla="*/ 216 w 309"/>
                <a:gd name="T39" fmla="*/ 96 h 158"/>
                <a:gd name="T40" fmla="*/ 289 w 309"/>
                <a:gd name="T41" fmla="*/ 106 h 158"/>
                <a:gd name="T42" fmla="*/ 293 w 309"/>
                <a:gd name="T43" fmla="*/ 106 h 158"/>
                <a:gd name="T44" fmla="*/ 295 w 309"/>
                <a:gd name="T45" fmla="*/ 105 h 158"/>
                <a:gd name="T46" fmla="*/ 299 w 309"/>
                <a:gd name="T47" fmla="*/ 100 h 158"/>
                <a:gd name="T48" fmla="*/ 309 w 309"/>
                <a:gd name="T49" fmla="*/ 30 h 158"/>
                <a:gd name="T50" fmla="*/ 306 w 309"/>
                <a:gd name="T51" fmla="*/ 23 h 158"/>
                <a:gd name="T52" fmla="*/ 301 w 309"/>
                <a:gd name="T53" fmla="*/ 19 h 158"/>
                <a:gd name="T54" fmla="*/ 297 w 309"/>
                <a:gd name="T55" fmla="*/ 19 h 158"/>
                <a:gd name="T56" fmla="*/ 294 w 309"/>
                <a:gd name="T57" fmla="*/ 20 h 158"/>
                <a:gd name="T58" fmla="*/ 290 w 309"/>
                <a:gd name="T59" fmla="*/ 27 h 158"/>
                <a:gd name="T60" fmla="*/ 285 w 309"/>
                <a:gd name="T61" fmla="*/ 74 h 158"/>
                <a:gd name="T62" fmla="*/ 256 w 309"/>
                <a:gd name="T63" fmla="*/ 41 h 158"/>
                <a:gd name="T64" fmla="*/ 220 w 309"/>
                <a:gd name="T65" fmla="*/ 15 h 158"/>
                <a:gd name="T66" fmla="*/ 205 w 309"/>
                <a:gd name="T67" fmla="*/ 10 h 158"/>
                <a:gd name="T68" fmla="*/ 177 w 309"/>
                <a:gd name="T69" fmla="*/ 2 h 158"/>
                <a:gd name="T70" fmla="*/ 147 w 309"/>
                <a:gd name="T71" fmla="*/ 0 h 158"/>
                <a:gd name="T72" fmla="*/ 117 w 309"/>
                <a:gd name="T73" fmla="*/ 4 h 158"/>
                <a:gd name="T74" fmla="*/ 103 w 309"/>
                <a:gd name="T75" fmla="*/ 8 h 158"/>
                <a:gd name="T76" fmla="*/ 75 w 309"/>
                <a:gd name="T77" fmla="*/ 22 h 158"/>
                <a:gd name="T78" fmla="*/ 51 w 309"/>
                <a:gd name="T79" fmla="*/ 39 h 158"/>
                <a:gd name="T80" fmla="*/ 31 w 309"/>
                <a:gd name="T81" fmla="*/ 61 h 158"/>
                <a:gd name="T82" fmla="*/ 14 w 309"/>
                <a:gd name="T83" fmla="*/ 88 h 158"/>
                <a:gd name="T84" fmla="*/ 8 w 309"/>
                <a:gd name="T85" fmla="*/ 104 h 158"/>
                <a:gd name="T86" fmla="*/ 0 w 309"/>
                <a:gd name="T87" fmla="*/ 140 h 158"/>
                <a:gd name="T88" fmla="*/ 17 w 309"/>
                <a:gd name="T89" fmla="*/ 158 h 158"/>
                <a:gd name="T90" fmla="*/ 17 w 309"/>
                <a:gd name="T91"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9" h="158">
                  <a:moveTo>
                    <a:pt x="17" y="154"/>
                  </a:moveTo>
                  <a:lnTo>
                    <a:pt x="17" y="154"/>
                  </a:lnTo>
                  <a:lnTo>
                    <a:pt x="18" y="139"/>
                  </a:lnTo>
                  <a:lnTo>
                    <a:pt x="21" y="124"/>
                  </a:lnTo>
                  <a:lnTo>
                    <a:pt x="25" y="109"/>
                  </a:lnTo>
                  <a:lnTo>
                    <a:pt x="31" y="94"/>
                  </a:lnTo>
                  <a:lnTo>
                    <a:pt x="31" y="94"/>
                  </a:lnTo>
                  <a:lnTo>
                    <a:pt x="37" y="82"/>
                  </a:lnTo>
                  <a:lnTo>
                    <a:pt x="45" y="72"/>
                  </a:lnTo>
                  <a:lnTo>
                    <a:pt x="53" y="61"/>
                  </a:lnTo>
                  <a:lnTo>
                    <a:pt x="64" y="53"/>
                  </a:lnTo>
                  <a:lnTo>
                    <a:pt x="74" y="45"/>
                  </a:lnTo>
                  <a:lnTo>
                    <a:pt x="84" y="37"/>
                  </a:lnTo>
                  <a:lnTo>
                    <a:pt x="96" y="31"/>
                  </a:lnTo>
                  <a:lnTo>
                    <a:pt x="108" y="26"/>
                  </a:lnTo>
                  <a:lnTo>
                    <a:pt x="121" y="22"/>
                  </a:lnTo>
                  <a:lnTo>
                    <a:pt x="134" y="20"/>
                  </a:lnTo>
                  <a:lnTo>
                    <a:pt x="146" y="19"/>
                  </a:lnTo>
                  <a:lnTo>
                    <a:pt x="160" y="19"/>
                  </a:lnTo>
                  <a:lnTo>
                    <a:pt x="173" y="20"/>
                  </a:lnTo>
                  <a:lnTo>
                    <a:pt x="186" y="23"/>
                  </a:lnTo>
                  <a:lnTo>
                    <a:pt x="200" y="27"/>
                  </a:lnTo>
                  <a:lnTo>
                    <a:pt x="212" y="33"/>
                  </a:lnTo>
                  <a:lnTo>
                    <a:pt x="212" y="33"/>
                  </a:lnTo>
                  <a:lnTo>
                    <a:pt x="229" y="42"/>
                  </a:lnTo>
                  <a:lnTo>
                    <a:pt x="246" y="54"/>
                  </a:lnTo>
                  <a:lnTo>
                    <a:pt x="259" y="69"/>
                  </a:lnTo>
                  <a:lnTo>
                    <a:pt x="270" y="86"/>
                  </a:lnTo>
                  <a:lnTo>
                    <a:pt x="221" y="80"/>
                  </a:lnTo>
                  <a:lnTo>
                    <a:pt x="221" y="80"/>
                  </a:lnTo>
                  <a:lnTo>
                    <a:pt x="217" y="80"/>
                  </a:lnTo>
                  <a:lnTo>
                    <a:pt x="215" y="81"/>
                  </a:lnTo>
                  <a:lnTo>
                    <a:pt x="215" y="81"/>
                  </a:lnTo>
                  <a:lnTo>
                    <a:pt x="212" y="84"/>
                  </a:lnTo>
                  <a:lnTo>
                    <a:pt x="211" y="88"/>
                  </a:lnTo>
                  <a:lnTo>
                    <a:pt x="211" y="88"/>
                  </a:lnTo>
                  <a:lnTo>
                    <a:pt x="211" y="90"/>
                  </a:lnTo>
                  <a:lnTo>
                    <a:pt x="213" y="94"/>
                  </a:lnTo>
                  <a:lnTo>
                    <a:pt x="213" y="94"/>
                  </a:lnTo>
                  <a:lnTo>
                    <a:pt x="216" y="96"/>
                  </a:lnTo>
                  <a:lnTo>
                    <a:pt x="219" y="97"/>
                  </a:lnTo>
                  <a:lnTo>
                    <a:pt x="289" y="106"/>
                  </a:lnTo>
                  <a:lnTo>
                    <a:pt x="289" y="106"/>
                  </a:lnTo>
                  <a:lnTo>
                    <a:pt x="293" y="106"/>
                  </a:lnTo>
                  <a:lnTo>
                    <a:pt x="295" y="105"/>
                  </a:lnTo>
                  <a:lnTo>
                    <a:pt x="295" y="105"/>
                  </a:lnTo>
                  <a:lnTo>
                    <a:pt x="298" y="102"/>
                  </a:lnTo>
                  <a:lnTo>
                    <a:pt x="299" y="100"/>
                  </a:lnTo>
                  <a:lnTo>
                    <a:pt x="309" y="30"/>
                  </a:lnTo>
                  <a:lnTo>
                    <a:pt x="309" y="30"/>
                  </a:lnTo>
                  <a:lnTo>
                    <a:pt x="309" y="26"/>
                  </a:lnTo>
                  <a:lnTo>
                    <a:pt x="306" y="23"/>
                  </a:lnTo>
                  <a:lnTo>
                    <a:pt x="303" y="20"/>
                  </a:lnTo>
                  <a:lnTo>
                    <a:pt x="301" y="19"/>
                  </a:lnTo>
                  <a:lnTo>
                    <a:pt x="301" y="19"/>
                  </a:lnTo>
                  <a:lnTo>
                    <a:pt x="297" y="19"/>
                  </a:lnTo>
                  <a:lnTo>
                    <a:pt x="294" y="20"/>
                  </a:lnTo>
                  <a:lnTo>
                    <a:pt x="294" y="20"/>
                  </a:lnTo>
                  <a:lnTo>
                    <a:pt x="291" y="23"/>
                  </a:lnTo>
                  <a:lnTo>
                    <a:pt x="290" y="27"/>
                  </a:lnTo>
                  <a:lnTo>
                    <a:pt x="285" y="74"/>
                  </a:lnTo>
                  <a:lnTo>
                    <a:pt x="285" y="74"/>
                  </a:lnTo>
                  <a:lnTo>
                    <a:pt x="271" y="55"/>
                  </a:lnTo>
                  <a:lnTo>
                    <a:pt x="256" y="41"/>
                  </a:lnTo>
                  <a:lnTo>
                    <a:pt x="239" y="27"/>
                  </a:lnTo>
                  <a:lnTo>
                    <a:pt x="220" y="15"/>
                  </a:lnTo>
                  <a:lnTo>
                    <a:pt x="220" y="15"/>
                  </a:lnTo>
                  <a:lnTo>
                    <a:pt x="205" y="10"/>
                  </a:lnTo>
                  <a:lnTo>
                    <a:pt x="192" y="6"/>
                  </a:lnTo>
                  <a:lnTo>
                    <a:pt x="177" y="2"/>
                  </a:lnTo>
                  <a:lnTo>
                    <a:pt x="162" y="0"/>
                  </a:lnTo>
                  <a:lnTo>
                    <a:pt x="147" y="0"/>
                  </a:lnTo>
                  <a:lnTo>
                    <a:pt x="131" y="2"/>
                  </a:lnTo>
                  <a:lnTo>
                    <a:pt x="117" y="4"/>
                  </a:lnTo>
                  <a:lnTo>
                    <a:pt x="103" y="8"/>
                  </a:lnTo>
                  <a:lnTo>
                    <a:pt x="103" y="8"/>
                  </a:lnTo>
                  <a:lnTo>
                    <a:pt x="88" y="15"/>
                  </a:lnTo>
                  <a:lnTo>
                    <a:pt x="75" y="22"/>
                  </a:lnTo>
                  <a:lnTo>
                    <a:pt x="63" y="30"/>
                  </a:lnTo>
                  <a:lnTo>
                    <a:pt x="51" y="39"/>
                  </a:lnTo>
                  <a:lnTo>
                    <a:pt x="40" y="50"/>
                  </a:lnTo>
                  <a:lnTo>
                    <a:pt x="31" y="61"/>
                  </a:lnTo>
                  <a:lnTo>
                    <a:pt x="22" y="74"/>
                  </a:lnTo>
                  <a:lnTo>
                    <a:pt x="14" y="88"/>
                  </a:lnTo>
                  <a:lnTo>
                    <a:pt x="14" y="88"/>
                  </a:lnTo>
                  <a:lnTo>
                    <a:pt x="8" y="104"/>
                  </a:lnTo>
                  <a:lnTo>
                    <a:pt x="2" y="121"/>
                  </a:lnTo>
                  <a:lnTo>
                    <a:pt x="0" y="140"/>
                  </a:lnTo>
                  <a:lnTo>
                    <a:pt x="0" y="158"/>
                  </a:lnTo>
                  <a:lnTo>
                    <a:pt x="17" y="158"/>
                  </a:lnTo>
                  <a:lnTo>
                    <a:pt x="17" y="158"/>
                  </a:lnTo>
                  <a:lnTo>
                    <a:pt x="17" y="154"/>
                  </a:lnTo>
                  <a:lnTo>
                    <a:pt x="17" y="1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5" name="Freeform 115">
              <a:extLst>
                <a:ext uri="{FF2B5EF4-FFF2-40B4-BE49-F238E27FC236}">
                  <a16:creationId xmlns:a16="http://schemas.microsoft.com/office/drawing/2014/main" id="{2C6EE901-5FCC-4A35-8890-8C2B13A01FF7}"/>
                </a:ext>
              </a:extLst>
            </p:cNvPr>
            <p:cNvSpPr>
              <a:spLocks/>
            </p:cNvSpPr>
            <p:nvPr/>
          </p:nvSpPr>
          <p:spPr bwMode="auto">
            <a:xfrm>
              <a:off x="9493251" y="1097598"/>
              <a:ext cx="246063" cy="123825"/>
            </a:xfrm>
            <a:custGeom>
              <a:avLst/>
              <a:gdLst>
                <a:gd name="T0" fmla="*/ 290 w 309"/>
                <a:gd name="T1" fmla="*/ 0 h 158"/>
                <a:gd name="T2" fmla="*/ 290 w 309"/>
                <a:gd name="T3" fmla="*/ 4 h 158"/>
                <a:gd name="T4" fmla="*/ 287 w 309"/>
                <a:gd name="T5" fmla="*/ 34 h 158"/>
                <a:gd name="T6" fmla="*/ 276 w 309"/>
                <a:gd name="T7" fmla="*/ 64 h 158"/>
                <a:gd name="T8" fmla="*/ 271 w 309"/>
                <a:gd name="T9" fmla="*/ 76 h 158"/>
                <a:gd name="T10" fmla="*/ 254 w 309"/>
                <a:gd name="T11" fmla="*/ 97 h 158"/>
                <a:gd name="T12" fmla="*/ 235 w 309"/>
                <a:gd name="T13" fmla="*/ 115 h 158"/>
                <a:gd name="T14" fmla="*/ 212 w 309"/>
                <a:gd name="T15" fmla="*/ 128 h 158"/>
                <a:gd name="T16" fmla="*/ 188 w 309"/>
                <a:gd name="T17" fmla="*/ 136 h 158"/>
                <a:gd name="T18" fmla="*/ 162 w 309"/>
                <a:gd name="T19" fmla="*/ 140 h 158"/>
                <a:gd name="T20" fmla="*/ 135 w 309"/>
                <a:gd name="T21" fmla="*/ 139 h 158"/>
                <a:gd name="T22" fmla="*/ 108 w 309"/>
                <a:gd name="T23" fmla="*/ 132 h 158"/>
                <a:gd name="T24" fmla="*/ 96 w 309"/>
                <a:gd name="T25" fmla="*/ 127 h 158"/>
                <a:gd name="T26" fmla="*/ 63 w 309"/>
                <a:gd name="T27" fmla="*/ 104 h 158"/>
                <a:gd name="T28" fmla="*/ 37 w 309"/>
                <a:gd name="T29" fmla="*/ 73 h 158"/>
                <a:gd name="T30" fmla="*/ 87 w 309"/>
                <a:gd name="T31" fmla="*/ 80 h 158"/>
                <a:gd name="T32" fmla="*/ 94 w 309"/>
                <a:gd name="T33" fmla="*/ 77 h 158"/>
                <a:gd name="T34" fmla="*/ 96 w 309"/>
                <a:gd name="T35" fmla="*/ 76 h 158"/>
                <a:gd name="T36" fmla="*/ 98 w 309"/>
                <a:gd name="T37" fmla="*/ 72 h 158"/>
                <a:gd name="T38" fmla="*/ 95 w 309"/>
                <a:gd name="T39" fmla="*/ 65 h 158"/>
                <a:gd name="T40" fmla="*/ 92 w 309"/>
                <a:gd name="T41" fmla="*/ 62 h 158"/>
                <a:gd name="T42" fmla="*/ 20 w 309"/>
                <a:gd name="T43" fmla="*/ 53 h 158"/>
                <a:gd name="T44" fmla="*/ 16 w 309"/>
                <a:gd name="T45" fmla="*/ 53 h 158"/>
                <a:gd name="T46" fmla="*/ 13 w 309"/>
                <a:gd name="T47" fmla="*/ 54 h 158"/>
                <a:gd name="T48" fmla="*/ 9 w 309"/>
                <a:gd name="T49" fmla="*/ 60 h 158"/>
                <a:gd name="T50" fmla="*/ 0 w 309"/>
                <a:gd name="T51" fmla="*/ 129 h 158"/>
                <a:gd name="T52" fmla="*/ 2 w 309"/>
                <a:gd name="T53" fmla="*/ 136 h 158"/>
                <a:gd name="T54" fmla="*/ 8 w 309"/>
                <a:gd name="T55" fmla="*/ 140 h 158"/>
                <a:gd name="T56" fmla="*/ 12 w 309"/>
                <a:gd name="T57" fmla="*/ 140 h 158"/>
                <a:gd name="T58" fmla="*/ 14 w 309"/>
                <a:gd name="T59" fmla="*/ 139 h 158"/>
                <a:gd name="T60" fmla="*/ 18 w 309"/>
                <a:gd name="T61" fmla="*/ 132 h 158"/>
                <a:gd name="T62" fmla="*/ 24 w 309"/>
                <a:gd name="T63" fmla="*/ 85 h 158"/>
                <a:gd name="T64" fmla="*/ 52 w 309"/>
                <a:gd name="T65" fmla="*/ 119 h 158"/>
                <a:gd name="T66" fmla="*/ 88 w 309"/>
                <a:gd name="T67" fmla="*/ 143 h 158"/>
                <a:gd name="T68" fmla="*/ 103 w 309"/>
                <a:gd name="T69" fmla="*/ 150 h 158"/>
                <a:gd name="T70" fmla="*/ 131 w 309"/>
                <a:gd name="T71" fmla="*/ 156 h 158"/>
                <a:gd name="T72" fmla="*/ 161 w 309"/>
                <a:gd name="T73" fmla="*/ 158 h 158"/>
                <a:gd name="T74" fmla="*/ 192 w 309"/>
                <a:gd name="T75" fmla="*/ 154 h 158"/>
                <a:gd name="T76" fmla="*/ 205 w 309"/>
                <a:gd name="T77" fmla="*/ 150 h 158"/>
                <a:gd name="T78" fmla="*/ 233 w 309"/>
                <a:gd name="T79" fmla="*/ 136 h 158"/>
                <a:gd name="T80" fmla="*/ 258 w 309"/>
                <a:gd name="T81" fmla="*/ 119 h 158"/>
                <a:gd name="T82" fmla="*/ 278 w 309"/>
                <a:gd name="T83" fmla="*/ 97 h 158"/>
                <a:gd name="T84" fmla="*/ 294 w 309"/>
                <a:gd name="T85" fmla="*/ 70 h 158"/>
                <a:gd name="T86" fmla="*/ 301 w 309"/>
                <a:gd name="T87" fmla="*/ 54 h 158"/>
                <a:gd name="T88" fmla="*/ 307 w 309"/>
                <a:gd name="T89" fmla="*/ 18 h 158"/>
                <a:gd name="T90" fmla="*/ 290 w 309"/>
                <a:gd name="T9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9" h="158">
                  <a:moveTo>
                    <a:pt x="290" y="0"/>
                  </a:moveTo>
                  <a:lnTo>
                    <a:pt x="290" y="0"/>
                  </a:lnTo>
                  <a:lnTo>
                    <a:pt x="290" y="4"/>
                  </a:lnTo>
                  <a:lnTo>
                    <a:pt x="290" y="4"/>
                  </a:lnTo>
                  <a:lnTo>
                    <a:pt x="290" y="19"/>
                  </a:lnTo>
                  <a:lnTo>
                    <a:pt x="287" y="34"/>
                  </a:lnTo>
                  <a:lnTo>
                    <a:pt x="283" y="49"/>
                  </a:lnTo>
                  <a:lnTo>
                    <a:pt x="276" y="64"/>
                  </a:lnTo>
                  <a:lnTo>
                    <a:pt x="276" y="64"/>
                  </a:lnTo>
                  <a:lnTo>
                    <a:pt x="271" y="76"/>
                  </a:lnTo>
                  <a:lnTo>
                    <a:pt x="263" y="86"/>
                  </a:lnTo>
                  <a:lnTo>
                    <a:pt x="254" y="97"/>
                  </a:lnTo>
                  <a:lnTo>
                    <a:pt x="244" y="107"/>
                  </a:lnTo>
                  <a:lnTo>
                    <a:pt x="235" y="115"/>
                  </a:lnTo>
                  <a:lnTo>
                    <a:pt x="224" y="121"/>
                  </a:lnTo>
                  <a:lnTo>
                    <a:pt x="212" y="128"/>
                  </a:lnTo>
                  <a:lnTo>
                    <a:pt x="200" y="132"/>
                  </a:lnTo>
                  <a:lnTo>
                    <a:pt x="188" y="136"/>
                  </a:lnTo>
                  <a:lnTo>
                    <a:pt x="174" y="139"/>
                  </a:lnTo>
                  <a:lnTo>
                    <a:pt x="162" y="140"/>
                  </a:lnTo>
                  <a:lnTo>
                    <a:pt x="149" y="140"/>
                  </a:lnTo>
                  <a:lnTo>
                    <a:pt x="135" y="139"/>
                  </a:lnTo>
                  <a:lnTo>
                    <a:pt x="122" y="136"/>
                  </a:lnTo>
                  <a:lnTo>
                    <a:pt x="108" y="132"/>
                  </a:lnTo>
                  <a:lnTo>
                    <a:pt x="96" y="127"/>
                  </a:lnTo>
                  <a:lnTo>
                    <a:pt x="96" y="127"/>
                  </a:lnTo>
                  <a:lnTo>
                    <a:pt x="79" y="117"/>
                  </a:lnTo>
                  <a:lnTo>
                    <a:pt x="63" y="104"/>
                  </a:lnTo>
                  <a:lnTo>
                    <a:pt x="49" y="89"/>
                  </a:lnTo>
                  <a:lnTo>
                    <a:pt x="37" y="73"/>
                  </a:lnTo>
                  <a:lnTo>
                    <a:pt x="87" y="80"/>
                  </a:lnTo>
                  <a:lnTo>
                    <a:pt x="87" y="80"/>
                  </a:lnTo>
                  <a:lnTo>
                    <a:pt x="91" y="80"/>
                  </a:lnTo>
                  <a:lnTo>
                    <a:pt x="94" y="77"/>
                  </a:lnTo>
                  <a:lnTo>
                    <a:pt x="94" y="77"/>
                  </a:lnTo>
                  <a:lnTo>
                    <a:pt x="96" y="76"/>
                  </a:lnTo>
                  <a:lnTo>
                    <a:pt x="98" y="72"/>
                  </a:lnTo>
                  <a:lnTo>
                    <a:pt x="98" y="72"/>
                  </a:lnTo>
                  <a:lnTo>
                    <a:pt x="96" y="68"/>
                  </a:lnTo>
                  <a:lnTo>
                    <a:pt x="95" y="65"/>
                  </a:lnTo>
                  <a:lnTo>
                    <a:pt x="95" y="65"/>
                  </a:lnTo>
                  <a:lnTo>
                    <a:pt x="92" y="62"/>
                  </a:lnTo>
                  <a:lnTo>
                    <a:pt x="90" y="61"/>
                  </a:lnTo>
                  <a:lnTo>
                    <a:pt x="20" y="53"/>
                  </a:lnTo>
                  <a:lnTo>
                    <a:pt x="20" y="53"/>
                  </a:lnTo>
                  <a:lnTo>
                    <a:pt x="16" y="53"/>
                  </a:lnTo>
                  <a:lnTo>
                    <a:pt x="13" y="54"/>
                  </a:lnTo>
                  <a:lnTo>
                    <a:pt x="13" y="54"/>
                  </a:lnTo>
                  <a:lnTo>
                    <a:pt x="10" y="57"/>
                  </a:lnTo>
                  <a:lnTo>
                    <a:pt x="9" y="60"/>
                  </a:lnTo>
                  <a:lnTo>
                    <a:pt x="0" y="129"/>
                  </a:lnTo>
                  <a:lnTo>
                    <a:pt x="0" y="129"/>
                  </a:lnTo>
                  <a:lnTo>
                    <a:pt x="0" y="133"/>
                  </a:lnTo>
                  <a:lnTo>
                    <a:pt x="2" y="136"/>
                  </a:lnTo>
                  <a:lnTo>
                    <a:pt x="5" y="139"/>
                  </a:lnTo>
                  <a:lnTo>
                    <a:pt x="8" y="140"/>
                  </a:lnTo>
                  <a:lnTo>
                    <a:pt x="8" y="140"/>
                  </a:lnTo>
                  <a:lnTo>
                    <a:pt x="12" y="140"/>
                  </a:lnTo>
                  <a:lnTo>
                    <a:pt x="14" y="139"/>
                  </a:lnTo>
                  <a:lnTo>
                    <a:pt x="14" y="139"/>
                  </a:lnTo>
                  <a:lnTo>
                    <a:pt x="17" y="136"/>
                  </a:lnTo>
                  <a:lnTo>
                    <a:pt x="18" y="132"/>
                  </a:lnTo>
                  <a:lnTo>
                    <a:pt x="24" y="85"/>
                  </a:lnTo>
                  <a:lnTo>
                    <a:pt x="24" y="85"/>
                  </a:lnTo>
                  <a:lnTo>
                    <a:pt x="37" y="104"/>
                  </a:lnTo>
                  <a:lnTo>
                    <a:pt x="52" y="119"/>
                  </a:lnTo>
                  <a:lnTo>
                    <a:pt x="69" y="132"/>
                  </a:lnTo>
                  <a:lnTo>
                    <a:pt x="88" y="143"/>
                  </a:lnTo>
                  <a:lnTo>
                    <a:pt x="88" y="143"/>
                  </a:lnTo>
                  <a:lnTo>
                    <a:pt x="103" y="150"/>
                  </a:lnTo>
                  <a:lnTo>
                    <a:pt x="117" y="154"/>
                  </a:lnTo>
                  <a:lnTo>
                    <a:pt x="131" y="156"/>
                  </a:lnTo>
                  <a:lnTo>
                    <a:pt x="146" y="158"/>
                  </a:lnTo>
                  <a:lnTo>
                    <a:pt x="161" y="158"/>
                  </a:lnTo>
                  <a:lnTo>
                    <a:pt x="177" y="156"/>
                  </a:lnTo>
                  <a:lnTo>
                    <a:pt x="192" y="154"/>
                  </a:lnTo>
                  <a:lnTo>
                    <a:pt x="205" y="150"/>
                  </a:lnTo>
                  <a:lnTo>
                    <a:pt x="205" y="150"/>
                  </a:lnTo>
                  <a:lnTo>
                    <a:pt x="220" y="144"/>
                  </a:lnTo>
                  <a:lnTo>
                    <a:pt x="233" y="136"/>
                  </a:lnTo>
                  <a:lnTo>
                    <a:pt x="246" y="128"/>
                  </a:lnTo>
                  <a:lnTo>
                    <a:pt x="258" y="119"/>
                  </a:lnTo>
                  <a:lnTo>
                    <a:pt x="268" y="108"/>
                  </a:lnTo>
                  <a:lnTo>
                    <a:pt x="278" y="97"/>
                  </a:lnTo>
                  <a:lnTo>
                    <a:pt x="286" y="84"/>
                  </a:lnTo>
                  <a:lnTo>
                    <a:pt x="294" y="70"/>
                  </a:lnTo>
                  <a:lnTo>
                    <a:pt x="294" y="70"/>
                  </a:lnTo>
                  <a:lnTo>
                    <a:pt x="301" y="54"/>
                  </a:lnTo>
                  <a:lnTo>
                    <a:pt x="305" y="37"/>
                  </a:lnTo>
                  <a:lnTo>
                    <a:pt x="307" y="18"/>
                  </a:lnTo>
                  <a:lnTo>
                    <a:pt x="309" y="0"/>
                  </a:lnTo>
                  <a:lnTo>
                    <a:pt x="29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36" name="Rounded Rectangle 108">
            <a:extLst>
              <a:ext uri="{FF2B5EF4-FFF2-40B4-BE49-F238E27FC236}">
                <a16:creationId xmlns:a16="http://schemas.microsoft.com/office/drawing/2014/main" id="{4A66A27A-0515-4C19-BC65-CF0A9EC596B6}"/>
              </a:ext>
            </a:extLst>
          </p:cNvPr>
          <p:cNvSpPr/>
          <p:nvPr/>
        </p:nvSpPr>
        <p:spPr bwMode="gray">
          <a:xfrm>
            <a:off x="324148" y="1064189"/>
            <a:ext cx="1735483" cy="4737763"/>
          </a:xfrm>
          <a:prstGeom prst="roundRect">
            <a:avLst>
              <a:gd name="adj" fmla="val 5005"/>
            </a:avLst>
          </a:prstGeom>
          <a:solidFill>
            <a:schemeClr val="bg1">
              <a:lumMod val="85000"/>
            </a:schemeClr>
          </a:solidFill>
          <a:ln w="19050" algn="ctr">
            <a:noFill/>
            <a:miter lim="800000"/>
            <a:headEnd/>
            <a:tailEnd/>
          </a:ln>
        </p:spPr>
        <p:txBody>
          <a:bodyPr wrap="square" lIns="80646" tIns="80646" rIns="80646" bIns="80646" rtlCol="0" anchor="ctr"/>
          <a:lstStyle/>
          <a:p>
            <a:pPr algn="ctr" defTabSz="714403">
              <a:lnSpc>
                <a:spcPct val="106000"/>
              </a:lnSpc>
            </a:pPr>
            <a:endParaRPr lang="en-US" sz="8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7" name="Rectangle 136">
            <a:extLst>
              <a:ext uri="{FF2B5EF4-FFF2-40B4-BE49-F238E27FC236}">
                <a16:creationId xmlns:a16="http://schemas.microsoft.com/office/drawing/2014/main" id="{65D0614E-6C5F-42BF-8CCB-3C260BEA9F45}"/>
              </a:ext>
            </a:extLst>
          </p:cNvPr>
          <p:cNvSpPr/>
          <p:nvPr/>
        </p:nvSpPr>
        <p:spPr bwMode="gray">
          <a:xfrm>
            <a:off x="336083" y="5766749"/>
            <a:ext cx="1731788" cy="133349"/>
          </a:xfrm>
          <a:prstGeom prst="rect">
            <a:avLst/>
          </a:prstGeom>
          <a:solidFill>
            <a:schemeClr val="accent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8" name="Rounded Rectangle 109">
            <a:extLst>
              <a:ext uri="{FF2B5EF4-FFF2-40B4-BE49-F238E27FC236}">
                <a16:creationId xmlns:a16="http://schemas.microsoft.com/office/drawing/2014/main" id="{742E6C34-AA2F-4751-B300-869ED2187659}"/>
              </a:ext>
            </a:extLst>
          </p:cNvPr>
          <p:cNvSpPr/>
          <p:nvPr/>
        </p:nvSpPr>
        <p:spPr bwMode="gray">
          <a:xfrm>
            <a:off x="416040" y="1064189"/>
            <a:ext cx="1551700" cy="4737763"/>
          </a:xfrm>
          <a:prstGeom prst="roundRect">
            <a:avLst>
              <a:gd name="adj" fmla="val 3619"/>
            </a:avLst>
          </a:prstGeom>
          <a:solidFill>
            <a:schemeClr val="bg1">
              <a:lumMod val="95000"/>
            </a:schemeClr>
          </a:solidFill>
          <a:ln w="9525" algn="ctr">
            <a:solidFill>
              <a:srgbClr val="86BC25"/>
            </a:solidFill>
            <a:miter lim="800000"/>
            <a:headEnd/>
            <a:tailEnd/>
          </a:ln>
        </p:spPr>
        <p:txBody>
          <a:bodyPr wrap="square" lIns="80646" tIns="457200" rIns="80646" bIns="80646" rtlCol="0" anchor="t"/>
          <a:lstStyle/>
          <a:p>
            <a:pPr lvl="0" defTabSz="914400">
              <a:spcBef>
                <a:spcPts val="600"/>
              </a:spcBef>
              <a:defRPr/>
            </a:pPr>
            <a:r>
              <a:rPr lang="en-US" sz="800" b="1" dirty="0">
                <a:solidFill>
                  <a:srgbClr val="000000"/>
                </a:solidFill>
                <a:latin typeface="Open Sans" panose="020B0606030504020204" pitchFamily="34" charset="0"/>
                <a:ea typeface="Open Sans" panose="020B0606030504020204" pitchFamily="34" charset="0"/>
                <a:cs typeface="Open Sans" panose="020B0606030504020204" pitchFamily="34" charset="0"/>
              </a:rPr>
              <a:t>Steps:</a:t>
            </a:r>
          </a:p>
          <a:p>
            <a:pPr marL="111125" lvl="0" indent="-111125"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Current-state assessment</a:t>
            </a:r>
          </a:p>
          <a:p>
            <a:pPr marL="111125" lvl="0" indent="-111125"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Future-state definitions</a:t>
            </a:r>
          </a:p>
          <a:p>
            <a:pPr lvl="0" defTabSz="914400">
              <a:spcBef>
                <a:spcPts val="600"/>
              </a:spcBef>
              <a:defRPr/>
            </a:pPr>
            <a:r>
              <a:rPr lang="en-US" sz="800" b="1" dirty="0">
                <a:solidFill>
                  <a:srgbClr val="000000"/>
                </a:solidFill>
                <a:latin typeface="Open Sans" panose="020B0606030504020204" pitchFamily="34" charset="0"/>
                <a:ea typeface="Open Sans" panose="020B0606030504020204" pitchFamily="34" charset="0"/>
                <a:cs typeface="Open Sans" panose="020B0606030504020204" pitchFamily="34" charset="0"/>
              </a:rPr>
              <a:t>Work streams:</a:t>
            </a:r>
          </a:p>
          <a:p>
            <a:pPr marL="111125" lvl="0" indent="-111125"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Service delivery model</a:t>
            </a:r>
          </a:p>
          <a:p>
            <a:pPr marL="111125" lvl="0" indent="-111125"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Planning and process management</a:t>
            </a:r>
          </a:p>
          <a:p>
            <a:pPr marL="111125" lvl="0" indent="-111125"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Contract management</a:t>
            </a:r>
          </a:p>
          <a:p>
            <a:pPr marL="111125" lvl="0" indent="-111125"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Application management</a:t>
            </a:r>
          </a:p>
          <a:p>
            <a:pPr lvl="0" defTabSz="914400">
              <a:spcBef>
                <a:spcPts val="600"/>
              </a:spcBef>
              <a:defRPr/>
            </a:pPr>
            <a:endParaRPr lang="en-US" sz="800" b="1" dirty="0">
              <a:solidFill>
                <a:srgbClr val="002776"/>
              </a:solidFill>
              <a:latin typeface="Open Sans" panose="020B0606030504020204" pitchFamily="34" charset="0"/>
              <a:ea typeface="Open Sans" panose="020B0606030504020204" pitchFamily="34" charset="0"/>
              <a:cs typeface="Open Sans" panose="020B0606030504020204" pitchFamily="34" charset="0"/>
            </a:endParaRPr>
          </a:p>
          <a:p>
            <a:pPr lvl="0" defTabSz="914400">
              <a:spcBef>
                <a:spcPts val="600"/>
              </a:spcBef>
              <a:defRPr/>
            </a:pPr>
            <a:endParaRPr lang="en-US" sz="800" b="1" dirty="0">
              <a:solidFill>
                <a:srgbClr val="002776"/>
              </a:solidFill>
              <a:latin typeface="Open Sans" panose="020B0606030504020204" pitchFamily="34" charset="0"/>
              <a:ea typeface="Open Sans" panose="020B0606030504020204" pitchFamily="34" charset="0"/>
              <a:cs typeface="Open Sans" panose="020B0606030504020204" pitchFamily="34" charset="0"/>
            </a:endParaRPr>
          </a:p>
          <a:p>
            <a:pPr lvl="0" defTabSz="914400">
              <a:spcBef>
                <a:spcPts val="600"/>
              </a:spcBef>
              <a:defRPr/>
            </a:pPr>
            <a:r>
              <a:rPr lang="en-US" sz="800" b="1" dirty="0">
                <a:solidFill>
                  <a:srgbClr val="002776"/>
                </a:solidFill>
                <a:latin typeface="Open Sans" panose="020B0606030504020204" pitchFamily="34" charset="0"/>
                <a:ea typeface="Open Sans" panose="020B0606030504020204" pitchFamily="34" charset="0"/>
                <a:cs typeface="Open Sans" panose="020B0606030504020204" pitchFamily="34" charset="0"/>
              </a:rPr>
              <a:t>Exit Criteria –</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Leadership team deployed</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SMEs engaged</a:t>
            </a:r>
          </a:p>
          <a:p>
            <a:pPr marL="111125" lvl="0" indent="-111125" defTabSz="914400">
              <a:spcBef>
                <a:spcPts val="600"/>
              </a:spcBef>
              <a:buFont typeface="Arial" panose="020B0604020202020204" pitchFamily="34" charset="0"/>
              <a:buChar char="•"/>
              <a:defRPr/>
            </a:pPr>
            <a:endParaRPr lang="en-US" sz="800" dirty="0">
              <a:solidFill>
                <a:srgbClr val="002776"/>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39" name="Group 138">
            <a:extLst>
              <a:ext uri="{FF2B5EF4-FFF2-40B4-BE49-F238E27FC236}">
                <a16:creationId xmlns:a16="http://schemas.microsoft.com/office/drawing/2014/main" id="{EF050E78-4A32-4B50-907E-29A000CB4E0E}"/>
              </a:ext>
            </a:extLst>
          </p:cNvPr>
          <p:cNvGrpSpPr/>
          <p:nvPr/>
        </p:nvGrpSpPr>
        <p:grpSpPr>
          <a:xfrm>
            <a:off x="463295" y="1001352"/>
            <a:ext cx="1457189" cy="416605"/>
            <a:chOff x="596985" y="1093564"/>
            <a:chExt cx="1423818" cy="454068"/>
          </a:xfrm>
        </p:grpSpPr>
        <p:sp>
          <p:nvSpPr>
            <p:cNvPr id="140" name="Right Triangle 139">
              <a:extLst>
                <a:ext uri="{FF2B5EF4-FFF2-40B4-BE49-F238E27FC236}">
                  <a16:creationId xmlns:a16="http://schemas.microsoft.com/office/drawing/2014/main" id="{57FF8D52-7179-4179-819D-09188561D15B}"/>
                </a:ext>
              </a:extLst>
            </p:cNvPr>
            <p:cNvSpPr/>
            <p:nvPr/>
          </p:nvSpPr>
          <p:spPr bwMode="gray">
            <a:xfrm flipH="1">
              <a:off x="596985" y="1093567"/>
              <a:ext cx="74769" cy="71563"/>
            </a:xfrm>
            <a:prstGeom prst="rtTriangle">
              <a:avLst/>
            </a:prstGeom>
            <a:solidFill>
              <a:schemeClr val="accent1">
                <a:lumMod val="50000"/>
              </a:schemeClr>
            </a:solidFill>
            <a:ln w="19050" algn="ctr">
              <a:noFill/>
              <a:miter lim="800000"/>
              <a:headEnd/>
              <a:tailEnd/>
            </a:ln>
          </p:spPr>
          <p:txBody>
            <a:bodyPr wrap="square" lIns="80646" tIns="91440" rIns="80646" bIns="80646" rtlCol="0" anchor="ctr"/>
            <a:lstStyle/>
            <a:p>
              <a:pPr algn="ctr" defTabSz="714403">
                <a:lnSpc>
                  <a:spcPct val="106000"/>
                </a:lnSpc>
              </a:pPr>
              <a:endParaRPr lang="en-US" sz="10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1" name="Right Triangle 140">
              <a:extLst>
                <a:ext uri="{FF2B5EF4-FFF2-40B4-BE49-F238E27FC236}">
                  <a16:creationId xmlns:a16="http://schemas.microsoft.com/office/drawing/2014/main" id="{815AB660-4889-4983-AA2B-A59434A2B065}"/>
                </a:ext>
              </a:extLst>
            </p:cNvPr>
            <p:cNvSpPr/>
            <p:nvPr/>
          </p:nvSpPr>
          <p:spPr bwMode="gray">
            <a:xfrm>
              <a:off x="1946034" y="1093567"/>
              <a:ext cx="74769" cy="71563"/>
            </a:xfrm>
            <a:prstGeom prst="rtTriangle">
              <a:avLst/>
            </a:prstGeom>
            <a:solidFill>
              <a:schemeClr val="accent1">
                <a:lumMod val="50000"/>
              </a:schemeClr>
            </a:solidFill>
            <a:ln w="19050" algn="ctr">
              <a:noFill/>
              <a:miter lim="800000"/>
              <a:headEnd/>
              <a:tailEnd/>
            </a:ln>
          </p:spPr>
          <p:txBody>
            <a:bodyPr wrap="square" lIns="80646" tIns="91440" rIns="80646" bIns="80646" rtlCol="0" anchor="ctr"/>
            <a:lstStyle/>
            <a:p>
              <a:pPr algn="ctr" defTabSz="714403">
                <a:lnSpc>
                  <a:spcPct val="106000"/>
                </a:lnSpc>
              </a:pPr>
              <a:endParaRPr lang="en-US" sz="10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2" name="Round Same Side Corner Rectangle 113">
              <a:extLst>
                <a:ext uri="{FF2B5EF4-FFF2-40B4-BE49-F238E27FC236}">
                  <a16:creationId xmlns:a16="http://schemas.microsoft.com/office/drawing/2014/main" id="{0B344B6F-FFC6-4E61-BF8D-69490BDD8E6C}"/>
                </a:ext>
              </a:extLst>
            </p:cNvPr>
            <p:cNvSpPr/>
            <p:nvPr/>
          </p:nvSpPr>
          <p:spPr bwMode="gray">
            <a:xfrm rot="10800000" flipV="1">
              <a:off x="671754" y="1093564"/>
              <a:ext cx="1274280" cy="408349"/>
            </a:xfrm>
            <a:prstGeom prst="round2SameRect">
              <a:avLst>
                <a:gd name="adj1" fmla="val 0"/>
                <a:gd name="adj2" fmla="val 0"/>
              </a:avLst>
            </a:prstGeom>
            <a:solidFill>
              <a:srgbClr val="86BC25"/>
            </a:solidFill>
            <a:ln w="19050" algn="ctr">
              <a:noFill/>
              <a:miter lim="800000"/>
              <a:headEnd/>
              <a:tailEnd/>
            </a:ln>
          </p:spPr>
          <p:txBody>
            <a:bodyPr wrap="square" lIns="80646" tIns="91440" rIns="80646" bIns="80646" rtlCol="0" anchor="ctr"/>
            <a:lstStyle/>
            <a:p>
              <a:pPr algn="ctr" defTabSz="714403">
                <a:lnSpc>
                  <a:spcPct val="106000"/>
                </a:lnSpc>
              </a:pPr>
              <a:r>
                <a:rPr lang="en-US" sz="1000" b="1" dirty="0">
                  <a:solidFill>
                    <a:prstClr val="white"/>
                  </a:solidFill>
                  <a:latin typeface="Open Sans" panose="020B0606030504020204" pitchFamily="34" charset="0"/>
                  <a:ea typeface="Open Sans" panose="020B0606030504020204" pitchFamily="34" charset="0"/>
                  <a:cs typeface="Open Sans" panose="020B0606030504020204" pitchFamily="34" charset="0"/>
                </a:rPr>
                <a:t>Pre-Planning</a:t>
              </a:r>
            </a:p>
          </p:txBody>
        </p:sp>
        <p:sp>
          <p:nvSpPr>
            <p:cNvPr id="143" name="Round Same Side Corner Rectangle 114">
              <a:extLst>
                <a:ext uri="{FF2B5EF4-FFF2-40B4-BE49-F238E27FC236}">
                  <a16:creationId xmlns:a16="http://schemas.microsoft.com/office/drawing/2014/main" id="{BA2AEB79-A863-4E96-81BE-F98AAB5D31D5}"/>
                </a:ext>
              </a:extLst>
            </p:cNvPr>
            <p:cNvSpPr/>
            <p:nvPr/>
          </p:nvSpPr>
          <p:spPr bwMode="gray">
            <a:xfrm flipV="1">
              <a:off x="671754" y="1501913"/>
              <a:ext cx="1274280" cy="45719"/>
            </a:xfrm>
            <a:prstGeom prst="round2SameRect">
              <a:avLst>
                <a:gd name="adj1" fmla="val 50000"/>
                <a:gd name="adj2" fmla="val 0"/>
              </a:avLst>
            </a:prstGeom>
            <a:solidFill>
              <a:schemeClr val="accent1">
                <a:lumMod val="75000"/>
              </a:schemeClr>
            </a:solidFill>
            <a:ln w="19050" algn="ctr">
              <a:noFill/>
              <a:miter lim="800000"/>
              <a:headEnd/>
              <a:tailEnd/>
            </a:ln>
          </p:spPr>
          <p:txBody>
            <a:bodyPr wrap="square" lIns="80646" tIns="91440" rIns="80646" bIns="80646" rtlCol="0" anchor="ctr"/>
            <a:lstStyle/>
            <a:p>
              <a:pPr algn="ctr" defTabSz="714403">
                <a:lnSpc>
                  <a:spcPct val="106000"/>
                </a:lnSpc>
              </a:pPr>
              <a:endParaRPr lang="en-US" sz="10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44" name="Rectangle 143">
            <a:extLst>
              <a:ext uri="{FF2B5EF4-FFF2-40B4-BE49-F238E27FC236}">
                <a16:creationId xmlns:a16="http://schemas.microsoft.com/office/drawing/2014/main" id="{F2D1AC5E-A0C9-4413-8F4A-0B32B616FF3E}"/>
              </a:ext>
            </a:extLst>
          </p:cNvPr>
          <p:cNvSpPr/>
          <p:nvPr/>
        </p:nvSpPr>
        <p:spPr bwMode="gray">
          <a:xfrm>
            <a:off x="400670" y="5795226"/>
            <a:ext cx="1555396" cy="91078"/>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5" name="Oval 144">
            <a:extLst>
              <a:ext uri="{FF2B5EF4-FFF2-40B4-BE49-F238E27FC236}">
                <a16:creationId xmlns:a16="http://schemas.microsoft.com/office/drawing/2014/main" id="{DB82DE1F-433E-4FB5-8E6B-0BF09185B1E8}"/>
              </a:ext>
            </a:extLst>
          </p:cNvPr>
          <p:cNvSpPr/>
          <p:nvPr/>
        </p:nvSpPr>
        <p:spPr bwMode="gray">
          <a:xfrm>
            <a:off x="995487" y="5647725"/>
            <a:ext cx="365760" cy="365760"/>
          </a:xfrm>
          <a:prstGeom prst="ellipse">
            <a:avLst/>
          </a:prstGeom>
          <a:solidFill>
            <a:schemeClr val="bg1"/>
          </a:solidFill>
          <a:ln w="19050" algn="ctr">
            <a:solidFill>
              <a:srgbClr val="86BC25"/>
            </a:solidFill>
            <a:miter lim="800000"/>
            <a:headEnd/>
            <a:tailEnd/>
          </a:ln>
        </p:spPr>
        <p:txBody>
          <a:bodyPr wrap="square" lIns="80646" tIns="80646" rIns="80646" bIns="80646" rtlCol="0" anchor="ctr"/>
          <a:lstStyle/>
          <a:p>
            <a:pPr algn="ctr" defTabSz="714403">
              <a:lnSpc>
                <a:spcPct val="106000"/>
              </a:lnSpc>
            </a:pPr>
            <a:endParaRPr lang="en-US" sz="8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6" name="Rounded Rectangle 108">
            <a:extLst>
              <a:ext uri="{FF2B5EF4-FFF2-40B4-BE49-F238E27FC236}">
                <a16:creationId xmlns:a16="http://schemas.microsoft.com/office/drawing/2014/main" id="{834E4E90-D3FB-4D3B-A9C3-D26E85C54526}"/>
              </a:ext>
            </a:extLst>
          </p:cNvPr>
          <p:cNvSpPr/>
          <p:nvPr/>
        </p:nvSpPr>
        <p:spPr bwMode="gray">
          <a:xfrm>
            <a:off x="2236911" y="1064189"/>
            <a:ext cx="1735483" cy="4737763"/>
          </a:xfrm>
          <a:prstGeom prst="roundRect">
            <a:avLst>
              <a:gd name="adj" fmla="val 5005"/>
            </a:avLst>
          </a:prstGeom>
          <a:solidFill>
            <a:schemeClr val="bg1">
              <a:lumMod val="85000"/>
            </a:schemeClr>
          </a:solidFill>
          <a:ln w="19050" algn="ctr">
            <a:noFill/>
            <a:miter lim="800000"/>
            <a:headEnd/>
            <a:tailEnd/>
          </a:ln>
        </p:spPr>
        <p:txBody>
          <a:bodyPr wrap="square" lIns="80646" tIns="80646" rIns="80646" bIns="80646" rtlCol="0" anchor="ctr"/>
          <a:lstStyle/>
          <a:p>
            <a:pPr algn="ctr" defTabSz="714403">
              <a:lnSpc>
                <a:spcPct val="106000"/>
              </a:lnSpc>
            </a:pPr>
            <a:endParaRPr lang="en-US" sz="8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7" name="Rectangle 146">
            <a:extLst>
              <a:ext uri="{FF2B5EF4-FFF2-40B4-BE49-F238E27FC236}">
                <a16:creationId xmlns:a16="http://schemas.microsoft.com/office/drawing/2014/main" id="{56529985-D07D-40B0-9025-197EE2643CBF}"/>
              </a:ext>
            </a:extLst>
          </p:cNvPr>
          <p:cNvSpPr/>
          <p:nvPr/>
        </p:nvSpPr>
        <p:spPr bwMode="gray">
          <a:xfrm>
            <a:off x="2248846" y="5766749"/>
            <a:ext cx="1731788" cy="133349"/>
          </a:xfrm>
          <a:prstGeom prst="rect">
            <a:avLst/>
          </a:prstGeom>
          <a:solidFill>
            <a:schemeClr val="accent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8" name="Rounded Rectangle 109">
            <a:extLst>
              <a:ext uri="{FF2B5EF4-FFF2-40B4-BE49-F238E27FC236}">
                <a16:creationId xmlns:a16="http://schemas.microsoft.com/office/drawing/2014/main" id="{B9CB20C7-5719-4BAC-A942-C7EC1AEBA8BC}"/>
              </a:ext>
            </a:extLst>
          </p:cNvPr>
          <p:cNvSpPr/>
          <p:nvPr/>
        </p:nvSpPr>
        <p:spPr bwMode="gray">
          <a:xfrm>
            <a:off x="2328803" y="1064189"/>
            <a:ext cx="1551700" cy="4737763"/>
          </a:xfrm>
          <a:prstGeom prst="roundRect">
            <a:avLst>
              <a:gd name="adj" fmla="val 3619"/>
            </a:avLst>
          </a:prstGeom>
          <a:solidFill>
            <a:schemeClr val="bg1">
              <a:lumMod val="95000"/>
            </a:schemeClr>
          </a:solidFill>
          <a:ln w="9525" algn="ctr">
            <a:solidFill>
              <a:srgbClr val="00A3E0"/>
            </a:solidFill>
            <a:miter lim="800000"/>
            <a:headEnd/>
            <a:tailEnd/>
          </a:ln>
        </p:spPr>
        <p:txBody>
          <a:bodyPr wrap="square" lIns="80646" tIns="457200" rIns="80646" bIns="80646" rtlCol="0" anchor="t"/>
          <a:lstStyle/>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Support scope confirmed</a:t>
            </a:r>
          </a:p>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Transition governance</a:t>
            </a:r>
          </a:p>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Resource planning and onboarding</a:t>
            </a:r>
          </a:p>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Assess SMA and third-party availability</a:t>
            </a:r>
          </a:p>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Perform connectivity setup</a:t>
            </a:r>
          </a:p>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Confirm support performance capability</a:t>
            </a:r>
          </a:p>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Transition operation manual</a:t>
            </a:r>
          </a:p>
          <a:p>
            <a:pPr lvl="0" defTabSz="914400">
              <a:spcBef>
                <a:spcPts val="600"/>
              </a:spcBef>
              <a:defRPr/>
            </a:pPr>
            <a:endParaRPr lang="en-US" sz="800" b="1" dirty="0">
              <a:solidFill>
                <a:srgbClr val="002776"/>
              </a:solidFill>
              <a:latin typeface="Open Sans" panose="020B0606030504020204" pitchFamily="34" charset="0"/>
              <a:ea typeface="Open Sans" panose="020B0606030504020204" pitchFamily="34" charset="0"/>
              <a:cs typeface="Open Sans" panose="020B0606030504020204" pitchFamily="34" charset="0"/>
            </a:endParaRPr>
          </a:p>
          <a:p>
            <a:pPr lvl="0" defTabSz="914400">
              <a:spcBef>
                <a:spcPts val="600"/>
              </a:spcBef>
              <a:defRPr/>
            </a:pPr>
            <a:r>
              <a:rPr lang="en-US" sz="800" b="1" dirty="0">
                <a:solidFill>
                  <a:srgbClr val="002776"/>
                </a:solidFill>
                <a:latin typeface="Open Sans" panose="020B0606030504020204" pitchFamily="34" charset="0"/>
                <a:ea typeface="Open Sans" panose="020B0606030504020204" pitchFamily="34" charset="0"/>
                <a:cs typeface="Open Sans" panose="020B0606030504020204" pitchFamily="34" charset="0"/>
              </a:rPr>
              <a:t>Exit Criteria –</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SMEs engaged</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Plan approved</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Communications launched</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People-change launched</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Phase exit criteria</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Exit Strategy confirmed</a:t>
            </a:r>
          </a:p>
          <a:p>
            <a:pPr marL="171450" lvl="0" indent="-171450" defTabSz="914400">
              <a:spcBef>
                <a:spcPts val="600"/>
              </a:spcBef>
              <a:buFont typeface="Arial" panose="020B0604020202020204" pitchFamily="34" charset="0"/>
              <a:buChar char="•"/>
              <a:defRPr/>
            </a:pPr>
            <a:endPar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49" name="Group 148">
            <a:extLst>
              <a:ext uri="{FF2B5EF4-FFF2-40B4-BE49-F238E27FC236}">
                <a16:creationId xmlns:a16="http://schemas.microsoft.com/office/drawing/2014/main" id="{69E27A2B-4F16-4F55-B161-639AC5188F69}"/>
              </a:ext>
            </a:extLst>
          </p:cNvPr>
          <p:cNvGrpSpPr/>
          <p:nvPr/>
        </p:nvGrpSpPr>
        <p:grpSpPr>
          <a:xfrm>
            <a:off x="2376058" y="1001352"/>
            <a:ext cx="1457189" cy="416605"/>
            <a:chOff x="596985" y="1093564"/>
            <a:chExt cx="1423818" cy="454068"/>
          </a:xfrm>
        </p:grpSpPr>
        <p:sp>
          <p:nvSpPr>
            <p:cNvPr id="150" name="Right Triangle 149">
              <a:extLst>
                <a:ext uri="{FF2B5EF4-FFF2-40B4-BE49-F238E27FC236}">
                  <a16:creationId xmlns:a16="http://schemas.microsoft.com/office/drawing/2014/main" id="{A6C441F6-BC4F-45D5-B0CA-FF4EC7DB5D61}"/>
                </a:ext>
              </a:extLst>
            </p:cNvPr>
            <p:cNvSpPr/>
            <p:nvPr/>
          </p:nvSpPr>
          <p:spPr bwMode="gray">
            <a:xfrm flipH="1">
              <a:off x="596985" y="1093567"/>
              <a:ext cx="74769" cy="71563"/>
            </a:xfrm>
            <a:prstGeom prst="rtTriangle">
              <a:avLst/>
            </a:prstGeom>
            <a:solidFill>
              <a:schemeClr val="accent1">
                <a:lumMod val="50000"/>
              </a:schemeClr>
            </a:solidFill>
            <a:ln w="19050" algn="ctr">
              <a:noFill/>
              <a:miter lim="800000"/>
              <a:headEnd/>
              <a:tailEnd/>
            </a:ln>
          </p:spPr>
          <p:txBody>
            <a:bodyPr wrap="square" lIns="80646" tIns="91440" rIns="80646" bIns="80646" rtlCol="0" anchor="ctr"/>
            <a:lstStyle/>
            <a:p>
              <a:pPr algn="ctr" defTabSz="714403">
                <a:lnSpc>
                  <a:spcPct val="106000"/>
                </a:lnSpc>
              </a:pPr>
              <a:endParaRPr lang="en-US" sz="10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1" name="Right Triangle 150">
              <a:extLst>
                <a:ext uri="{FF2B5EF4-FFF2-40B4-BE49-F238E27FC236}">
                  <a16:creationId xmlns:a16="http://schemas.microsoft.com/office/drawing/2014/main" id="{B4DE74F3-D583-4011-8367-21B09FD90550}"/>
                </a:ext>
              </a:extLst>
            </p:cNvPr>
            <p:cNvSpPr/>
            <p:nvPr/>
          </p:nvSpPr>
          <p:spPr bwMode="gray">
            <a:xfrm>
              <a:off x="1946034" y="1093567"/>
              <a:ext cx="74769" cy="71563"/>
            </a:xfrm>
            <a:prstGeom prst="rtTriangle">
              <a:avLst/>
            </a:prstGeom>
            <a:solidFill>
              <a:schemeClr val="accent1">
                <a:lumMod val="50000"/>
              </a:schemeClr>
            </a:solidFill>
            <a:ln w="19050" algn="ctr">
              <a:noFill/>
              <a:miter lim="800000"/>
              <a:headEnd/>
              <a:tailEnd/>
            </a:ln>
          </p:spPr>
          <p:txBody>
            <a:bodyPr wrap="square" lIns="80646" tIns="91440" rIns="80646" bIns="80646" rtlCol="0" anchor="ctr"/>
            <a:lstStyle/>
            <a:p>
              <a:pPr algn="ctr" defTabSz="714403">
                <a:lnSpc>
                  <a:spcPct val="106000"/>
                </a:lnSpc>
              </a:pPr>
              <a:endParaRPr lang="en-US" sz="10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2" name="Round Same Side Corner Rectangle 113">
              <a:extLst>
                <a:ext uri="{FF2B5EF4-FFF2-40B4-BE49-F238E27FC236}">
                  <a16:creationId xmlns:a16="http://schemas.microsoft.com/office/drawing/2014/main" id="{509C1637-38AE-4B83-A570-B9B7FD11F2C2}"/>
                </a:ext>
              </a:extLst>
            </p:cNvPr>
            <p:cNvSpPr/>
            <p:nvPr/>
          </p:nvSpPr>
          <p:spPr bwMode="gray">
            <a:xfrm rot="10800000" flipV="1">
              <a:off x="671754" y="1093564"/>
              <a:ext cx="1274280" cy="408349"/>
            </a:xfrm>
            <a:prstGeom prst="round2SameRect">
              <a:avLst>
                <a:gd name="adj1" fmla="val 0"/>
                <a:gd name="adj2" fmla="val 0"/>
              </a:avLst>
            </a:prstGeom>
            <a:solidFill>
              <a:srgbClr val="00A3E0"/>
            </a:solidFill>
            <a:ln w="19050" algn="ctr">
              <a:noFill/>
              <a:miter lim="800000"/>
              <a:headEnd/>
              <a:tailEnd/>
            </a:ln>
          </p:spPr>
          <p:txBody>
            <a:bodyPr wrap="square" lIns="80646" tIns="91440" rIns="80646" bIns="80646" rtlCol="0" anchor="ctr"/>
            <a:lstStyle/>
            <a:p>
              <a:pPr algn="ctr" defTabSz="714403">
                <a:lnSpc>
                  <a:spcPct val="106000"/>
                </a:lnSpc>
              </a:pPr>
              <a:r>
                <a:rPr lang="en-US" sz="1000" b="1" dirty="0">
                  <a:solidFill>
                    <a:prstClr val="white"/>
                  </a:solidFill>
                  <a:latin typeface="Open Sans" panose="020B0606030504020204" pitchFamily="34" charset="0"/>
                  <a:ea typeface="Open Sans" panose="020B0606030504020204" pitchFamily="34" charset="0"/>
                  <a:cs typeface="Open Sans" panose="020B0606030504020204" pitchFamily="34" charset="0"/>
                </a:rPr>
                <a:t>Planning</a:t>
              </a:r>
            </a:p>
          </p:txBody>
        </p:sp>
        <p:sp>
          <p:nvSpPr>
            <p:cNvPr id="153" name="Round Same Side Corner Rectangle 114">
              <a:extLst>
                <a:ext uri="{FF2B5EF4-FFF2-40B4-BE49-F238E27FC236}">
                  <a16:creationId xmlns:a16="http://schemas.microsoft.com/office/drawing/2014/main" id="{A1D41432-9DB1-4F7D-B239-53525EF0A4A6}"/>
                </a:ext>
              </a:extLst>
            </p:cNvPr>
            <p:cNvSpPr/>
            <p:nvPr/>
          </p:nvSpPr>
          <p:spPr bwMode="gray">
            <a:xfrm flipV="1">
              <a:off x="671754" y="1501913"/>
              <a:ext cx="1274280" cy="45719"/>
            </a:xfrm>
            <a:prstGeom prst="round2SameRect">
              <a:avLst>
                <a:gd name="adj1" fmla="val 50000"/>
                <a:gd name="adj2" fmla="val 0"/>
              </a:avLst>
            </a:prstGeom>
            <a:solidFill>
              <a:schemeClr val="accent3">
                <a:lumMod val="50000"/>
              </a:schemeClr>
            </a:solidFill>
            <a:ln w="19050" algn="ctr">
              <a:noFill/>
              <a:miter lim="800000"/>
              <a:headEnd/>
              <a:tailEnd/>
            </a:ln>
          </p:spPr>
          <p:txBody>
            <a:bodyPr wrap="square" lIns="80646" tIns="91440" rIns="80646" bIns="80646" rtlCol="0" anchor="ctr"/>
            <a:lstStyle/>
            <a:p>
              <a:pPr algn="ctr" defTabSz="714403">
                <a:lnSpc>
                  <a:spcPct val="106000"/>
                </a:lnSpc>
              </a:pPr>
              <a:endParaRPr lang="en-US" sz="10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54" name="Rounded Rectangle 108">
            <a:extLst>
              <a:ext uri="{FF2B5EF4-FFF2-40B4-BE49-F238E27FC236}">
                <a16:creationId xmlns:a16="http://schemas.microsoft.com/office/drawing/2014/main" id="{6C7735C4-3C1D-40CD-ACD1-1C0C32B978A8}"/>
              </a:ext>
            </a:extLst>
          </p:cNvPr>
          <p:cNvSpPr/>
          <p:nvPr/>
        </p:nvSpPr>
        <p:spPr bwMode="gray">
          <a:xfrm>
            <a:off x="4145979" y="1064189"/>
            <a:ext cx="1735483" cy="4737763"/>
          </a:xfrm>
          <a:prstGeom prst="roundRect">
            <a:avLst>
              <a:gd name="adj" fmla="val 5005"/>
            </a:avLst>
          </a:prstGeom>
          <a:solidFill>
            <a:schemeClr val="bg1">
              <a:lumMod val="85000"/>
            </a:schemeClr>
          </a:solidFill>
          <a:ln w="19050" algn="ctr">
            <a:noFill/>
            <a:miter lim="800000"/>
            <a:headEnd/>
            <a:tailEnd/>
          </a:ln>
        </p:spPr>
        <p:txBody>
          <a:bodyPr wrap="square" lIns="80646" tIns="80646" rIns="80646" bIns="80646" rtlCol="0" anchor="ctr"/>
          <a:lstStyle/>
          <a:p>
            <a:pPr algn="ctr" defTabSz="714403">
              <a:lnSpc>
                <a:spcPct val="106000"/>
              </a:lnSpc>
            </a:pPr>
            <a:endParaRPr lang="en-US" sz="8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5" name="Rectangle 154">
            <a:extLst>
              <a:ext uri="{FF2B5EF4-FFF2-40B4-BE49-F238E27FC236}">
                <a16:creationId xmlns:a16="http://schemas.microsoft.com/office/drawing/2014/main" id="{623F1A0F-8BCF-4E5B-973F-6AAEEED6354C}"/>
              </a:ext>
            </a:extLst>
          </p:cNvPr>
          <p:cNvSpPr/>
          <p:nvPr/>
        </p:nvSpPr>
        <p:spPr bwMode="gray">
          <a:xfrm>
            <a:off x="4157914" y="5766749"/>
            <a:ext cx="1731788" cy="133349"/>
          </a:xfrm>
          <a:prstGeom prst="rect">
            <a:avLst/>
          </a:prstGeom>
          <a:solidFill>
            <a:schemeClr val="accent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6" name="Rounded Rectangle 109">
            <a:extLst>
              <a:ext uri="{FF2B5EF4-FFF2-40B4-BE49-F238E27FC236}">
                <a16:creationId xmlns:a16="http://schemas.microsoft.com/office/drawing/2014/main" id="{AEF2F83B-137A-4A7A-B15D-524006E7E3DB}"/>
              </a:ext>
            </a:extLst>
          </p:cNvPr>
          <p:cNvSpPr/>
          <p:nvPr/>
        </p:nvSpPr>
        <p:spPr bwMode="gray">
          <a:xfrm>
            <a:off x="4237871" y="1064189"/>
            <a:ext cx="1551700" cy="4737763"/>
          </a:xfrm>
          <a:prstGeom prst="roundRect">
            <a:avLst>
              <a:gd name="adj" fmla="val 3619"/>
            </a:avLst>
          </a:prstGeom>
          <a:solidFill>
            <a:schemeClr val="bg1">
              <a:lumMod val="95000"/>
            </a:schemeClr>
          </a:solidFill>
          <a:ln w="9525" algn="ctr">
            <a:solidFill>
              <a:srgbClr val="009A44"/>
            </a:solidFill>
            <a:miter lim="800000"/>
            <a:headEnd/>
            <a:tailEnd/>
          </a:ln>
        </p:spPr>
        <p:txBody>
          <a:bodyPr wrap="square" lIns="80646" tIns="457200" rIns="80646" bIns="80646" rtlCol="0" anchor="t"/>
          <a:lstStyle/>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Perform knowledge transition</a:t>
            </a:r>
          </a:p>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Knowledge harvesting, with sessions recorded and stored for cascaded training</a:t>
            </a:r>
          </a:p>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Relocate support team (onsite and offshore)</a:t>
            </a:r>
          </a:p>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Assess and track access controls</a:t>
            </a:r>
          </a:p>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Establish Application Understanding Documents (AUDs)</a:t>
            </a:r>
          </a:p>
          <a:p>
            <a:pPr defTabSz="914400">
              <a:spcBef>
                <a:spcPts val="600"/>
              </a:spcBef>
              <a:defRPr/>
            </a:pPr>
            <a:endParaRPr lang="en-US" sz="800" b="1" dirty="0">
              <a:solidFill>
                <a:srgbClr val="002776"/>
              </a:solidFill>
              <a:latin typeface="Open Sans" panose="020B0606030504020204" pitchFamily="34" charset="0"/>
              <a:ea typeface="Open Sans" panose="020B0606030504020204" pitchFamily="34" charset="0"/>
              <a:cs typeface="Open Sans" panose="020B0606030504020204" pitchFamily="34" charset="0"/>
            </a:endParaRPr>
          </a:p>
          <a:p>
            <a:pPr defTabSz="914400">
              <a:spcBef>
                <a:spcPts val="600"/>
              </a:spcBef>
              <a:defRPr/>
            </a:pPr>
            <a:r>
              <a:rPr lang="en-US" sz="800" b="1" dirty="0">
                <a:solidFill>
                  <a:srgbClr val="002776"/>
                </a:solidFill>
                <a:latin typeface="Open Sans" panose="020B0606030504020204" pitchFamily="34" charset="0"/>
                <a:ea typeface="Open Sans" panose="020B0606030504020204" pitchFamily="34" charset="0"/>
                <a:cs typeface="Open Sans" panose="020B0606030504020204" pitchFamily="34" charset="0"/>
              </a:rPr>
              <a:t>Exit Criteria –</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Knowledge acquired OR gap closure plan in place</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KT scheduled</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Sessions held and completed</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Knowledge transferred</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Understanding demonstrated</a:t>
            </a:r>
          </a:p>
          <a:p>
            <a:pPr marL="171450" lvl="0" indent="-171450" defTabSz="914400">
              <a:spcBef>
                <a:spcPts val="600"/>
              </a:spcBef>
              <a:buFont typeface="Arial" panose="020B0604020202020204" pitchFamily="34" charset="0"/>
              <a:buChar char="•"/>
              <a:defRPr/>
            </a:pPr>
            <a:endPar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57" name="Group 156">
            <a:extLst>
              <a:ext uri="{FF2B5EF4-FFF2-40B4-BE49-F238E27FC236}">
                <a16:creationId xmlns:a16="http://schemas.microsoft.com/office/drawing/2014/main" id="{46CD7F30-F46B-42DB-AABC-3669B7344B07}"/>
              </a:ext>
            </a:extLst>
          </p:cNvPr>
          <p:cNvGrpSpPr/>
          <p:nvPr/>
        </p:nvGrpSpPr>
        <p:grpSpPr>
          <a:xfrm>
            <a:off x="4285126" y="1001352"/>
            <a:ext cx="1457189" cy="416605"/>
            <a:chOff x="596985" y="1093564"/>
            <a:chExt cx="1423818" cy="454068"/>
          </a:xfrm>
        </p:grpSpPr>
        <p:sp>
          <p:nvSpPr>
            <p:cNvPr id="158" name="Right Triangle 157">
              <a:extLst>
                <a:ext uri="{FF2B5EF4-FFF2-40B4-BE49-F238E27FC236}">
                  <a16:creationId xmlns:a16="http://schemas.microsoft.com/office/drawing/2014/main" id="{CC70940C-5228-46D7-AA62-5DB8FB594C14}"/>
                </a:ext>
              </a:extLst>
            </p:cNvPr>
            <p:cNvSpPr/>
            <p:nvPr/>
          </p:nvSpPr>
          <p:spPr bwMode="gray">
            <a:xfrm flipH="1">
              <a:off x="596985" y="1093567"/>
              <a:ext cx="74769" cy="71563"/>
            </a:xfrm>
            <a:prstGeom prst="rtTriangle">
              <a:avLst/>
            </a:prstGeom>
            <a:solidFill>
              <a:schemeClr val="accent1">
                <a:lumMod val="50000"/>
              </a:schemeClr>
            </a:solidFill>
            <a:ln w="19050" algn="ctr">
              <a:noFill/>
              <a:miter lim="800000"/>
              <a:headEnd/>
              <a:tailEnd/>
            </a:ln>
          </p:spPr>
          <p:txBody>
            <a:bodyPr wrap="square" lIns="80646" tIns="91440" rIns="80646" bIns="80646" rtlCol="0" anchor="ctr"/>
            <a:lstStyle/>
            <a:p>
              <a:pPr algn="ctr" defTabSz="714403">
                <a:lnSpc>
                  <a:spcPct val="106000"/>
                </a:lnSpc>
              </a:pPr>
              <a:endParaRPr lang="en-US" sz="10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9" name="Right Triangle 158">
              <a:extLst>
                <a:ext uri="{FF2B5EF4-FFF2-40B4-BE49-F238E27FC236}">
                  <a16:creationId xmlns:a16="http://schemas.microsoft.com/office/drawing/2014/main" id="{84FAB5AC-4807-4EAB-BF87-7ED7D2C06608}"/>
                </a:ext>
              </a:extLst>
            </p:cNvPr>
            <p:cNvSpPr/>
            <p:nvPr/>
          </p:nvSpPr>
          <p:spPr bwMode="gray">
            <a:xfrm>
              <a:off x="1946034" y="1093567"/>
              <a:ext cx="74769" cy="71563"/>
            </a:xfrm>
            <a:prstGeom prst="rtTriangle">
              <a:avLst/>
            </a:prstGeom>
            <a:solidFill>
              <a:schemeClr val="accent1">
                <a:lumMod val="50000"/>
              </a:schemeClr>
            </a:solidFill>
            <a:ln w="19050" algn="ctr">
              <a:noFill/>
              <a:miter lim="800000"/>
              <a:headEnd/>
              <a:tailEnd/>
            </a:ln>
          </p:spPr>
          <p:txBody>
            <a:bodyPr wrap="square" lIns="80646" tIns="91440" rIns="80646" bIns="80646" rtlCol="0" anchor="ctr"/>
            <a:lstStyle/>
            <a:p>
              <a:pPr algn="ctr" defTabSz="714403">
                <a:lnSpc>
                  <a:spcPct val="106000"/>
                </a:lnSpc>
              </a:pPr>
              <a:endParaRPr lang="en-US" sz="10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0" name="Round Same Side Corner Rectangle 113">
              <a:extLst>
                <a:ext uri="{FF2B5EF4-FFF2-40B4-BE49-F238E27FC236}">
                  <a16:creationId xmlns:a16="http://schemas.microsoft.com/office/drawing/2014/main" id="{91FA211E-97D4-43C1-B4BD-65CA63069E07}"/>
                </a:ext>
              </a:extLst>
            </p:cNvPr>
            <p:cNvSpPr/>
            <p:nvPr/>
          </p:nvSpPr>
          <p:spPr bwMode="gray">
            <a:xfrm rot="10800000" flipV="1">
              <a:off x="671754" y="1093564"/>
              <a:ext cx="1274280" cy="408349"/>
            </a:xfrm>
            <a:prstGeom prst="round2SameRect">
              <a:avLst>
                <a:gd name="adj1" fmla="val 0"/>
                <a:gd name="adj2" fmla="val 0"/>
              </a:avLst>
            </a:prstGeom>
            <a:solidFill>
              <a:srgbClr val="009A44"/>
            </a:solidFill>
            <a:ln w="19050" algn="ctr">
              <a:noFill/>
              <a:miter lim="800000"/>
              <a:headEnd/>
              <a:tailEnd/>
            </a:ln>
          </p:spPr>
          <p:txBody>
            <a:bodyPr wrap="square" lIns="80646" tIns="91440" rIns="80646" bIns="80646" rtlCol="0" anchor="ctr"/>
            <a:lstStyle/>
            <a:p>
              <a:pPr algn="ctr" defTabSz="714403">
                <a:lnSpc>
                  <a:spcPct val="106000"/>
                </a:lnSpc>
              </a:pPr>
              <a:r>
                <a:rPr lang="en-US" sz="1000" b="1" dirty="0">
                  <a:solidFill>
                    <a:prstClr val="white"/>
                  </a:solidFill>
                  <a:latin typeface="Open Sans" panose="020B0606030504020204" pitchFamily="34" charset="0"/>
                  <a:ea typeface="Open Sans" panose="020B0606030504020204" pitchFamily="34" charset="0"/>
                  <a:cs typeface="Open Sans" panose="020B0606030504020204" pitchFamily="34" charset="0"/>
                </a:rPr>
                <a:t>Knowledge Acquisition</a:t>
              </a:r>
            </a:p>
          </p:txBody>
        </p:sp>
        <p:sp>
          <p:nvSpPr>
            <p:cNvPr id="161" name="Round Same Side Corner Rectangle 114">
              <a:extLst>
                <a:ext uri="{FF2B5EF4-FFF2-40B4-BE49-F238E27FC236}">
                  <a16:creationId xmlns:a16="http://schemas.microsoft.com/office/drawing/2014/main" id="{09488631-2C10-4B23-B922-132CD6219DAF}"/>
                </a:ext>
              </a:extLst>
            </p:cNvPr>
            <p:cNvSpPr/>
            <p:nvPr/>
          </p:nvSpPr>
          <p:spPr bwMode="gray">
            <a:xfrm flipV="1">
              <a:off x="671754" y="1501913"/>
              <a:ext cx="1274280" cy="45719"/>
            </a:xfrm>
            <a:prstGeom prst="round2SameRect">
              <a:avLst>
                <a:gd name="adj1" fmla="val 50000"/>
                <a:gd name="adj2" fmla="val 0"/>
              </a:avLst>
            </a:prstGeom>
            <a:solidFill>
              <a:srgbClr val="046A38"/>
            </a:solidFill>
            <a:ln w="19050" algn="ctr">
              <a:noFill/>
              <a:miter lim="800000"/>
              <a:headEnd/>
              <a:tailEnd/>
            </a:ln>
          </p:spPr>
          <p:txBody>
            <a:bodyPr wrap="square" lIns="80646" tIns="91440" rIns="80646" bIns="80646" rtlCol="0" anchor="ctr"/>
            <a:lstStyle/>
            <a:p>
              <a:pPr algn="ctr" defTabSz="714403">
                <a:lnSpc>
                  <a:spcPct val="106000"/>
                </a:lnSpc>
              </a:pPr>
              <a:endParaRPr lang="en-US" sz="10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62" name="Rectangle 161">
            <a:extLst>
              <a:ext uri="{FF2B5EF4-FFF2-40B4-BE49-F238E27FC236}">
                <a16:creationId xmlns:a16="http://schemas.microsoft.com/office/drawing/2014/main" id="{FA4E60DF-0E30-49FC-8583-D20DB76921B0}"/>
              </a:ext>
            </a:extLst>
          </p:cNvPr>
          <p:cNvSpPr/>
          <p:nvPr/>
        </p:nvSpPr>
        <p:spPr bwMode="gray">
          <a:xfrm>
            <a:off x="4246111" y="5787884"/>
            <a:ext cx="1555396" cy="91078"/>
          </a:xfrm>
          <a:prstGeom prst="rect">
            <a:avLst/>
          </a:prstGeom>
          <a:solidFill>
            <a:srgbClr val="009A4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3" name="Oval 162">
            <a:extLst>
              <a:ext uri="{FF2B5EF4-FFF2-40B4-BE49-F238E27FC236}">
                <a16:creationId xmlns:a16="http://schemas.microsoft.com/office/drawing/2014/main" id="{0CCB2E07-548E-4C53-8A0A-35FA2D923B2B}"/>
              </a:ext>
            </a:extLst>
          </p:cNvPr>
          <p:cNvSpPr/>
          <p:nvPr/>
        </p:nvSpPr>
        <p:spPr bwMode="gray">
          <a:xfrm>
            <a:off x="4840928" y="5650543"/>
            <a:ext cx="365760" cy="365760"/>
          </a:xfrm>
          <a:prstGeom prst="ellipse">
            <a:avLst/>
          </a:prstGeom>
          <a:solidFill>
            <a:schemeClr val="bg1"/>
          </a:solidFill>
          <a:ln w="19050" algn="ctr">
            <a:solidFill>
              <a:srgbClr val="009A44"/>
            </a:solidFill>
            <a:miter lim="800000"/>
            <a:headEnd/>
            <a:tailEnd/>
          </a:ln>
        </p:spPr>
        <p:txBody>
          <a:bodyPr wrap="square" lIns="80646" tIns="80646" rIns="80646" bIns="80646" rtlCol="0" anchor="ctr"/>
          <a:lstStyle/>
          <a:p>
            <a:pPr algn="ctr" defTabSz="714403">
              <a:lnSpc>
                <a:spcPct val="106000"/>
              </a:lnSpc>
            </a:pPr>
            <a:endParaRPr lang="en-US" sz="8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4" name="Rounded Rectangle 108">
            <a:extLst>
              <a:ext uri="{FF2B5EF4-FFF2-40B4-BE49-F238E27FC236}">
                <a16:creationId xmlns:a16="http://schemas.microsoft.com/office/drawing/2014/main" id="{70781BBE-55FC-4BB8-A8E5-D69F717FF6D2}"/>
              </a:ext>
            </a:extLst>
          </p:cNvPr>
          <p:cNvSpPr/>
          <p:nvPr/>
        </p:nvSpPr>
        <p:spPr bwMode="gray">
          <a:xfrm>
            <a:off x="6051352" y="1064189"/>
            <a:ext cx="1735483" cy="4737763"/>
          </a:xfrm>
          <a:prstGeom prst="roundRect">
            <a:avLst>
              <a:gd name="adj" fmla="val 5005"/>
            </a:avLst>
          </a:prstGeom>
          <a:solidFill>
            <a:schemeClr val="bg1">
              <a:lumMod val="85000"/>
            </a:schemeClr>
          </a:solidFill>
          <a:ln w="19050" algn="ctr">
            <a:noFill/>
            <a:miter lim="800000"/>
            <a:headEnd/>
            <a:tailEnd/>
          </a:ln>
        </p:spPr>
        <p:txBody>
          <a:bodyPr wrap="square" lIns="80646" tIns="80646" rIns="80646" bIns="80646" rtlCol="0" anchor="ctr"/>
          <a:lstStyle/>
          <a:p>
            <a:pPr algn="ctr" defTabSz="714403">
              <a:lnSpc>
                <a:spcPct val="106000"/>
              </a:lnSpc>
            </a:pPr>
            <a:endParaRPr lang="en-US" sz="8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5" name="Rectangle 164">
            <a:extLst>
              <a:ext uri="{FF2B5EF4-FFF2-40B4-BE49-F238E27FC236}">
                <a16:creationId xmlns:a16="http://schemas.microsoft.com/office/drawing/2014/main" id="{F0C58411-274E-4288-80A9-605A359D28AD}"/>
              </a:ext>
            </a:extLst>
          </p:cNvPr>
          <p:cNvSpPr/>
          <p:nvPr/>
        </p:nvSpPr>
        <p:spPr bwMode="gray">
          <a:xfrm>
            <a:off x="6063287" y="5766749"/>
            <a:ext cx="1731788" cy="133349"/>
          </a:xfrm>
          <a:prstGeom prst="rect">
            <a:avLst/>
          </a:prstGeom>
          <a:solidFill>
            <a:schemeClr val="accent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6" name="Rounded Rectangle 109">
            <a:extLst>
              <a:ext uri="{FF2B5EF4-FFF2-40B4-BE49-F238E27FC236}">
                <a16:creationId xmlns:a16="http://schemas.microsoft.com/office/drawing/2014/main" id="{7B2E5965-DE60-4743-923D-163BBEBC58E5}"/>
              </a:ext>
            </a:extLst>
          </p:cNvPr>
          <p:cNvSpPr/>
          <p:nvPr/>
        </p:nvSpPr>
        <p:spPr bwMode="gray">
          <a:xfrm>
            <a:off x="6143244" y="1064189"/>
            <a:ext cx="1551700" cy="4737763"/>
          </a:xfrm>
          <a:prstGeom prst="roundRect">
            <a:avLst>
              <a:gd name="adj" fmla="val 3619"/>
            </a:avLst>
          </a:prstGeom>
          <a:solidFill>
            <a:schemeClr val="bg1">
              <a:lumMod val="95000"/>
            </a:schemeClr>
          </a:solidFill>
          <a:ln w="9525" algn="ctr">
            <a:solidFill>
              <a:srgbClr val="005587"/>
            </a:solidFill>
            <a:miter lim="800000"/>
            <a:headEnd/>
            <a:tailEnd/>
          </a:ln>
        </p:spPr>
        <p:txBody>
          <a:bodyPr wrap="square" lIns="80646" tIns="457200" rIns="80646" bIns="80646" rtlCol="0" anchor="t"/>
          <a:lstStyle/>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Shadowing, with guided perform (on-the-job training)</a:t>
            </a:r>
          </a:p>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Identify areas to refine support delivery</a:t>
            </a:r>
          </a:p>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Confirm support performance</a:t>
            </a:r>
          </a:p>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Monitor and refine support delivery and support team</a:t>
            </a:r>
          </a:p>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Define deliverable acceptance and transition exit criteria and scorecard</a:t>
            </a:r>
          </a:p>
          <a:p>
            <a:pPr marL="171450" lvl="0" indent="-171450" defTabSz="914400">
              <a:spcBef>
                <a:spcPts val="600"/>
              </a:spcBef>
              <a:buFont typeface="Arial" panose="020B0604020202020204" pitchFamily="34" charset="0"/>
              <a:buChar char="•"/>
              <a:defRPr/>
            </a:pPr>
            <a:endPar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lvl="0" defTabSz="914400">
              <a:spcBef>
                <a:spcPts val="600"/>
              </a:spcBef>
              <a:defRPr/>
            </a:pPr>
            <a:r>
              <a:rPr lang="en-US" sz="800" b="1" dirty="0">
                <a:solidFill>
                  <a:srgbClr val="002776"/>
                </a:solidFill>
                <a:latin typeface="Open Sans" panose="020B0606030504020204" pitchFamily="34" charset="0"/>
                <a:ea typeface="Open Sans" panose="020B0606030504020204" pitchFamily="34" charset="0"/>
                <a:cs typeface="Open Sans" panose="020B0606030504020204" pitchFamily="34" charset="0"/>
              </a:rPr>
              <a:t>Exit Criteria –</a:t>
            </a:r>
          </a:p>
          <a:p>
            <a:pPr marL="171450" indent="-171450">
              <a:spcBef>
                <a:spcPts val="200"/>
              </a:spcBef>
              <a:buSzPct val="100000"/>
              <a:buFont typeface="Arial" panose="020B0604020202020204" pitchFamily="34" charset="0"/>
              <a:buChar char="•"/>
              <a:defRPr/>
            </a:pPr>
            <a:r>
              <a:rPr lang="en-US" sz="800" dirty="0">
                <a:latin typeface="Open Sans" panose="020B0606030504020204" pitchFamily="34" charset="0"/>
                <a:ea typeface="Open Sans" panose="020B0606030504020204" pitchFamily="34" charset="0"/>
                <a:cs typeface="Open Sans" panose="020B0606030504020204" pitchFamily="34" charset="0"/>
              </a:rPr>
              <a:t>Knowledge acquired OR gap closure plan in place</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KT scheduled</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Sessions held and completed</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Knowledge transferred</a:t>
            </a:r>
          </a:p>
          <a:p>
            <a:pPr marL="171450" lvl="0" indent="-171450" defTabSz="914400">
              <a:spcBef>
                <a:spcPts val="600"/>
              </a:spcBef>
              <a:buFont typeface="Arial" panose="020B0604020202020204" pitchFamily="34" charset="0"/>
              <a:buChar char="•"/>
              <a:defRPr/>
            </a:pPr>
            <a:endPar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67" name="Group 166">
            <a:extLst>
              <a:ext uri="{FF2B5EF4-FFF2-40B4-BE49-F238E27FC236}">
                <a16:creationId xmlns:a16="http://schemas.microsoft.com/office/drawing/2014/main" id="{4DC525EA-240C-4FA6-ACCD-44A2BB7DA016}"/>
              </a:ext>
            </a:extLst>
          </p:cNvPr>
          <p:cNvGrpSpPr/>
          <p:nvPr/>
        </p:nvGrpSpPr>
        <p:grpSpPr>
          <a:xfrm>
            <a:off x="6190499" y="1001352"/>
            <a:ext cx="1457189" cy="416605"/>
            <a:chOff x="596985" y="1093564"/>
            <a:chExt cx="1423818" cy="454068"/>
          </a:xfrm>
        </p:grpSpPr>
        <p:sp>
          <p:nvSpPr>
            <p:cNvPr id="168" name="Right Triangle 167">
              <a:extLst>
                <a:ext uri="{FF2B5EF4-FFF2-40B4-BE49-F238E27FC236}">
                  <a16:creationId xmlns:a16="http://schemas.microsoft.com/office/drawing/2014/main" id="{2996A583-2115-40E5-9224-1F62A1276CAE}"/>
                </a:ext>
              </a:extLst>
            </p:cNvPr>
            <p:cNvSpPr/>
            <p:nvPr/>
          </p:nvSpPr>
          <p:spPr bwMode="gray">
            <a:xfrm flipH="1">
              <a:off x="596985" y="1093567"/>
              <a:ext cx="74769" cy="71563"/>
            </a:xfrm>
            <a:prstGeom prst="rtTriangle">
              <a:avLst/>
            </a:prstGeom>
            <a:solidFill>
              <a:schemeClr val="accent1">
                <a:lumMod val="50000"/>
              </a:schemeClr>
            </a:solidFill>
            <a:ln w="19050" algn="ctr">
              <a:noFill/>
              <a:miter lim="800000"/>
              <a:headEnd/>
              <a:tailEnd/>
            </a:ln>
          </p:spPr>
          <p:txBody>
            <a:bodyPr wrap="square" lIns="80646" tIns="91440" rIns="80646" bIns="80646" rtlCol="0" anchor="ctr"/>
            <a:lstStyle/>
            <a:p>
              <a:pPr algn="ctr" defTabSz="714403">
                <a:lnSpc>
                  <a:spcPct val="106000"/>
                </a:lnSpc>
              </a:pPr>
              <a:endParaRPr lang="en-US" sz="10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9" name="Right Triangle 168">
              <a:extLst>
                <a:ext uri="{FF2B5EF4-FFF2-40B4-BE49-F238E27FC236}">
                  <a16:creationId xmlns:a16="http://schemas.microsoft.com/office/drawing/2014/main" id="{AC3164C7-ED13-40C4-AF54-1C989744EB28}"/>
                </a:ext>
              </a:extLst>
            </p:cNvPr>
            <p:cNvSpPr/>
            <p:nvPr/>
          </p:nvSpPr>
          <p:spPr bwMode="gray">
            <a:xfrm>
              <a:off x="1946034" y="1093567"/>
              <a:ext cx="74769" cy="71563"/>
            </a:xfrm>
            <a:prstGeom prst="rtTriangle">
              <a:avLst/>
            </a:prstGeom>
            <a:solidFill>
              <a:schemeClr val="accent1">
                <a:lumMod val="50000"/>
              </a:schemeClr>
            </a:solidFill>
            <a:ln w="19050" algn="ctr">
              <a:noFill/>
              <a:miter lim="800000"/>
              <a:headEnd/>
              <a:tailEnd/>
            </a:ln>
          </p:spPr>
          <p:txBody>
            <a:bodyPr wrap="square" lIns="80646" tIns="91440" rIns="80646" bIns="80646" rtlCol="0" anchor="ctr"/>
            <a:lstStyle/>
            <a:p>
              <a:pPr algn="ctr" defTabSz="714403">
                <a:lnSpc>
                  <a:spcPct val="106000"/>
                </a:lnSpc>
              </a:pPr>
              <a:endParaRPr lang="en-US" sz="10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0" name="Round Same Side Corner Rectangle 113">
              <a:extLst>
                <a:ext uri="{FF2B5EF4-FFF2-40B4-BE49-F238E27FC236}">
                  <a16:creationId xmlns:a16="http://schemas.microsoft.com/office/drawing/2014/main" id="{9CAD0231-3132-4453-A33E-0DBC0F0F75E7}"/>
                </a:ext>
              </a:extLst>
            </p:cNvPr>
            <p:cNvSpPr/>
            <p:nvPr/>
          </p:nvSpPr>
          <p:spPr bwMode="gray">
            <a:xfrm rot="10800000" flipV="1">
              <a:off x="671754" y="1093564"/>
              <a:ext cx="1274280" cy="408349"/>
            </a:xfrm>
            <a:prstGeom prst="round2SameRect">
              <a:avLst>
                <a:gd name="adj1" fmla="val 0"/>
                <a:gd name="adj2" fmla="val 0"/>
              </a:avLst>
            </a:prstGeom>
            <a:solidFill>
              <a:srgbClr val="005587"/>
            </a:solidFill>
            <a:ln w="19050" algn="ctr">
              <a:noFill/>
              <a:miter lim="800000"/>
              <a:headEnd/>
              <a:tailEnd/>
            </a:ln>
          </p:spPr>
          <p:txBody>
            <a:bodyPr wrap="square" lIns="80646" tIns="91440" rIns="80646" bIns="80646" rtlCol="0" anchor="ctr"/>
            <a:lstStyle/>
            <a:p>
              <a:pPr algn="ctr" defTabSz="714403">
                <a:lnSpc>
                  <a:spcPct val="106000"/>
                </a:lnSpc>
              </a:pPr>
              <a:r>
                <a:rPr lang="en-US" sz="1000" b="1">
                  <a:solidFill>
                    <a:prstClr val="white"/>
                  </a:solidFill>
                  <a:latin typeface="Open Sans" panose="020B0606030504020204" pitchFamily="34" charset="0"/>
                  <a:ea typeface="Open Sans" panose="020B0606030504020204" pitchFamily="34" charset="0"/>
                  <a:cs typeface="Open Sans" panose="020B0606030504020204" pitchFamily="34" charset="0"/>
                </a:rPr>
                <a:t>Shadow</a:t>
              </a:r>
            </a:p>
          </p:txBody>
        </p:sp>
        <p:sp>
          <p:nvSpPr>
            <p:cNvPr id="171" name="Round Same Side Corner Rectangle 114">
              <a:extLst>
                <a:ext uri="{FF2B5EF4-FFF2-40B4-BE49-F238E27FC236}">
                  <a16:creationId xmlns:a16="http://schemas.microsoft.com/office/drawing/2014/main" id="{E187CD7E-5F52-4C07-A038-DB9A7AF6BFE3}"/>
                </a:ext>
              </a:extLst>
            </p:cNvPr>
            <p:cNvSpPr/>
            <p:nvPr/>
          </p:nvSpPr>
          <p:spPr bwMode="gray">
            <a:xfrm flipV="1">
              <a:off x="671754" y="1501913"/>
              <a:ext cx="1274280" cy="45719"/>
            </a:xfrm>
            <a:prstGeom prst="round2SameRect">
              <a:avLst>
                <a:gd name="adj1" fmla="val 50000"/>
                <a:gd name="adj2" fmla="val 0"/>
              </a:avLst>
            </a:prstGeom>
            <a:solidFill>
              <a:srgbClr val="012169"/>
            </a:solidFill>
            <a:ln w="19050" algn="ctr">
              <a:noFill/>
              <a:miter lim="800000"/>
              <a:headEnd/>
              <a:tailEnd/>
            </a:ln>
          </p:spPr>
          <p:txBody>
            <a:bodyPr wrap="square" lIns="80646" tIns="91440" rIns="80646" bIns="80646" rtlCol="0" anchor="ctr"/>
            <a:lstStyle/>
            <a:p>
              <a:pPr algn="ctr" defTabSz="714403">
                <a:lnSpc>
                  <a:spcPct val="106000"/>
                </a:lnSpc>
              </a:pPr>
              <a:endParaRPr lang="en-US" sz="10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72" name="Rectangle 171">
            <a:extLst>
              <a:ext uri="{FF2B5EF4-FFF2-40B4-BE49-F238E27FC236}">
                <a16:creationId xmlns:a16="http://schemas.microsoft.com/office/drawing/2014/main" id="{F586BA6F-D73E-418A-A41C-0C14DD18C915}"/>
              </a:ext>
            </a:extLst>
          </p:cNvPr>
          <p:cNvSpPr/>
          <p:nvPr/>
        </p:nvSpPr>
        <p:spPr bwMode="gray">
          <a:xfrm>
            <a:off x="6151484" y="5787884"/>
            <a:ext cx="1555396" cy="91078"/>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3" name="Oval 172">
            <a:extLst>
              <a:ext uri="{FF2B5EF4-FFF2-40B4-BE49-F238E27FC236}">
                <a16:creationId xmlns:a16="http://schemas.microsoft.com/office/drawing/2014/main" id="{7C19873D-0A64-4135-BA97-C85C916A692D}"/>
              </a:ext>
            </a:extLst>
          </p:cNvPr>
          <p:cNvSpPr/>
          <p:nvPr/>
        </p:nvSpPr>
        <p:spPr bwMode="gray">
          <a:xfrm>
            <a:off x="6746301" y="5650543"/>
            <a:ext cx="365760" cy="365760"/>
          </a:xfrm>
          <a:prstGeom prst="ellipse">
            <a:avLst/>
          </a:prstGeom>
          <a:solidFill>
            <a:schemeClr val="bg1"/>
          </a:solidFill>
          <a:ln w="19050" algn="ctr">
            <a:solidFill>
              <a:srgbClr val="005587"/>
            </a:solidFill>
            <a:miter lim="800000"/>
            <a:headEnd/>
            <a:tailEnd/>
          </a:ln>
        </p:spPr>
        <p:txBody>
          <a:bodyPr wrap="square" lIns="80646" tIns="80646" rIns="80646" bIns="80646" rtlCol="0" anchor="ctr"/>
          <a:lstStyle/>
          <a:p>
            <a:pPr algn="ctr" defTabSz="714403">
              <a:lnSpc>
                <a:spcPct val="106000"/>
              </a:lnSpc>
            </a:pPr>
            <a:endParaRPr lang="en-US" sz="8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4" name="Rounded Rectangle 108">
            <a:extLst>
              <a:ext uri="{FF2B5EF4-FFF2-40B4-BE49-F238E27FC236}">
                <a16:creationId xmlns:a16="http://schemas.microsoft.com/office/drawing/2014/main" id="{19B7A8A9-AF95-43AE-AB55-4F141B939363}"/>
              </a:ext>
            </a:extLst>
          </p:cNvPr>
          <p:cNvSpPr/>
          <p:nvPr/>
        </p:nvSpPr>
        <p:spPr bwMode="gray">
          <a:xfrm>
            <a:off x="7955086" y="1064189"/>
            <a:ext cx="1735483" cy="4737763"/>
          </a:xfrm>
          <a:prstGeom prst="roundRect">
            <a:avLst>
              <a:gd name="adj" fmla="val 5005"/>
            </a:avLst>
          </a:prstGeom>
          <a:solidFill>
            <a:schemeClr val="bg1">
              <a:lumMod val="85000"/>
            </a:schemeClr>
          </a:solidFill>
          <a:ln w="19050" algn="ctr">
            <a:noFill/>
            <a:miter lim="800000"/>
            <a:headEnd/>
            <a:tailEnd/>
          </a:ln>
        </p:spPr>
        <p:txBody>
          <a:bodyPr wrap="square" lIns="80646" tIns="80646" rIns="80646" bIns="80646" rtlCol="0" anchor="ctr"/>
          <a:lstStyle/>
          <a:p>
            <a:pPr algn="ctr" defTabSz="714403">
              <a:lnSpc>
                <a:spcPct val="106000"/>
              </a:lnSpc>
            </a:pPr>
            <a:endParaRPr lang="en-US" sz="8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5" name="Rectangle 174">
            <a:extLst>
              <a:ext uri="{FF2B5EF4-FFF2-40B4-BE49-F238E27FC236}">
                <a16:creationId xmlns:a16="http://schemas.microsoft.com/office/drawing/2014/main" id="{DB568692-5BAB-4856-9288-00E3637EE289}"/>
              </a:ext>
            </a:extLst>
          </p:cNvPr>
          <p:cNvSpPr/>
          <p:nvPr/>
        </p:nvSpPr>
        <p:spPr bwMode="gray">
          <a:xfrm>
            <a:off x="7967021" y="5766749"/>
            <a:ext cx="1731788" cy="133349"/>
          </a:xfrm>
          <a:prstGeom prst="rect">
            <a:avLst/>
          </a:prstGeom>
          <a:solidFill>
            <a:schemeClr val="accent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6" name="Rounded Rectangle 109">
            <a:extLst>
              <a:ext uri="{FF2B5EF4-FFF2-40B4-BE49-F238E27FC236}">
                <a16:creationId xmlns:a16="http://schemas.microsoft.com/office/drawing/2014/main" id="{746C5565-846E-42DF-824A-8A19E2321D07}"/>
              </a:ext>
            </a:extLst>
          </p:cNvPr>
          <p:cNvSpPr/>
          <p:nvPr/>
        </p:nvSpPr>
        <p:spPr bwMode="gray">
          <a:xfrm>
            <a:off x="8046978" y="1064189"/>
            <a:ext cx="1551700" cy="4737763"/>
          </a:xfrm>
          <a:prstGeom prst="roundRect">
            <a:avLst>
              <a:gd name="adj" fmla="val 3619"/>
            </a:avLst>
          </a:prstGeom>
          <a:solidFill>
            <a:schemeClr val="bg1">
              <a:lumMod val="95000"/>
            </a:schemeClr>
          </a:solidFill>
          <a:ln w="9525" algn="ctr">
            <a:solidFill>
              <a:srgbClr val="0097A9"/>
            </a:solidFill>
            <a:miter lim="800000"/>
            <a:headEnd/>
            <a:tailEnd/>
          </a:ln>
        </p:spPr>
        <p:txBody>
          <a:bodyPr wrap="square" lIns="80646" tIns="457200" rIns="80646" bIns="80646" rtlCol="0" anchor="t"/>
          <a:lstStyle/>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Reverse shadowing, with assisted/parallel perform</a:t>
            </a:r>
          </a:p>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Orient support team to client service-level requirements</a:t>
            </a:r>
          </a:p>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Commence status reporting</a:t>
            </a:r>
          </a:p>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Introduce performance metrics</a:t>
            </a:r>
          </a:p>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Review operational readiness validation scorecard and obtain client approval/sign-off</a:t>
            </a:r>
          </a:p>
          <a:p>
            <a:pPr marL="171450" lvl="0" indent="-171450" defTabSz="914400">
              <a:spcBef>
                <a:spcPts val="600"/>
              </a:spcBef>
              <a:buFont typeface="Arial" panose="020B0604020202020204" pitchFamily="34" charset="0"/>
              <a:buChar char="•"/>
              <a:defRPr/>
            </a:pPr>
            <a:endPar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lvl="0" defTabSz="914400">
              <a:spcBef>
                <a:spcPts val="600"/>
              </a:spcBef>
              <a:defRPr/>
            </a:pPr>
            <a:r>
              <a:rPr lang="en-US" sz="800" b="1" dirty="0">
                <a:solidFill>
                  <a:srgbClr val="002776"/>
                </a:solidFill>
                <a:latin typeface="Open Sans" panose="020B0606030504020204" pitchFamily="34" charset="0"/>
                <a:ea typeface="Open Sans" panose="020B0606030504020204" pitchFamily="34" charset="0"/>
                <a:cs typeface="Open Sans" panose="020B0606030504020204" pitchFamily="34" charset="0"/>
              </a:rPr>
              <a:t>Exit Criteria –</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Knowledge transferred</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Understanding demonstrated</a:t>
            </a:r>
          </a:p>
          <a:p>
            <a:pPr marL="171450" lvl="0" indent="-171450" defTabSz="914400">
              <a:spcBef>
                <a:spcPts val="600"/>
              </a:spcBef>
              <a:buFont typeface="Arial" panose="020B0604020202020204" pitchFamily="34" charset="0"/>
              <a:buChar char="•"/>
              <a:defRPr/>
            </a:pPr>
            <a:endPar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77" name="Group 176">
            <a:extLst>
              <a:ext uri="{FF2B5EF4-FFF2-40B4-BE49-F238E27FC236}">
                <a16:creationId xmlns:a16="http://schemas.microsoft.com/office/drawing/2014/main" id="{143B422F-1526-4D69-A269-9D71E17A9240}"/>
              </a:ext>
            </a:extLst>
          </p:cNvPr>
          <p:cNvGrpSpPr/>
          <p:nvPr/>
        </p:nvGrpSpPr>
        <p:grpSpPr>
          <a:xfrm>
            <a:off x="8094233" y="1001352"/>
            <a:ext cx="1457189" cy="416605"/>
            <a:chOff x="596985" y="1093564"/>
            <a:chExt cx="1423818" cy="454068"/>
          </a:xfrm>
        </p:grpSpPr>
        <p:sp>
          <p:nvSpPr>
            <p:cNvPr id="178" name="Right Triangle 177">
              <a:extLst>
                <a:ext uri="{FF2B5EF4-FFF2-40B4-BE49-F238E27FC236}">
                  <a16:creationId xmlns:a16="http://schemas.microsoft.com/office/drawing/2014/main" id="{90A1337F-618C-458E-A8C3-786F733854A6}"/>
                </a:ext>
              </a:extLst>
            </p:cNvPr>
            <p:cNvSpPr/>
            <p:nvPr/>
          </p:nvSpPr>
          <p:spPr bwMode="gray">
            <a:xfrm flipH="1">
              <a:off x="596985" y="1093567"/>
              <a:ext cx="74769" cy="71563"/>
            </a:xfrm>
            <a:prstGeom prst="rtTriangle">
              <a:avLst/>
            </a:prstGeom>
            <a:solidFill>
              <a:schemeClr val="accent1">
                <a:lumMod val="50000"/>
              </a:schemeClr>
            </a:solidFill>
            <a:ln w="19050" algn="ctr">
              <a:noFill/>
              <a:miter lim="800000"/>
              <a:headEnd/>
              <a:tailEnd/>
            </a:ln>
          </p:spPr>
          <p:txBody>
            <a:bodyPr wrap="square" lIns="80646" tIns="91440" rIns="80646" bIns="80646" rtlCol="0" anchor="ctr"/>
            <a:lstStyle/>
            <a:p>
              <a:pPr algn="ctr" defTabSz="714403">
                <a:lnSpc>
                  <a:spcPct val="106000"/>
                </a:lnSpc>
              </a:pPr>
              <a:endParaRPr lang="en-US" sz="10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9" name="Right Triangle 178">
              <a:extLst>
                <a:ext uri="{FF2B5EF4-FFF2-40B4-BE49-F238E27FC236}">
                  <a16:creationId xmlns:a16="http://schemas.microsoft.com/office/drawing/2014/main" id="{D4A7B49A-272B-403F-AD32-B2A7C3011EDB}"/>
                </a:ext>
              </a:extLst>
            </p:cNvPr>
            <p:cNvSpPr/>
            <p:nvPr/>
          </p:nvSpPr>
          <p:spPr bwMode="gray">
            <a:xfrm>
              <a:off x="1946034" y="1093567"/>
              <a:ext cx="74769" cy="71563"/>
            </a:xfrm>
            <a:prstGeom prst="rtTriangle">
              <a:avLst/>
            </a:prstGeom>
            <a:solidFill>
              <a:schemeClr val="accent1">
                <a:lumMod val="50000"/>
              </a:schemeClr>
            </a:solidFill>
            <a:ln w="19050" algn="ctr">
              <a:noFill/>
              <a:miter lim="800000"/>
              <a:headEnd/>
              <a:tailEnd/>
            </a:ln>
          </p:spPr>
          <p:txBody>
            <a:bodyPr wrap="square" lIns="80646" tIns="91440" rIns="80646" bIns="80646" rtlCol="0" anchor="ctr"/>
            <a:lstStyle/>
            <a:p>
              <a:pPr algn="ctr" defTabSz="714403">
                <a:lnSpc>
                  <a:spcPct val="106000"/>
                </a:lnSpc>
              </a:pPr>
              <a:endParaRPr lang="en-US" sz="10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0" name="Round Same Side Corner Rectangle 113">
              <a:extLst>
                <a:ext uri="{FF2B5EF4-FFF2-40B4-BE49-F238E27FC236}">
                  <a16:creationId xmlns:a16="http://schemas.microsoft.com/office/drawing/2014/main" id="{4BDE31C2-4D57-4563-B646-3F6BDDCB83F2}"/>
                </a:ext>
              </a:extLst>
            </p:cNvPr>
            <p:cNvSpPr/>
            <p:nvPr/>
          </p:nvSpPr>
          <p:spPr bwMode="gray">
            <a:xfrm rot="10800000" flipV="1">
              <a:off x="671754" y="1093564"/>
              <a:ext cx="1274280" cy="408349"/>
            </a:xfrm>
            <a:prstGeom prst="round2SameRect">
              <a:avLst>
                <a:gd name="adj1" fmla="val 0"/>
                <a:gd name="adj2" fmla="val 0"/>
              </a:avLst>
            </a:prstGeom>
            <a:solidFill>
              <a:srgbClr val="0097A9"/>
            </a:solidFill>
            <a:ln w="19050" algn="ctr">
              <a:noFill/>
              <a:miter lim="800000"/>
              <a:headEnd/>
              <a:tailEnd/>
            </a:ln>
          </p:spPr>
          <p:txBody>
            <a:bodyPr wrap="square" lIns="80646" tIns="91440" rIns="80646" bIns="80646" rtlCol="0" anchor="ctr"/>
            <a:lstStyle/>
            <a:p>
              <a:pPr algn="ctr" defTabSz="714403">
                <a:lnSpc>
                  <a:spcPct val="106000"/>
                </a:lnSpc>
              </a:pPr>
              <a:r>
                <a:rPr lang="en-US" sz="1000" b="1">
                  <a:solidFill>
                    <a:prstClr val="white"/>
                  </a:solidFill>
                  <a:latin typeface="Open Sans" panose="020B0606030504020204" pitchFamily="34" charset="0"/>
                  <a:ea typeface="Open Sans" panose="020B0606030504020204" pitchFamily="34" charset="0"/>
                  <a:cs typeface="Open Sans" panose="020B0606030504020204" pitchFamily="34" charset="0"/>
                </a:rPr>
                <a:t>Reverse Shadow</a:t>
              </a:r>
            </a:p>
          </p:txBody>
        </p:sp>
        <p:sp>
          <p:nvSpPr>
            <p:cNvPr id="181" name="Round Same Side Corner Rectangle 114">
              <a:extLst>
                <a:ext uri="{FF2B5EF4-FFF2-40B4-BE49-F238E27FC236}">
                  <a16:creationId xmlns:a16="http://schemas.microsoft.com/office/drawing/2014/main" id="{D7D96801-99F8-4CB7-8B6C-831AF0A69C79}"/>
                </a:ext>
              </a:extLst>
            </p:cNvPr>
            <p:cNvSpPr/>
            <p:nvPr/>
          </p:nvSpPr>
          <p:spPr bwMode="gray">
            <a:xfrm flipV="1">
              <a:off x="671754" y="1501913"/>
              <a:ext cx="1274280" cy="45719"/>
            </a:xfrm>
            <a:prstGeom prst="round2SameRect">
              <a:avLst>
                <a:gd name="adj1" fmla="val 50000"/>
                <a:gd name="adj2" fmla="val 0"/>
              </a:avLst>
            </a:prstGeom>
            <a:solidFill>
              <a:srgbClr val="007680"/>
            </a:solidFill>
            <a:ln w="19050" algn="ctr">
              <a:noFill/>
              <a:miter lim="800000"/>
              <a:headEnd/>
              <a:tailEnd/>
            </a:ln>
          </p:spPr>
          <p:txBody>
            <a:bodyPr wrap="square" lIns="80646" tIns="91440" rIns="80646" bIns="80646" rtlCol="0" anchor="ctr"/>
            <a:lstStyle/>
            <a:p>
              <a:pPr algn="ctr" defTabSz="714403">
                <a:lnSpc>
                  <a:spcPct val="106000"/>
                </a:lnSpc>
              </a:pPr>
              <a:endParaRPr lang="en-US" sz="10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82" name="Rectangle 181">
            <a:extLst>
              <a:ext uri="{FF2B5EF4-FFF2-40B4-BE49-F238E27FC236}">
                <a16:creationId xmlns:a16="http://schemas.microsoft.com/office/drawing/2014/main" id="{49E1B289-81D1-47C4-8605-21E1CA250E44}"/>
              </a:ext>
            </a:extLst>
          </p:cNvPr>
          <p:cNvSpPr/>
          <p:nvPr/>
        </p:nvSpPr>
        <p:spPr bwMode="gray">
          <a:xfrm>
            <a:off x="8055218" y="5787884"/>
            <a:ext cx="1555396" cy="91078"/>
          </a:xfrm>
          <a:prstGeom prst="rect">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3" name="Oval 182">
            <a:extLst>
              <a:ext uri="{FF2B5EF4-FFF2-40B4-BE49-F238E27FC236}">
                <a16:creationId xmlns:a16="http://schemas.microsoft.com/office/drawing/2014/main" id="{D6A06D8F-20FF-4080-BEDC-8619C68293C0}"/>
              </a:ext>
            </a:extLst>
          </p:cNvPr>
          <p:cNvSpPr/>
          <p:nvPr/>
        </p:nvSpPr>
        <p:spPr bwMode="gray">
          <a:xfrm>
            <a:off x="8650035" y="5650543"/>
            <a:ext cx="365760" cy="365760"/>
          </a:xfrm>
          <a:prstGeom prst="ellipse">
            <a:avLst/>
          </a:prstGeom>
          <a:solidFill>
            <a:schemeClr val="bg1"/>
          </a:solidFill>
          <a:ln w="19050" algn="ctr">
            <a:solidFill>
              <a:srgbClr val="0097A9"/>
            </a:solidFill>
            <a:miter lim="800000"/>
            <a:headEnd/>
            <a:tailEnd/>
          </a:ln>
        </p:spPr>
        <p:txBody>
          <a:bodyPr wrap="square" lIns="80646" tIns="80646" rIns="80646" bIns="80646" rtlCol="0" anchor="ctr"/>
          <a:lstStyle/>
          <a:p>
            <a:pPr algn="ctr" defTabSz="714403">
              <a:lnSpc>
                <a:spcPct val="106000"/>
              </a:lnSpc>
            </a:pPr>
            <a:endParaRPr lang="en-US" sz="8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4" name="Rounded Rectangle 108">
            <a:extLst>
              <a:ext uri="{FF2B5EF4-FFF2-40B4-BE49-F238E27FC236}">
                <a16:creationId xmlns:a16="http://schemas.microsoft.com/office/drawing/2014/main" id="{CFFBBD20-38AB-4D59-829D-4F12EDA504A0}"/>
              </a:ext>
            </a:extLst>
          </p:cNvPr>
          <p:cNvSpPr/>
          <p:nvPr/>
        </p:nvSpPr>
        <p:spPr bwMode="gray">
          <a:xfrm>
            <a:off x="9861674" y="1064189"/>
            <a:ext cx="1735483" cy="4737763"/>
          </a:xfrm>
          <a:prstGeom prst="roundRect">
            <a:avLst>
              <a:gd name="adj" fmla="val 5005"/>
            </a:avLst>
          </a:prstGeom>
          <a:solidFill>
            <a:schemeClr val="bg1">
              <a:lumMod val="85000"/>
            </a:schemeClr>
          </a:solidFill>
          <a:ln w="19050" algn="ctr">
            <a:noFill/>
            <a:miter lim="800000"/>
            <a:headEnd/>
            <a:tailEnd/>
          </a:ln>
        </p:spPr>
        <p:txBody>
          <a:bodyPr wrap="square" lIns="80646" tIns="80646" rIns="80646" bIns="80646" rtlCol="0" anchor="ctr"/>
          <a:lstStyle/>
          <a:p>
            <a:pPr algn="ctr" defTabSz="714403">
              <a:lnSpc>
                <a:spcPct val="106000"/>
              </a:lnSpc>
            </a:pPr>
            <a:endParaRPr lang="en-US" sz="8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5" name="Rectangle 184">
            <a:extLst>
              <a:ext uri="{FF2B5EF4-FFF2-40B4-BE49-F238E27FC236}">
                <a16:creationId xmlns:a16="http://schemas.microsoft.com/office/drawing/2014/main" id="{E5063B80-8947-42C8-BBF7-18B05F65EDB6}"/>
              </a:ext>
            </a:extLst>
          </p:cNvPr>
          <p:cNvSpPr/>
          <p:nvPr/>
        </p:nvSpPr>
        <p:spPr bwMode="gray">
          <a:xfrm>
            <a:off x="9873609" y="5766749"/>
            <a:ext cx="1731788" cy="133349"/>
          </a:xfrm>
          <a:prstGeom prst="rect">
            <a:avLst/>
          </a:prstGeom>
          <a:solidFill>
            <a:schemeClr val="accent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6" name="Rounded Rectangle 109">
            <a:extLst>
              <a:ext uri="{FF2B5EF4-FFF2-40B4-BE49-F238E27FC236}">
                <a16:creationId xmlns:a16="http://schemas.microsoft.com/office/drawing/2014/main" id="{521665EF-8570-42E4-8A03-8BBED7878135}"/>
              </a:ext>
            </a:extLst>
          </p:cNvPr>
          <p:cNvSpPr/>
          <p:nvPr/>
        </p:nvSpPr>
        <p:spPr bwMode="gray">
          <a:xfrm>
            <a:off x="9953566" y="1064189"/>
            <a:ext cx="1551700" cy="4737763"/>
          </a:xfrm>
          <a:prstGeom prst="roundRect">
            <a:avLst>
              <a:gd name="adj" fmla="val 3619"/>
            </a:avLst>
          </a:prstGeom>
          <a:solidFill>
            <a:schemeClr val="bg1">
              <a:lumMod val="95000"/>
            </a:schemeClr>
          </a:solidFill>
          <a:ln w="9525" algn="ctr">
            <a:solidFill>
              <a:srgbClr val="75787B"/>
            </a:solidFill>
            <a:miter lim="800000"/>
            <a:headEnd/>
            <a:tailEnd/>
          </a:ln>
        </p:spPr>
        <p:txBody>
          <a:bodyPr wrap="square" lIns="80646" tIns="457200" rIns="80646" bIns="80646" rtlCol="0" anchor="t"/>
          <a:lstStyle/>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Provide application support onsite and offshore</a:t>
            </a:r>
          </a:p>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Focus support on “how to” and break fix</a:t>
            </a:r>
          </a:p>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Finalize maintenance roles, activities, and performance metrics</a:t>
            </a:r>
          </a:p>
          <a:p>
            <a:pPr marL="171450" lvl="0" indent="-171450" defTabSz="914400">
              <a:spcBef>
                <a:spcPts val="600"/>
              </a:spcBef>
              <a:buFont typeface="Arial" panose="020B0604020202020204" pitchFamily="34" charset="0"/>
              <a:buChar char="•"/>
              <a:defRPr/>
            </a:pPr>
            <a:r>
              <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Sign-off transition phase when all waves are in steady phase</a:t>
            </a:r>
          </a:p>
          <a:p>
            <a:pPr defTabSz="914400">
              <a:spcBef>
                <a:spcPts val="600"/>
              </a:spcBef>
              <a:defRPr/>
            </a:pPr>
            <a:endParaRPr lang="en-US" sz="800" b="1" dirty="0">
              <a:solidFill>
                <a:srgbClr val="002776"/>
              </a:solidFill>
              <a:latin typeface="Open Sans" panose="020B0606030504020204" pitchFamily="34" charset="0"/>
              <a:ea typeface="Open Sans" panose="020B0606030504020204" pitchFamily="34" charset="0"/>
              <a:cs typeface="Open Sans" panose="020B0606030504020204" pitchFamily="34" charset="0"/>
            </a:endParaRPr>
          </a:p>
          <a:p>
            <a:pPr defTabSz="914400">
              <a:spcBef>
                <a:spcPts val="600"/>
              </a:spcBef>
              <a:defRPr/>
            </a:pPr>
            <a:r>
              <a:rPr lang="en-US" sz="800" b="1" dirty="0">
                <a:solidFill>
                  <a:srgbClr val="002776"/>
                </a:solidFill>
                <a:latin typeface="Open Sans" panose="020B0606030504020204" pitchFamily="34" charset="0"/>
                <a:ea typeface="Open Sans" panose="020B0606030504020204" pitchFamily="34" charset="0"/>
                <a:cs typeface="Open Sans" panose="020B0606030504020204" pitchFamily="34" charset="0"/>
              </a:rPr>
              <a:t>Exit Criteria –</a:t>
            </a:r>
            <a:endPar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Meeting or exceeding SLAs</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Delivering POR on schedule</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Reporting service delivery performance</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Measuring, managing and improving service quality</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Operationalizing new capabilities (e.g. Modernization; End-to-End Testing)</a:t>
            </a:r>
          </a:p>
          <a:p>
            <a:pPr marL="171450" indent="-171450">
              <a:spcBef>
                <a:spcPts val="200"/>
              </a:spcBef>
              <a:buSzPct val="100000"/>
              <a:buFont typeface="Arial" panose="020B0604020202020204" pitchFamily="34" charset="0"/>
              <a:buChar char="•"/>
            </a:pPr>
            <a:r>
              <a:rPr lang="en-US" sz="800" dirty="0">
                <a:latin typeface="Open Sans" panose="020B0606030504020204" pitchFamily="34" charset="0"/>
                <a:ea typeface="Open Sans" panose="020B0606030504020204" pitchFamily="34" charset="0"/>
                <a:cs typeface="Open Sans" panose="020B0606030504020204" pitchFamily="34" charset="0"/>
              </a:rPr>
              <a:t>Deploying new methods (e.g. Agile and DevOps)</a:t>
            </a:r>
          </a:p>
          <a:p>
            <a:pPr marL="171450" lvl="0" indent="-171450" defTabSz="914400">
              <a:spcBef>
                <a:spcPts val="600"/>
              </a:spcBef>
              <a:buFont typeface="Arial" panose="020B0604020202020204" pitchFamily="34" charset="0"/>
              <a:buChar char="•"/>
              <a:defRPr/>
            </a:pPr>
            <a:endParaRPr lang="en-US" sz="8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87" name="Group 186">
            <a:extLst>
              <a:ext uri="{FF2B5EF4-FFF2-40B4-BE49-F238E27FC236}">
                <a16:creationId xmlns:a16="http://schemas.microsoft.com/office/drawing/2014/main" id="{5351B6E9-1E06-4363-AD69-8FBF0D68D38E}"/>
              </a:ext>
            </a:extLst>
          </p:cNvPr>
          <p:cNvGrpSpPr/>
          <p:nvPr/>
        </p:nvGrpSpPr>
        <p:grpSpPr>
          <a:xfrm>
            <a:off x="10000821" y="1001352"/>
            <a:ext cx="1457189" cy="416605"/>
            <a:chOff x="596985" y="1093564"/>
            <a:chExt cx="1423818" cy="454068"/>
          </a:xfrm>
        </p:grpSpPr>
        <p:sp>
          <p:nvSpPr>
            <p:cNvPr id="188" name="Right Triangle 187">
              <a:extLst>
                <a:ext uri="{FF2B5EF4-FFF2-40B4-BE49-F238E27FC236}">
                  <a16:creationId xmlns:a16="http://schemas.microsoft.com/office/drawing/2014/main" id="{032EFD26-C9DF-4353-8849-F8CF74FF6194}"/>
                </a:ext>
              </a:extLst>
            </p:cNvPr>
            <p:cNvSpPr/>
            <p:nvPr/>
          </p:nvSpPr>
          <p:spPr bwMode="gray">
            <a:xfrm flipH="1">
              <a:off x="596985" y="1093567"/>
              <a:ext cx="74769" cy="71563"/>
            </a:xfrm>
            <a:prstGeom prst="rtTriangle">
              <a:avLst/>
            </a:prstGeom>
            <a:solidFill>
              <a:schemeClr val="accent1">
                <a:lumMod val="50000"/>
              </a:schemeClr>
            </a:solidFill>
            <a:ln w="19050" algn="ctr">
              <a:noFill/>
              <a:miter lim="800000"/>
              <a:headEnd/>
              <a:tailEnd/>
            </a:ln>
          </p:spPr>
          <p:txBody>
            <a:bodyPr wrap="square" lIns="80646" tIns="91440" rIns="80646" bIns="80646" rtlCol="0" anchor="ctr"/>
            <a:lstStyle/>
            <a:p>
              <a:pPr algn="ctr" defTabSz="714403">
                <a:lnSpc>
                  <a:spcPct val="106000"/>
                </a:lnSpc>
              </a:pPr>
              <a:endParaRPr lang="en-US" sz="10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9" name="Right Triangle 188">
              <a:extLst>
                <a:ext uri="{FF2B5EF4-FFF2-40B4-BE49-F238E27FC236}">
                  <a16:creationId xmlns:a16="http://schemas.microsoft.com/office/drawing/2014/main" id="{DF06C7FE-8C78-4871-B0F1-8C3BB7828345}"/>
                </a:ext>
              </a:extLst>
            </p:cNvPr>
            <p:cNvSpPr/>
            <p:nvPr/>
          </p:nvSpPr>
          <p:spPr bwMode="gray">
            <a:xfrm>
              <a:off x="1946034" y="1093567"/>
              <a:ext cx="74769" cy="71563"/>
            </a:xfrm>
            <a:prstGeom prst="rtTriangle">
              <a:avLst/>
            </a:prstGeom>
            <a:solidFill>
              <a:schemeClr val="accent1">
                <a:lumMod val="50000"/>
              </a:schemeClr>
            </a:solidFill>
            <a:ln w="19050" algn="ctr">
              <a:noFill/>
              <a:miter lim="800000"/>
              <a:headEnd/>
              <a:tailEnd/>
            </a:ln>
          </p:spPr>
          <p:txBody>
            <a:bodyPr wrap="square" lIns="80646" tIns="91440" rIns="80646" bIns="80646" rtlCol="0" anchor="ctr"/>
            <a:lstStyle/>
            <a:p>
              <a:pPr algn="ctr" defTabSz="714403">
                <a:lnSpc>
                  <a:spcPct val="106000"/>
                </a:lnSpc>
              </a:pPr>
              <a:endParaRPr lang="en-US" sz="10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0" name="Round Same Side Corner Rectangle 113">
              <a:extLst>
                <a:ext uri="{FF2B5EF4-FFF2-40B4-BE49-F238E27FC236}">
                  <a16:creationId xmlns:a16="http://schemas.microsoft.com/office/drawing/2014/main" id="{481B43DD-94D3-453E-ACF8-A1DF5A3461AA}"/>
                </a:ext>
              </a:extLst>
            </p:cNvPr>
            <p:cNvSpPr/>
            <p:nvPr/>
          </p:nvSpPr>
          <p:spPr bwMode="gray">
            <a:xfrm rot="10800000" flipV="1">
              <a:off x="671754" y="1093564"/>
              <a:ext cx="1274280" cy="408349"/>
            </a:xfrm>
            <a:prstGeom prst="round2SameRect">
              <a:avLst>
                <a:gd name="adj1" fmla="val 0"/>
                <a:gd name="adj2" fmla="val 0"/>
              </a:avLst>
            </a:prstGeom>
            <a:solidFill>
              <a:srgbClr val="97999B"/>
            </a:solidFill>
            <a:ln w="19050" algn="ctr">
              <a:noFill/>
              <a:miter lim="800000"/>
              <a:headEnd/>
              <a:tailEnd/>
            </a:ln>
          </p:spPr>
          <p:txBody>
            <a:bodyPr wrap="square" lIns="80646" tIns="91440" rIns="80646" bIns="80646" rtlCol="0" anchor="ctr"/>
            <a:lstStyle/>
            <a:p>
              <a:pPr algn="ctr" defTabSz="714403">
                <a:lnSpc>
                  <a:spcPct val="106000"/>
                </a:lnSpc>
              </a:pPr>
              <a:r>
                <a:rPr lang="en-US" sz="1000" b="1" dirty="0">
                  <a:solidFill>
                    <a:prstClr val="white"/>
                  </a:solidFill>
                  <a:latin typeface="Open Sans" panose="020B0606030504020204" pitchFamily="34" charset="0"/>
                  <a:ea typeface="Open Sans" panose="020B0606030504020204" pitchFamily="34" charset="0"/>
                  <a:cs typeface="Open Sans" panose="020B0606030504020204" pitchFamily="34" charset="0"/>
                </a:rPr>
                <a:t>Exit Transition</a:t>
              </a:r>
            </a:p>
          </p:txBody>
        </p:sp>
        <p:sp>
          <p:nvSpPr>
            <p:cNvPr id="191" name="Round Same Side Corner Rectangle 114">
              <a:extLst>
                <a:ext uri="{FF2B5EF4-FFF2-40B4-BE49-F238E27FC236}">
                  <a16:creationId xmlns:a16="http://schemas.microsoft.com/office/drawing/2014/main" id="{1B631981-04AC-4D67-93B6-3CB6E1C7C287}"/>
                </a:ext>
              </a:extLst>
            </p:cNvPr>
            <p:cNvSpPr/>
            <p:nvPr/>
          </p:nvSpPr>
          <p:spPr bwMode="gray">
            <a:xfrm flipV="1">
              <a:off x="671754" y="1501913"/>
              <a:ext cx="1274280" cy="45719"/>
            </a:xfrm>
            <a:prstGeom prst="round2SameRect">
              <a:avLst>
                <a:gd name="adj1" fmla="val 50000"/>
                <a:gd name="adj2" fmla="val 0"/>
              </a:avLst>
            </a:prstGeom>
            <a:solidFill>
              <a:srgbClr val="63666A"/>
            </a:solidFill>
            <a:ln w="19050" algn="ctr">
              <a:noFill/>
              <a:miter lim="800000"/>
              <a:headEnd/>
              <a:tailEnd/>
            </a:ln>
          </p:spPr>
          <p:txBody>
            <a:bodyPr wrap="square" lIns="80646" tIns="91440" rIns="80646" bIns="80646" rtlCol="0" anchor="ctr"/>
            <a:lstStyle/>
            <a:p>
              <a:pPr algn="ctr" defTabSz="714403">
                <a:lnSpc>
                  <a:spcPct val="106000"/>
                </a:lnSpc>
              </a:pPr>
              <a:endParaRPr lang="en-US" sz="10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92" name="Rectangle 191">
            <a:extLst>
              <a:ext uri="{FF2B5EF4-FFF2-40B4-BE49-F238E27FC236}">
                <a16:creationId xmlns:a16="http://schemas.microsoft.com/office/drawing/2014/main" id="{61101FDF-87B5-482F-B40D-B820BBE9A118}"/>
              </a:ext>
            </a:extLst>
          </p:cNvPr>
          <p:cNvSpPr/>
          <p:nvPr/>
        </p:nvSpPr>
        <p:spPr bwMode="gray">
          <a:xfrm>
            <a:off x="9961806" y="5787884"/>
            <a:ext cx="1555396" cy="91078"/>
          </a:xfrm>
          <a:prstGeom prst="rect">
            <a:avLst/>
          </a:prstGeom>
          <a:solidFill>
            <a:srgbClr val="97999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3" name="Oval 192">
            <a:extLst>
              <a:ext uri="{FF2B5EF4-FFF2-40B4-BE49-F238E27FC236}">
                <a16:creationId xmlns:a16="http://schemas.microsoft.com/office/drawing/2014/main" id="{5217B897-7036-428A-B9FB-5303F2E3CB8F}"/>
              </a:ext>
            </a:extLst>
          </p:cNvPr>
          <p:cNvSpPr/>
          <p:nvPr/>
        </p:nvSpPr>
        <p:spPr bwMode="gray">
          <a:xfrm>
            <a:off x="10556623" y="5650543"/>
            <a:ext cx="365760" cy="365760"/>
          </a:xfrm>
          <a:prstGeom prst="ellipse">
            <a:avLst/>
          </a:prstGeom>
          <a:solidFill>
            <a:schemeClr val="bg1"/>
          </a:solidFill>
          <a:ln w="19050" algn="ctr">
            <a:solidFill>
              <a:srgbClr val="97999B"/>
            </a:solidFill>
            <a:miter lim="800000"/>
            <a:headEnd/>
            <a:tailEnd/>
          </a:ln>
        </p:spPr>
        <p:txBody>
          <a:bodyPr wrap="square" lIns="80646" tIns="80646" rIns="80646" bIns="80646" rtlCol="0" anchor="ctr"/>
          <a:lstStyle/>
          <a:p>
            <a:pPr algn="ctr" defTabSz="714403">
              <a:lnSpc>
                <a:spcPct val="106000"/>
              </a:lnSpc>
            </a:pPr>
            <a:endParaRPr lang="en-US" sz="8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4" name="Isosceles Triangle 193">
            <a:extLst>
              <a:ext uri="{FF2B5EF4-FFF2-40B4-BE49-F238E27FC236}">
                <a16:creationId xmlns:a16="http://schemas.microsoft.com/office/drawing/2014/main" id="{5F0D3670-D2C4-496C-A1B7-EABEBF0CBC95}"/>
              </a:ext>
            </a:extLst>
          </p:cNvPr>
          <p:cNvSpPr/>
          <p:nvPr/>
        </p:nvSpPr>
        <p:spPr bwMode="gray">
          <a:xfrm rot="5400000">
            <a:off x="2043793" y="1153808"/>
            <a:ext cx="205261" cy="180975"/>
          </a:xfrm>
          <a:prstGeom prst="triangle">
            <a:avLst/>
          </a:prstGeom>
          <a:solidFill>
            <a:schemeClr val="accent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5" name="Freeform 624">
            <a:extLst>
              <a:ext uri="{FF2B5EF4-FFF2-40B4-BE49-F238E27FC236}">
                <a16:creationId xmlns:a16="http://schemas.microsoft.com/office/drawing/2014/main" id="{6E44804F-5A88-4A8D-8627-AE6C156CFBC8}"/>
              </a:ext>
            </a:extLst>
          </p:cNvPr>
          <p:cNvSpPr>
            <a:spLocks noChangeAspect="1" noEditPoints="1"/>
          </p:cNvSpPr>
          <p:nvPr/>
        </p:nvSpPr>
        <p:spPr bwMode="auto">
          <a:xfrm>
            <a:off x="991581" y="5658925"/>
            <a:ext cx="367972" cy="367972"/>
          </a:xfrm>
          <a:custGeom>
            <a:avLst/>
            <a:gdLst>
              <a:gd name="T0" fmla="*/ 379 w 512"/>
              <a:gd name="T1" fmla="*/ 223 h 512"/>
              <a:gd name="T2" fmla="*/ 353 w 512"/>
              <a:gd name="T3" fmla="*/ 181 h 512"/>
              <a:gd name="T4" fmla="*/ 314 w 512"/>
              <a:gd name="T5" fmla="*/ 149 h 512"/>
              <a:gd name="T6" fmla="*/ 284 w 512"/>
              <a:gd name="T7" fmla="*/ 151 h 512"/>
              <a:gd name="T8" fmla="*/ 228 w 512"/>
              <a:gd name="T9" fmla="*/ 151 h 512"/>
              <a:gd name="T10" fmla="*/ 176 w 512"/>
              <a:gd name="T11" fmla="*/ 160 h 512"/>
              <a:gd name="T12" fmla="*/ 144 w 512"/>
              <a:gd name="T13" fmla="*/ 206 h 512"/>
              <a:gd name="T14" fmla="*/ 181 w 512"/>
              <a:gd name="T15" fmla="*/ 282 h 512"/>
              <a:gd name="T16" fmla="*/ 239 w 512"/>
              <a:gd name="T17" fmla="*/ 288 h 512"/>
              <a:gd name="T18" fmla="*/ 279 w 512"/>
              <a:gd name="T19" fmla="*/ 309 h 512"/>
              <a:gd name="T20" fmla="*/ 332 w 512"/>
              <a:gd name="T21" fmla="*/ 373 h 512"/>
              <a:gd name="T22" fmla="*/ 370 w 512"/>
              <a:gd name="T23" fmla="*/ 302 h 512"/>
              <a:gd name="T24" fmla="*/ 394 w 512"/>
              <a:gd name="T25" fmla="*/ 261 h 512"/>
              <a:gd name="T26" fmla="*/ 185 w 512"/>
              <a:gd name="T27" fmla="*/ 242 h 512"/>
              <a:gd name="T28" fmla="*/ 140 w 512"/>
              <a:gd name="T29" fmla="*/ 251 h 512"/>
              <a:gd name="T30" fmla="*/ 172 w 512"/>
              <a:gd name="T31" fmla="*/ 197 h 512"/>
              <a:gd name="T32" fmla="*/ 202 w 512"/>
              <a:gd name="T33" fmla="*/ 233 h 512"/>
              <a:gd name="T34" fmla="*/ 234 w 512"/>
              <a:gd name="T35" fmla="*/ 185 h 512"/>
              <a:gd name="T36" fmla="*/ 255 w 512"/>
              <a:gd name="T37" fmla="*/ 177 h 512"/>
              <a:gd name="T38" fmla="*/ 259 w 512"/>
              <a:gd name="T39" fmla="*/ 198 h 512"/>
              <a:gd name="T40" fmla="*/ 234 w 512"/>
              <a:gd name="T41" fmla="*/ 213 h 512"/>
              <a:gd name="T42" fmla="*/ 284 w 512"/>
              <a:gd name="T43" fmla="*/ 248 h 512"/>
              <a:gd name="T44" fmla="*/ 273 w 512"/>
              <a:gd name="T45" fmla="*/ 266 h 512"/>
              <a:gd name="T46" fmla="*/ 230 w 512"/>
              <a:gd name="T47" fmla="*/ 246 h 512"/>
              <a:gd name="T48" fmla="*/ 283 w 512"/>
              <a:gd name="T49" fmla="*/ 215 h 512"/>
              <a:gd name="T50" fmla="*/ 320 w 512"/>
              <a:gd name="T51" fmla="*/ 192 h 512"/>
              <a:gd name="T52" fmla="*/ 347 w 512"/>
              <a:gd name="T53" fmla="*/ 233 h 512"/>
              <a:gd name="T54" fmla="*/ 318 w 512"/>
              <a:gd name="T55" fmla="*/ 213 h 512"/>
              <a:gd name="T56" fmla="*/ 362 w 512"/>
              <a:gd name="T57" fmla="*/ 266 h 512"/>
              <a:gd name="T58" fmla="*/ 340 w 512"/>
              <a:gd name="T59" fmla="*/ 281 h 512"/>
              <a:gd name="T60" fmla="*/ 340 w 512"/>
              <a:gd name="T61" fmla="*/ 324 h 512"/>
              <a:gd name="T62" fmla="*/ 308 w 512"/>
              <a:gd name="T63" fmla="*/ 311 h 512"/>
              <a:gd name="T64" fmla="*/ 313 w 512"/>
              <a:gd name="T65" fmla="*/ 264 h 512"/>
              <a:gd name="T66" fmla="*/ 334 w 512"/>
              <a:gd name="T67" fmla="*/ 255 h 512"/>
              <a:gd name="T68" fmla="*/ 362 w 512"/>
              <a:gd name="T69" fmla="*/ 266 h 512"/>
              <a:gd name="T70" fmla="*/ 256 w 512"/>
              <a:gd name="T71" fmla="*/ 512 h 512"/>
              <a:gd name="T72" fmla="*/ 393 w 512"/>
              <a:gd name="T73" fmla="*/ 302 h 512"/>
              <a:gd name="T74" fmla="*/ 352 w 512"/>
              <a:gd name="T75" fmla="*/ 384 h 512"/>
              <a:gd name="T76" fmla="*/ 266 w 512"/>
              <a:gd name="T77" fmla="*/ 384 h 512"/>
              <a:gd name="T78" fmla="*/ 218 w 512"/>
              <a:gd name="T79" fmla="*/ 320 h 512"/>
              <a:gd name="T80" fmla="*/ 96 w 512"/>
              <a:gd name="T81" fmla="*/ 245 h 512"/>
              <a:gd name="T82" fmla="*/ 176 w 512"/>
              <a:gd name="T83" fmla="*/ 138 h 512"/>
              <a:gd name="T84" fmla="*/ 261 w 512"/>
              <a:gd name="T85" fmla="*/ 117 h 512"/>
              <a:gd name="T86" fmla="*/ 359 w 512"/>
              <a:gd name="T87" fmla="*/ 160 h 512"/>
              <a:gd name="T88" fmla="*/ 416 w 512"/>
              <a:gd name="T89" fmla="*/ 26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2" h="512">
                <a:moveTo>
                  <a:pt x="382" y="238"/>
                </a:moveTo>
                <a:cubicBezTo>
                  <a:pt x="379" y="237"/>
                  <a:pt x="377" y="234"/>
                  <a:pt x="377" y="231"/>
                </a:cubicBezTo>
                <a:cubicBezTo>
                  <a:pt x="376" y="229"/>
                  <a:pt x="377" y="226"/>
                  <a:pt x="379" y="223"/>
                </a:cubicBezTo>
                <a:cubicBezTo>
                  <a:pt x="382" y="219"/>
                  <a:pt x="384" y="213"/>
                  <a:pt x="384" y="208"/>
                </a:cubicBezTo>
                <a:cubicBezTo>
                  <a:pt x="384" y="193"/>
                  <a:pt x="372" y="181"/>
                  <a:pt x="357" y="181"/>
                </a:cubicBezTo>
                <a:cubicBezTo>
                  <a:pt x="356" y="181"/>
                  <a:pt x="354" y="181"/>
                  <a:pt x="353" y="181"/>
                </a:cubicBezTo>
                <a:cubicBezTo>
                  <a:pt x="350" y="182"/>
                  <a:pt x="347" y="181"/>
                  <a:pt x="345" y="179"/>
                </a:cubicBezTo>
                <a:cubicBezTo>
                  <a:pt x="342" y="178"/>
                  <a:pt x="341" y="175"/>
                  <a:pt x="341" y="172"/>
                </a:cubicBezTo>
                <a:cubicBezTo>
                  <a:pt x="339" y="159"/>
                  <a:pt x="328" y="149"/>
                  <a:pt x="314" y="149"/>
                </a:cubicBezTo>
                <a:cubicBezTo>
                  <a:pt x="309" y="149"/>
                  <a:pt x="303" y="151"/>
                  <a:pt x="299" y="154"/>
                </a:cubicBezTo>
                <a:cubicBezTo>
                  <a:pt x="296" y="156"/>
                  <a:pt x="293" y="156"/>
                  <a:pt x="291" y="156"/>
                </a:cubicBezTo>
                <a:cubicBezTo>
                  <a:pt x="288" y="155"/>
                  <a:pt x="285" y="154"/>
                  <a:pt x="284" y="151"/>
                </a:cubicBezTo>
                <a:cubicBezTo>
                  <a:pt x="279" y="143"/>
                  <a:pt x="270" y="138"/>
                  <a:pt x="261" y="138"/>
                </a:cubicBezTo>
                <a:cubicBezTo>
                  <a:pt x="253" y="138"/>
                  <a:pt x="246" y="142"/>
                  <a:pt x="241" y="148"/>
                </a:cubicBezTo>
                <a:cubicBezTo>
                  <a:pt x="238" y="152"/>
                  <a:pt x="233" y="153"/>
                  <a:pt x="228" y="151"/>
                </a:cubicBezTo>
                <a:cubicBezTo>
                  <a:pt x="218" y="147"/>
                  <a:pt x="205" y="150"/>
                  <a:pt x="198" y="159"/>
                </a:cubicBezTo>
                <a:cubicBezTo>
                  <a:pt x="195" y="162"/>
                  <a:pt x="190" y="163"/>
                  <a:pt x="186" y="162"/>
                </a:cubicBezTo>
                <a:cubicBezTo>
                  <a:pt x="183" y="160"/>
                  <a:pt x="179" y="160"/>
                  <a:pt x="176" y="160"/>
                </a:cubicBezTo>
                <a:cubicBezTo>
                  <a:pt x="161" y="160"/>
                  <a:pt x="149" y="172"/>
                  <a:pt x="149" y="186"/>
                </a:cubicBezTo>
                <a:cubicBezTo>
                  <a:pt x="149" y="188"/>
                  <a:pt x="149" y="190"/>
                  <a:pt x="150" y="193"/>
                </a:cubicBezTo>
                <a:cubicBezTo>
                  <a:pt x="151" y="198"/>
                  <a:pt x="149" y="203"/>
                  <a:pt x="144" y="206"/>
                </a:cubicBezTo>
                <a:cubicBezTo>
                  <a:pt x="127" y="212"/>
                  <a:pt x="117" y="228"/>
                  <a:pt x="117" y="245"/>
                </a:cubicBezTo>
                <a:cubicBezTo>
                  <a:pt x="117" y="269"/>
                  <a:pt x="136" y="288"/>
                  <a:pt x="160" y="288"/>
                </a:cubicBezTo>
                <a:cubicBezTo>
                  <a:pt x="167" y="288"/>
                  <a:pt x="174" y="286"/>
                  <a:pt x="181" y="282"/>
                </a:cubicBezTo>
                <a:cubicBezTo>
                  <a:pt x="186" y="279"/>
                  <a:pt x="193" y="280"/>
                  <a:pt x="196" y="285"/>
                </a:cubicBezTo>
                <a:cubicBezTo>
                  <a:pt x="201" y="293"/>
                  <a:pt x="209" y="298"/>
                  <a:pt x="218" y="298"/>
                </a:cubicBezTo>
                <a:cubicBezTo>
                  <a:pt x="226" y="298"/>
                  <a:pt x="234" y="295"/>
                  <a:pt x="239" y="288"/>
                </a:cubicBezTo>
                <a:cubicBezTo>
                  <a:pt x="241" y="285"/>
                  <a:pt x="245" y="284"/>
                  <a:pt x="249" y="284"/>
                </a:cubicBezTo>
                <a:cubicBezTo>
                  <a:pt x="253" y="285"/>
                  <a:pt x="256" y="288"/>
                  <a:pt x="257" y="291"/>
                </a:cubicBezTo>
                <a:cubicBezTo>
                  <a:pt x="261" y="301"/>
                  <a:pt x="269" y="307"/>
                  <a:pt x="279" y="309"/>
                </a:cubicBezTo>
                <a:cubicBezTo>
                  <a:pt x="284" y="309"/>
                  <a:pt x="288" y="314"/>
                  <a:pt x="288" y="319"/>
                </a:cubicBezTo>
                <a:cubicBezTo>
                  <a:pt x="288" y="373"/>
                  <a:pt x="288" y="373"/>
                  <a:pt x="288" y="373"/>
                </a:cubicBezTo>
                <a:cubicBezTo>
                  <a:pt x="332" y="373"/>
                  <a:pt x="332" y="373"/>
                  <a:pt x="332" y="373"/>
                </a:cubicBezTo>
                <a:cubicBezTo>
                  <a:pt x="334" y="363"/>
                  <a:pt x="339" y="349"/>
                  <a:pt x="353" y="340"/>
                </a:cubicBezTo>
                <a:cubicBezTo>
                  <a:pt x="370" y="330"/>
                  <a:pt x="373" y="322"/>
                  <a:pt x="373" y="315"/>
                </a:cubicBezTo>
                <a:cubicBezTo>
                  <a:pt x="373" y="310"/>
                  <a:pt x="372" y="306"/>
                  <a:pt x="370" y="302"/>
                </a:cubicBezTo>
                <a:cubicBezTo>
                  <a:pt x="368" y="299"/>
                  <a:pt x="368" y="295"/>
                  <a:pt x="369" y="292"/>
                </a:cubicBezTo>
                <a:cubicBezTo>
                  <a:pt x="370" y="290"/>
                  <a:pt x="373" y="287"/>
                  <a:pt x="376" y="286"/>
                </a:cubicBezTo>
                <a:cubicBezTo>
                  <a:pt x="387" y="283"/>
                  <a:pt x="394" y="273"/>
                  <a:pt x="394" y="261"/>
                </a:cubicBezTo>
                <a:cubicBezTo>
                  <a:pt x="394" y="252"/>
                  <a:pt x="390" y="243"/>
                  <a:pt x="382" y="238"/>
                </a:cubicBezTo>
                <a:close/>
                <a:moveTo>
                  <a:pt x="196" y="244"/>
                </a:moveTo>
                <a:cubicBezTo>
                  <a:pt x="193" y="246"/>
                  <a:pt x="188" y="245"/>
                  <a:pt x="185" y="242"/>
                </a:cubicBezTo>
                <a:cubicBezTo>
                  <a:pt x="182" y="240"/>
                  <a:pt x="168" y="245"/>
                  <a:pt x="155" y="254"/>
                </a:cubicBezTo>
                <a:cubicBezTo>
                  <a:pt x="153" y="255"/>
                  <a:pt x="151" y="256"/>
                  <a:pt x="149" y="256"/>
                </a:cubicBezTo>
                <a:cubicBezTo>
                  <a:pt x="146" y="256"/>
                  <a:pt x="142" y="254"/>
                  <a:pt x="140" y="251"/>
                </a:cubicBezTo>
                <a:cubicBezTo>
                  <a:pt x="137" y="247"/>
                  <a:pt x="138" y="240"/>
                  <a:pt x="143" y="236"/>
                </a:cubicBezTo>
                <a:cubicBezTo>
                  <a:pt x="147" y="233"/>
                  <a:pt x="163" y="222"/>
                  <a:pt x="179" y="221"/>
                </a:cubicBezTo>
                <a:cubicBezTo>
                  <a:pt x="177" y="212"/>
                  <a:pt x="175" y="203"/>
                  <a:pt x="172" y="197"/>
                </a:cubicBezTo>
                <a:cubicBezTo>
                  <a:pt x="169" y="192"/>
                  <a:pt x="171" y="185"/>
                  <a:pt x="176" y="182"/>
                </a:cubicBezTo>
                <a:cubicBezTo>
                  <a:pt x="181" y="179"/>
                  <a:pt x="188" y="181"/>
                  <a:pt x="190" y="187"/>
                </a:cubicBezTo>
                <a:cubicBezTo>
                  <a:pt x="199" y="203"/>
                  <a:pt x="202" y="230"/>
                  <a:pt x="202" y="233"/>
                </a:cubicBezTo>
                <a:cubicBezTo>
                  <a:pt x="203" y="238"/>
                  <a:pt x="200" y="242"/>
                  <a:pt x="196" y="244"/>
                </a:cubicBezTo>
                <a:close/>
                <a:moveTo>
                  <a:pt x="223" y="197"/>
                </a:moveTo>
                <a:cubicBezTo>
                  <a:pt x="224" y="195"/>
                  <a:pt x="225" y="191"/>
                  <a:pt x="234" y="185"/>
                </a:cubicBezTo>
                <a:cubicBezTo>
                  <a:pt x="233" y="182"/>
                  <a:pt x="234" y="178"/>
                  <a:pt x="236" y="176"/>
                </a:cubicBezTo>
                <a:cubicBezTo>
                  <a:pt x="239" y="171"/>
                  <a:pt x="245" y="169"/>
                  <a:pt x="250" y="172"/>
                </a:cubicBezTo>
                <a:cubicBezTo>
                  <a:pt x="253" y="173"/>
                  <a:pt x="254" y="175"/>
                  <a:pt x="255" y="177"/>
                </a:cubicBezTo>
                <a:cubicBezTo>
                  <a:pt x="255" y="177"/>
                  <a:pt x="256" y="177"/>
                  <a:pt x="257" y="177"/>
                </a:cubicBezTo>
                <a:cubicBezTo>
                  <a:pt x="262" y="178"/>
                  <a:pt x="266" y="182"/>
                  <a:pt x="266" y="187"/>
                </a:cubicBezTo>
                <a:cubicBezTo>
                  <a:pt x="267" y="192"/>
                  <a:pt x="264" y="197"/>
                  <a:pt x="259" y="198"/>
                </a:cubicBezTo>
                <a:cubicBezTo>
                  <a:pt x="254" y="200"/>
                  <a:pt x="248" y="202"/>
                  <a:pt x="245" y="204"/>
                </a:cubicBezTo>
                <a:cubicBezTo>
                  <a:pt x="245" y="206"/>
                  <a:pt x="244" y="208"/>
                  <a:pt x="242" y="210"/>
                </a:cubicBezTo>
                <a:cubicBezTo>
                  <a:pt x="240" y="212"/>
                  <a:pt x="237" y="213"/>
                  <a:pt x="234" y="213"/>
                </a:cubicBezTo>
                <a:cubicBezTo>
                  <a:pt x="232" y="213"/>
                  <a:pt x="229" y="212"/>
                  <a:pt x="227" y="210"/>
                </a:cubicBezTo>
                <a:cubicBezTo>
                  <a:pt x="223" y="207"/>
                  <a:pt x="222" y="202"/>
                  <a:pt x="223" y="197"/>
                </a:cubicBezTo>
                <a:close/>
                <a:moveTo>
                  <a:pt x="284" y="248"/>
                </a:moveTo>
                <a:cubicBezTo>
                  <a:pt x="288" y="251"/>
                  <a:pt x="289" y="257"/>
                  <a:pt x="286" y="261"/>
                </a:cubicBezTo>
                <a:cubicBezTo>
                  <a:pt x="284" y="265"/>
                  <a:pt x="281" y="266"/>
                  <a:pt x="277" y="266"/>
                </a:cubicBezTo>
                <a:cubicBezTo>
                  <a:pt x="276" y="266"/>
                  <a:pt x="274" y="266"/>
                  <a:pt x="273" y="266"/>
                </a:cubicBezTo>
                <a:cubicBezTo>
                  <a:pt x="255" y="258"/>
                  <a:pt x="239" y="265"/>
                  <a:pt x="239" y="265"/>
                </a:cubicBezTo>
                <a:cubicBezTo>
                  <a:pt x="233" y="268"/>
                  <a:pt x="227" y="265"/>
                  <a:pt x="225" y="260"/>
                </a:cubicBezTo>
                <a:cubicBezTo>
                  <a:pt x="222" y="255"/>
                  <a:pt x="224" y="249"/>
                  <a:pt x="230" y="246"/>
                </a:cubicBezTo>
                <a:cubicBezTo>
                  <a:pt x="230" y="246"/>
                  <a:pt x="243" y="240"/>
                  <a:pt x="260" y="241"/>
                </a:cubicBezTo>
                <a:cubicBezTo>
                  <a:pt x="260" y="234"/>
                  <a:pt x="262" y="226"/>
                  <a:pt x="268" y="217"/>
                </a:cubicBezTo>
                <a:cubicBezTo>
                  <a:pt x="272" y="213"/>
                  <a:pt x="279" y="212"/>
                  <a:pt x="283" y="215"/>
                </a:cubicBezTo>
                <a:cubicBezTo>
                  <a:pt x="288" y="219"/>
                  <a:pt x="289" y="225"/>
                  <a:pt x="286" y="230"/>
                </a:cubicBezTo>
                <a:cubicBezTo>
                  <a:pt x="277" y="241"/>
                  <a:pt x="283" y="247"/>
                  <a:pt x="284" y="248"/>
                </a:cubicBezTo>
                <a:close/>
                <a:moveTo>
                  <a:pt x="320" y="192"/>
                </a:moveTo>
                <a:cubicBezTo>
                  <a:pt x="320" y="192"/>
                  <a:pt x="320" y="192"/>
                  <a:pt x="320" y="192"/>
                </a:cubicBezTo>
                <a:cubicBezTo>
                  <a:pt x="325" y="192"/>
                  <a:pt x="336" y="195"/>
                  <a:pt x="350" y="218"/>
                </a:cubicBezTo>
                <a:cubicBezTo>
                  <a:pt x="353" y="223"/>
                  <a:pt x="352" y="230"/>
                  <a:pt x="347" y="233"/>
                </a:cubicBezTo>
                <a:cubicBezTo>
                  <a:pt x="345" y="234"/>
                  <a:pt x="343" y="234"/>
                  <a:pt x="341" y="234"/>
                </a:cubicBezTo>
                <a:cubicBezTo>
                  <a:pt x="337" y="234"/>
                  <a:pt x="334" y="233"/>
                  <a:pt x="332" y="229"/>
                </a:cubicBezTo>
                <a:cubicBezTo>
                  <a:pt x="324" y="217"/>
                  <a:pt x="319" y="213"/>
                  <a:pt x="318" y="213"/>
                </a:cubicBezTo>
                <a:cubicBezTo>
                  <a:pt x="313" y="212"/>
                  <a:pt x="309" y="208"/>
                  <a:pt x="309" y="202"/>
                </a:cubicBezTo>
                <a:cubicBezTo>
                  <a:pt x="309" y="196"/>
                  <a:pt x="314" y="192"/>
                  <a:pt x="320" y="192"/>
                </a:cubicBezTo>
                <a:close/>
                <a:moveTo>
                  <a:pt x="362" y="266"/>
                </a:moveTo>
                <a:cubicBezTo>
                  <a:pt x="346" y="266"/>
                  <a:pt x="341" y="279"/>
                  <a:pt x="340" y="280"/>
                </a:cubicBezTo>
                <a:cubicBezTo>
                  <a:pt x="340" y="280"/>
                  <a:pt x="340" y="281"/>
                  <a:pt x="340" y="281"/>
                </a:cubicBezTo>
                <a:cubicBezTo>
                  <a:pt x="340" y="281"/>
                  <a:pt x="340" y="281"/>
                  <a:pt x="340" y="281"/>
                </a:cubicBezTo>
                <a:cubicBezTo>
                  <a:pt x="340" y="282"/>
                  <a:pt x="335" y="294"/>
                  <a:pt x="329" y="304"/>
                </a:cubicBezTo>
                <a:cubicBezTo>
                  <a:pt x="329" y="306"/>
                  <a:pt x="332" y="309"/>
                  <a:pt x="335" y="310"/>
                </a:cubicBezTo>
                <a:cubicBezTo>
                  <a:pt x="340" y="313"/>
                  <a:pt x="342" y="319"/>
                  <a:pt x="340" y="324"/>
                </a:cubicBezTo>
                <a:cubicBezTo>
                  <a:pt x="338" y="328"/>
                  <a:pt x="334" y="330"/>
                  <a:pt x="330" y="330"/>
                </a:cubicBezTo>
                <a:cubicBezTo>
                  <a:pt x="329" y="330"/>
                  <a:pt x="327" y="330"/>
                  <a:pt x="326" y="329"/>
                </a:cubicBezTo>
                <a:cubicBezTo>
                  <a:pt x="323" y="328"/>
                  <a:pt x="311" y="322"/>
                  <a:pt x="308" y="311"/>
                </a:cubicBezTo>
                <a:cubicBezTo>
                  <a:pt x="306" y="305"/>
                  <a:pt x="307" y="298"/>
                  <a:pt x="311" y="293"/>
                </a:cubicBezTo>
                <a:cubicBezTo>
                  <a:pt x="315" y="286"/>
                  <a:pt x="319" y="277"/>
                  <a:pt x="320" y="274"/>
                </a:cubicBezTo>
                <a:cubicBezTo>
                  <a:pt x="320" y="272"/>
                  <a:pt x="317" y="267"/>
                  <a:pt x="313" y="264"/>
                </a:cubicBezTo>
                <a:cubicBezTo>
                  <a:pt x="308" y="261"/>
                  <a:pt x="308" y="254"/>
                  <a:pt x="311" y="249"/>
                </a:cubicBezTo>
                <a:cubicBezTo>
                  <a:pt x="315" y="244"/>
                  <a:pt x="321" y="244"/>
                  <a:pt x="326" y="247"/>
                </a:cubicBezTo>
                <a:cubicBezTo>
                  <a:pt x="327" y="248"/>
                  <a:pt x="330" y="250"/>
                  <a:pt x="334" y="255"/>
                </a:cubicBezTo>
                <a:cubicBezTo>
                  <a:pt x="341" y="249"/>
                  <a:pt x="350" y="245"/>
                  <a:pt x="363" y="245"/>
                </a:cubicBezTo>
                <a:cubicBezTo>
                  <a:pt x="369" y="245"/>
                  <a:pt x="373" y="250"/>
                  <a:pt x="373" y="256"/>
                </a:cubicBezTo>
                <a:cubicBezTo>
                  <a:pt x="373" y="262"/>
                  <a:pt x="368" y="266"/>
                  <a:pt x="362" y="26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3" y="302"/>
                </a:moveTo>
                <a:cubicBezTo>
                  <a:pt x="394" y="306"/>
                  <a:pt x="394" y="310"/>
                  <a:pt x="394" y="314"/>
                </a:cubicBezTo>
                <a:cubicBezTo>
                  <a:pt x="395" y="336"/>
                  <a:pt x="379" y="349"/>
                  <a:pt x="365" y="358"/>
                </a:cubicBezTo>
                <a:cubicBezTo>
                  <a:pt x="352" y="366"/>
                  <a:pt x="352" y="384"/>
                  <a:pt x="352" y="384"/>
                </a:cubicBezTo>
                <a:cubicBezTo>
                  <a:pt x="352" y="390"/>
                  <a:pt x="347" y="394"/>
                  <a:pt x="341" y="394"/>
                </a:cubicBezTo>
                <a:cubicBezTo>
                  <a:pt x="277" y="394"/>
                  <a:pt x="277" y="394"/>
                  <a:pt x="277" y="394"/>
                </a:cubicBezTo>
                <a:cubicBezTo>
                  <a:pt x="271" y="394"/>
                  <a:pt x="266" y="390"/>
                  <a:pt x="266" y="384"/>
                </a:cubicBezTo>
                <a:cubicBezTo>
                  <a:pt x="266" y="328"/>
                  <a:pt x="266" y="328"/>
                  <a:pt x="266" y="328"/>
                </a:cubicBezTo>
                <a:cubicBezTo>
                  <a:pt x="258" y="324"/>
                  <a:pt x="250" y="319"/>
                  <a:pt x="245" y="312"/>
                </a:cubicBezTo>
                <a:cubicBezTo>
                  <a:pt x="237" y="317"/>
                  <a:pt x="228" y="320"/>
                  <a:pt x="218" y="320"/>
                </a:cubicBezTo>
                <a:cubicBezTo>
                  <a:pt x="205" y="320"/>
                  <a:pt x="192" y="314"/>
                  <a:pt x="183" y="304"/>
                </a:cubicBezTo>
                <a:cubicBezTo>
                  <a:pt x="176" y="307"/>
                  <a:pt x="168" y="309"/>
                  <a:pt x="160" y="309"/>
                </a:cubicBezTo>
                <a:cubicBezTo>
                  <a:pt x="124" y="309"/>
                  <a:pt x="96" y="280"/>
                  <a:pt x="96" y="245"/>
                </a:cubicBezTo>
                <a:cubicBezTo>
                  <a:pt x="96" y="222"/>
                  <a:pt x="108" y="201"/>
                  <a:pt x="128" y="190"/>
                </a:cubicBezTo>
                <a:cubicBezTo>
                  <a:pt x="128" y="188"/>
                  <a:pt x="128" y="187"/>
                  <a:pt x="128" y="186"/>
                </a:cubicBezTo>
                <a:cubicBezTo>
                  <a:pt x="128" y="160"/>
                  <a:pt x="149" y="138"/>
                  <a:pt x="176" y="138"/>
                </a:cubicBezTo>
                <a:cubicBezTo>
                  <a:pt x="179" y="138"/>
                  <a:pt x="183" y="139"/>
                  <a:pt x="187" y="140"/>
                </a:cubicBezTo>
                <a:cubicBezTo>
                  <a:pt x="198" y="129"/>
                  <a:pt x="215" y="125"/>
                  <a:pt x="229" y="129"/>
                </a:cubicBezTo>
                <a:cubicBezTo>
                  <a:pt x="238" y="121"/>
                  <a:pt x="249" y="117"/>
                  <a:pt x="261" y="117"/>
                </a:cubicBezTo>
                <a:cubicBezTo>
                  <a:pt x="274" y="117"/>
                  <a:pt x="286" y="122"/>
                  <a:pt x="295" y="132"/>
                </a:cubicBezTo>
                <a:cubicBezTo>
                  <a:pt x="301" y="129"/>
                  <a:pt x="308" y="128"/>
                  <a:pt x="314" y="128"/>
                </a:cubicBezTo>
                <a:cubicBezTo>
                  <a:pt x="335" y="128"/>
                  <a:pt x="353" y="141"/>
                  <a:pt x="359" y="160"/>
                </a:cubicBezTo>
                <a:cubicBezTo>
                  <a:pt x="385" y="161"/>
                  <a:pt x="405" y="182"/>
                  <a:pt x="405" y="208"/>
                </a:cubicBezTo>
                <a:cubicBezTo>
                  <a:pt x="405" y="214"/>
                  <a:pt x="404" y="221"/>
                  <a:pt x="401" y="227"/>
                </a:cubicBezTo>
                <a:cubicBezTo>
                  <a:pt x="410" y="236"/>
                  <a:pt x="416" y="248"/>
                  <a:pt x="416" y="261"/>
                </a:cubicBezTo>
                <a:cubicBezTo>
                  <a:pt x="416" y="278"/>
                  <a:pt x="407" y="293"/>
                  <a:pt x="393" y="302"/>
                </a:cubicBezTo>
                <a:close/>
              </a:path>
            </a:pathLst>
          </a:custGeom>
          <a:solidFill>
            <a:schemeClr val="accent1"/>
          </a:solidFill>
          <a:ln>
            <a:noFill/>
          </a:ln>
        </p:spPr>
        <p:txBody>
          <a:bodyPr vert="horz" wrap="square" lIns="91438" tIns="45719" rIns="91438" bIns="45719" numCol="1" anchor="t" anchorCtr="0" compatLnSpc="1">
            <a:prstTxWarp prst="textNoShape">
              <a:avLst/>
            </a:prstTxWarp>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p:txBody>
      </p:sp>
      <p:sp>
        <p:nvSpPr>
          <p:cNvPr id="196" name="Freeform 538">
            <a:extLst>
              <a:ext uri="{FF2B5EF4-FFF2-40B4-BE49-F238E27FC236}">
                <a16:creationId xmlns:a16="http://schemas.microsoft.com/office/drawing/2014/main" id="{6EABCF69-2A71-4D3C-8349-ED17DB3AC40B}"/>
              </a:ext>
            </a:extLst>
          </p:cNvPr>
          <p:cNvSpPr>
            <a:spLocks noChangeAspect="1" noEditPoints="1"/>
          </p:cNvSpPr>
          <p:nvPr/>
        </p:nvSpPr>
        <p:spPr bwMode="auto">
          <a:xfrm>
            <a:off x="4839656" y="5649271"/>
            <a:ext cx="367032" cy="367032"/>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A44"/>
          </a:solidFill>
          <a:ln>
            <a:noFill/>
          </a:ln>
        </p:spPr>
        <p:txBody>
          <a:bodyPr vert="horz" wrap="square" lIns="91438" tIns="45719" rIns="91438" bIns="45719" numCol="1" anchor="t" anchorCtr="0" compatLnSpc="1">
            <a:prstTxWarp prst="textNoShape">
              <a:avLst/>
            </a:prstTxWarp>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p:txBody>
      </p:sp>
      <p:sp>
        <p:nvSpPr>
          <p:cNvPr id="197" name="Freeform 756">
            <a:extLst>
              <a:ext uri="{FF2B5EF4-FFF2-40B4-BE49-F238E27FC236}">
                <a16:creationId xmlns:a16="http://schemas.microsoft.com/office/drawing/2014/main" id="{07296E83-0EB3-408C-AE7B-A0D40C50BC73}"/>
              </a:ext>
            </a:extLst>
          </p:cNvPr>
          <p:cNvSpPr>
            <a:spLocks noChangeAspect="1" noEditPoints="1"/>
          </p:cNvSpPr>
          <p:nvPr/>
        </p:nvSpPr>
        <p:spPr bwMode="auto">
          <a:xfrm>
            <a:off x="6746301" y="5646637"/>
            <a:ext cx="369666" cy="369666"/>
          </a:xfrm>
          <a:custGeom>
            <a:avLst/>
            <a:gdLst>
              <a:gd name="T0" fmla="*/ 0 w 512"/>
              <a:gd name="T1" fmla="*/ 256 h 512"/>
              <a:gd name="T2" fmla="*/ 512 w 512"/>
              <a:gd name="T3" fmla="*/ 256 h 512"/>
              <a:gd name="T4" fmla="*/ 308 w 512"/>
              <a:gd name="T5" fmla="*/ 356 h 512"/>
              <a:gd name="T6" fmla="*/ 294 w 512"/>
              <a:gd name="T7" fmla="*/ 361 h 512"/>
              <a:gd name="T8" fmla="*/ 240 w 512"/>
              <a:gd name="T9" fmla="*/ 350 h 512"/>
              <a:gd name="T10" fmla="*/ 221 w 512"/>
              <a:gd name="T11" fmla="*/ 290 h 512"/>
              <a:gd name="T12" fmla="*/ 235 w 512"/>
              <a:gd name="T13" fmla="*/ 191 h 512"/>
              <a:gd name="T14" fmla="*/ 202 w 512"/>
              <a:gd name="T15" fmla="*/ 176 h 512"/>
              <a:gd name="T16" fmla="*/ 170 w 512"/>
              <a:gd name="T17" fmla="*/ 191 h 512"/>
              <a:gd name="T18" fmla="*/ 184 w 512"/>
              <a:gd name="T19" fmla="*/ 290 h 512"/>
              <a:gd name="T20" fmla="*/ 165 w 512"/>
              <a:gd name="T21" fmla="*/ 350 h 512"/>
              <a:gd name="T22" fmla="*/ 111 w 512"/>
              <a:gd name="T23" fmla="*/ 361 h 512"/>
              <a:gd name="T24" fmla="*/ 97 w 512"/>
              <a:gd name="T25" fmla="*/ 356 h 512"/>
              <a:gd name="T26" fmla="*/ 139 w 512"/>
              <a:gd name="T27" fmla="*/ 334 h 512"/>
              <a:gd name="T28" fmla="*/ 166 w 512"/>
              <a:gd name="T29" fmla="*/ 302 h 512"/>
              <a:gd name="T30" fmla="*/ 153 w 512"/>
              <a:gd name="T31" fmla="*/ 177 h 512"/>
              <a:gd name="T32" fmla="*/ 251 w 512"/>
              <a:gd name="T33" fmla="*/ 177 h 512"/>
              <a:gd name="T34" fmla="*/ 239 w 512"/>
              <a:gd name="T35" fmla="*/ 302 h 512"/>
              <a:gd name="T36" fmla="*/ 265 w 512"/>
              <a:gd name="T37" fmla="*/ 334 h 512"/>
              <a:gd name="T38" fmla="*/ 308 w 512"/>
              <a:gd name="T39" fmla="*/ 356 h 512"/>
              <a:gd name="T40" fmla="*/ 405 w 512"/>
              <a:gd name="T41" fmla="*/ 342 h 512"/>
              <a:gd name="T42" fmla="*/ 380 w 512"/>
              <a:gd name="T43" fmla="*/ 335 h 512"/>
              <a:gd name="T44" fmla="*/ 356 w 512"/>
              <a:gd name="T45" fmla="*/ 328 h 512"/>
              <a:gd name="T46" fmla="*/ 360 w 512"/>
              <a:gd name="T47" fmla="*/ 248 h 512"/>
              <a:gd name="T48" fmla="*/ 330 w 512"/>
              <a:gd name="T49" fmla="*/ 197 h 512"/>
              <a:gd name="T50" fmla="*/ 301 w 512"/>
              <a:gd name="T51" fmla="*/ 248 h 512"/>
              <a:gd name="T52" fmla="*/ 305 w 512"/>
              <a:gd name="T53" fmla="*/ 328 h 512"/>
              <a:gd name="T54" fmla="*/ 290 w 512"/>
              <a:gd name="T55" fmla="*/ 326 h 512"/>
              <a:gd name="T56" fmla="*/ 298 w 512"/>
              <a:gd name="T57" fmla="*/ 293 h 512"/>
              <a:gd name="T58" fmla="*/ 288 w 512"/>
              <a:gd name="T59" fmla="*/ 195 h 512"/>
              <a:gd name="T60" fmla="*/ 373 w 512"/>
              <a:gd name="T61" fmla="*/ 195 h 512"/>
              <a:gd name="T62" fmla="*/ 363 w 512"/>
              <a:gd name="T63" fmla="*/ 293 h 512"/>
              <a:gd name="T64" fmla="*/ 383 w 512"/>
              <a:gd name="T65" fmla="*/ 314 h 512"/>
              <a:gd name="T66" fmla="*/ 41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08" y="356"/>
                </a:moveTo>
                <a:cubicBezTo>
                  <a:pt x="306" y="360"/>
                  <a:pt x="302" y="362"/>
                  <a:pt x="298" y="362"/>
                </a:cubicBezTo>
                <a:cubicBezTo>
                  <a:pt x="297" y="362"/>
                  <a:pt x="295" y="362"/>
                  <a:pt x="294" y="361"/>
                </a:cubicBezTo>
                <a:cubicBezTo>
                  <a:pt x="283" y="356"/>
                  <a:pt x="273" y="356"/>
                  <a:pt x="264" y="355"/>
                </a:cubicBezTo>
                <a:cubicBezTo>
                  <a:pt x="256" y="355"/>
                  <a:pt x="248" y="355"/>
                  <a:pt x="240" y="350"/>
                </a:cubicBezTo>
                <a:cubicBezTo>
                  <a:pt x="226" y="343"/>
                  <a:pt x="220" y="323"/>
                  <a:pt x="219" y="317"/>
                </a:cubicBezTo>
                <a:cubicBezTo>
                  <a:pt x="217" y="308"/>
                  <a:pt x="216" y="297"/>
                  <a:pt x="221" y="290"/>
                </a:cubicBezTo>
                <a:cubicBezTo>
                  <a:pt x="228" y="280"/>
                  <a:pt x="236" y="261"/>
                  <a:pt x="240" y="246"/>
                </a:cubicBezTo>
                <a:cubicBezTo>
                  <a:pt x="246" y="221"/>
                  <a:pt x="244" y="202"/>
                  <a:pt x="235" y="191"/>
                </a:cubicBezTo>
                <a:cubicBezTo>
                  <a:pt x="223" y="176"/>
                  <a:pt x="203" y="177"/>
                  <a:pt x="203" y="177"/>
                </a:cubicBezTo>
                <a:cubicBezTo>
                  <a:pt x="202" y="177"/>
                  <a:pt x="202" y="176"/>
                  <a:pt x="202" y="176"/>
                </a:cubicBezTo>
                <a:cubicBezTo>
                  <a:pt x="202" y="176"/>
                  <a:pt x="202" y="177"/>
                  <a:pt x="202" y="177"/>
                </a:cubicBezTo>
                <a:cubicBezTo>
                  <a:pt x="202" y="177"/>
                  <a:pt x="181" y="176"/>
                  <a:pt x="170" y="191"/>
                </a:cubicBezTo>
                <a:cubicBezTo>
                  <a:pt x="160" y="202"/>
                  <a:pt x="159" y="221"/>
                  <a:pt x="165" y="246"/>
                </a:cubicBezTo>
                <a:cubicBezTo>
                  <a:pt x="168" y="261"/>
                  <a:pt x="176" y="280"/>
                  <a:pt x="184" y="290"/>
                </a:cubicBezTo>
                <a:cubicBezTo>
                  <a:pt x="189" y="297"/>
                  <a:pt x="187" y="308"/>
                  <a:pt x="185" y="317"/>
                </a:cubicBezTo>
                <a:cubicBezTo>
                  <a:pt x="184" y="323"/>
                  <a:pt x="179" y="343"/>
                  <a:pt x="165" y="350"/>
                </a:cubicBezTo>
                <a:cubicBezTo>
                  <a:pt x="157" y="355"/>
                  <a:pt x="149" y="355"/>
                  <a:pt x="140" y="355"/>
                </a:cubicBezTo>
                <a:cubicBezTo>
                  <a:pt x="131" y="356"/>
                  <a:pt x="122" y="356"/>
                  <a:pt x="111" y="361"/>
                </a:cubicBezTo>
                <a:cubicBezTo>
                  <a:pt x="109" y="362"/>
                  <a:pt x="108" y="362"/>
                  <a:pt x="106" y="362"/>
                </a:cubicBezTo>
                <a:cubicBezTo>
                  <a:pt x="102" y="362"/>
                  <a:pt x="98" y="360"/>
                  <a:pt x="97" y="356"/>
                </a:cubicBezTo>
                <a:cubicBezTo>
                  <a:pt x="94" y="351"/>
                  <a:pt x="96" y="344"/>
                  <a:pt x="102" y="342"/>
                </a:cubicBezTo>
                <a:cubicBezTo>
                  <a:pt x="116" y="335"/>
                  <a:pt x="129" y="335"/>
                  <a:pt x="139" y="334"/>
                </a:cubicBezTo>
                <a:cubicBezTo>
                  <a:pt x="146" y="334"/>
                  <a:pt x="151" y="334"/>
                  <a:pt x="155" y="332"/>
                </a:cubicBezTo>
                <a:cubicBezTo>
                  <a:pt x="161" y="328"/>
                  <a:pt x="167" y="308"/>
                  <a:pt x="166" y="302"/>
                </a:cubicBezTo>
                <a:cubicBezTo>
                  <a:pt x="157" y="289"/>
                  <a:pt x="148" y="269"/>
                  <a:pt x="144" y="251"/>
                </a:cubicBezTo>
                <a:cubicBezTo>
                  <a:pt x="136" y="219"/>
                  <a:pt x="139" y="194"/>
                  <a:pt x="153" y="177"/>
                </a:cubicBezTo>
                <a:cubicBezTo>
                  <a:pt x="171" y="155"/>
                  <a:pt x="200" y="155"/>
                  <a:pt x="202" y="155"/>
                </a:cubicBezTo>
                <a:cubicBezTo>
                  <a:pt x="205" y="155"/>
                  <a:pt x="233" y="155"/>
                  <a:pt x="251" y="177"/>
                </a:cubicBezTo>
                <a:cubicBezTo>
                  <a:pt x="265" y="194"/>
                  <a:pt x="268" y="219"/>
                  <a:pt x="261" y="251"/>
                </a:cubicBezTo>
                <a:cubicBezTo>
                  <a:pt x="256" y="269"/>
                  <a:pt x="247" y="289"/>
                  <a:pt x="239" y="302"/>
                </a:cubicBezTo>
                <a:cubicBezTo>
                  <a:pt x="237" y="308"/>
                  <a:pt x="243" y="328"/>
                  <a:pt x="250" y="332"/>
                </a:cubicBezTo>
                <a:cubicBezTo>
                  <a:pt x="253" y="334"/>
                  <a:pt x="259" y="334"/>
                  <a:pt x="265" y="334"/>
                </a:cubicBezTo>
                <a:cubicBezTo>
                  <a:pt x="276" y="335"/>
                  <a:pt x="288" y="335"/>
                  <a:pt x="303" y="342"/>
                </a:cubicBezTo>
                <a:cubicBezTo>
                  <a:pt x="308" y="344"/>
                  <a:pt x="310" y="351"/>
                  <a:pt x="308" y="356"/>
                </a:cubicBezTo>
                <a:close/>
                <a:moveTo>
                  <a:pt x="414" y="337"/>
                </a:moveTo>
                <a:cubicBezTo>
                  <a:pt x="412" y="340"/>
                  <a:pt x="408" y="342"/>
                  <a:pt x="405" y="342"/>
                </a:cubicBezTo>
                <a:cubicBezTo>
                  <a:pt x="403" y="342"/>
                  <a:pt x="401" y="341"/>
                  <a:pt x="399" y="340"/>
                </a:cubicBezTo>
                <a:cubicBezTo>
                  <a:pt x="395" y="337"/>
                  <a:pt x="387" y="336"/>
                  <a:pt x="380" y="335"/>
                </a:cubicBezTo>
                <a:cubicBezTo>
                  <a:pt x="372" y="334"/>
                  <a:pt x="364" y="333"/>
                  <a:pt x="357" y="329"/>
                </a:cubicBezTo>
                <a:cubicBezTo>
                  <a:pt x="357" y="329"/>
                  <a:pt x="356" y="328"/>
                  <a:pt x="356" y="328"/>
                </a:cubicBezTo>
                <a:cubicBezTo>
                  <a:pt x="341" y="317"/>
                  <a:pt x="337" y="293"/>
                  <a:pt x="345" y="282"/>
                </a:cubicBezTo>
                <a:cubicBezTo>
                  <a:pt x="351" y="274"/>
                  <a:pt x="357" y="260"/>
                  <a:pt x="360" y="248"/>
                </a:cubicBezTo>
                <a:cubicBezTo>
                  <a:pt x="364" y="230"/>
                  <a:pt x="363" y="217"/>
                  <a:pt x="356" y="208"/>
                </a:cubicBezTo>
                <a:cubicBezTo>
                  <a:pt x="347" y="197"/>
                  <a:pt x="332" y="197"/>
                  <a:pt x="330" y="197"/>
                </a:cubicBezTo>
                <a:cubicBezTo>
                  <a:pt x="329" y="197"/>
                  <a:pt x="313" y="197"/>
                  <a:pt x="305" y="208"/>
                </a:cubicBezTo>
                <a:cubicBezTo>
                  <a:pt x="298" y="217"/>
                  <a:pt x="297" y="230"/>
                  <a:pt x="301" y="248"/>
                </a:cubicBezTo>
                <a:cubicBezTo>
                  <a:pt x="304" y="260"/>
                  <a:pt x="310" y="274"/>
                  <a:pt x="315" y="282"/>
                </a:cubicBezTo>
                <a:cubicBezTo>
                  <a:pt x="323" y="293"/>
                  <a:pt x="319" y="317"/>
                  <a:pt x="305" y="328"/>
                </a:cubicBezTo>
                <a:cubicBezTo>
                  <a:pt x="303" y="330"/>
                  <a:pt x="300" y="330"/>
                  <a:pt x="298" y="330"/>
                </a:cubicBezTo>
                <a:cubicBezTo>
                  <a:pt x="295" y="330"/>
                  <a:pt x="292" y="329"/>
                  <a:pt x="290" y="326"/>
                </a:cubicBezTo>
                <a:cubicBezTo>
                  <a:pt x="286" y="321"/>
                  <a:pt x="287" y="315"/>
                  <a:pt x="292" y="311"/>
                </a:cubicBezTo>
                <a:cubicBezTo>
                  <a:pt x="298" y="307"/>
                  <a:pt x="299" y="296"/>
                  <a:pt x="298" y="293"/>
                </a:cubicBezTo>
                <a:cubicBezTo>
                  <a:pt x="291" y="284"/>
                  <a:pt x="284" y="268"/>
                  <a:pt x="280" y="253"/>
                </a:cubicBezTo>
                <a:cubicBezTo>
                  <a:pt x="274" y="228"/>
                  <a:pt x="277" y="209"/>
                  <a:pt x="288" y="195"/>
                </a:cubicBezTo>
                <a:cubicBezTo>
                  <a:pt x="304" y="175"/>
                  <a:pt x="328" y="176"/>
                  <a:pt x="330" y="176"/>
                </a:cubicBezTo>
                <a:cubicBezTo>
                  <a:pt x="332" y="176"/>
                  <a:pt x="357" y="175"/>
                  <a:pt x="373" y="195"/>
                </a:cubicBezTo>
                <a:cubicBezTo>
                  <a:pt x="384" y="209"/>
                  <a:pt x="386" y="228"/>
                  <a:pt x="380" y="253"/>
                </a:cubicBezTo>
                <a:cubicBezTo>
                  <a:pt x="377" y="268"/>
                  <a:pt x="370" y="284"/>
                  <a:pt x="363" y="293"/>
                </a:cubicBezTo>
                <a:cubicBezTo>
                  <a:pt x="362" y="296"/>
                  <a:pt x="363" y="306"/>
                  <a:pt x="369" y="311"/>
                </a:cubicBezTo>
                <a:cubicBezTo>
                  <a:pt x="372" y="312"/>
                  <a:pt x="378" y="313"/>
                  <a:pt x="383" y="314"/>
                </a:cubicBezTo>
                <a:cubicBezTo>
                  <a:pt x="392" y="315"/>
                  <a:pt x="402" y="317"/>
                  <a:pt x="410" y="322"/>
                </a:cubicBezTo>
                <a:cubicBezTo>
                  <a:pt x="415" y="325"/>
                  <a:pt x="417" y="332"/>
                  <a:pt x="414" y="337"/>
                </a:cubicBezTo>
                <a:close/>
              </a:path>
            </a:pathLst>
          </a:custGeom>
          <a:solidFill>
            <a:srgbClr val="005587"/>
          </a:solidFill>
          <a:ln>
            <a:noFill/>
          </a:ln>
        </p:spPr>
        <p:txBody>
          <a:bodyPr vert="horz" wrap="square" lIns="91438" tIns="45719" rIns="91438" bIns="45719" numCol="1" anchor="t" anchorCtr="0" compatLnSpc="1">
            <a:prstTxWarp prst="textNoShape">
              <a:avLst/>
            </a:prstTxWarp>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p:txBody>
      </p:sp>
      <p:sp>
        <p:nvSpPr>
          <p:cNvPr id="198" name="Freeform 242">
            <a:extLst>
              <a:ext uri="{FF2B5EF4-FFF2-40B4-BE49-F238E27FC236}">
                <a16:creationId xmlns:a16="http://schemas.microsoft.com/office/drawing/2014/main" id="{E94E59BA-8F7D-4C72-8FE3-69D007196DCF}"/>
              </a:ext>
            </a:extLst>
          </p:cNvPr>
          <p:cNvSpPr>
            <a:spLocks noChangeAspect="1" noEditPoints="1"/>
          </p:cNvSpPr>
          <p:nvPr/>
        </p:nvSpPr>
        <p:spPr bwMode="auto">
          <a:xfrm>
            <a:off x="8650035" y="5646637"/>
            <a:ext cx="369666" cy="369666"/>
          </a:xfrm>
          <a:custGeom>
            <a:avLst/>
            <a:gdLst>
              <a:gd name="T0" fmla="*/ 117 w 512"/>
              <a:gd name="T1" fmla="*/ 160 h 512"/>
              <a:gd name="T2" fmla="*/ 266 w 512"/>
              <a:gd name="T3" fmla="*/ 160 h 512"/>
              <a:gd name="T4" fmla="*/ 266 w 512"/>
              <a:gd name="T5" fmla="*/ 245 h 512"/>
              <a:gd name="T6" fmla="*/ 181 w 512"/>
              <a:gd name="T7" fmla="*/ 245 h 512"/>
              <a:gd name="T8" fmla="*/ 173 w 512"/>
              <a:gd name="T9" fmla="*/ 248 h 512"/>
              <a:gd name="T10" fmla="*/ 149 w 512"/>
              <a:gd name="T11" fmla="*/ 273 h 512"/>
              <a:gd name="T12" fmla="*/ 149 w 512"/>
              <a:gd name="T13" fmla="*/ 256 h 512"/>
              <a:gd name="T14" fmla="*/ 138 w 512"/>
              <a:gd name="T15" fmla="*/ 245 h 512"/>
              <a:gd name="T16" fmla="*/ 117 w 512"/>
              <a:gd name="T17" fmla="*/ 245 h 512"/>
              <a:gd name="T18" fmla="*/ 117 w 512"/>
              <a:gd name="T19" fmla="*/ 160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185 w 512"/>
              <a:gd name="T31" fmla="*/ 266 h 512"/>
              <a:gd name="T32" fmla="*/ 277 w 512"/>
              <a:gd name="T33" fmla="*/ 266 h 512"/>
              <a:gd name="T34" fmla="*/ 288 w 512"/>
              <a:gd name="T35" fmla="*/ 256 h 512"/>
              <a:gd name="T36" fmla="*/ 288 w 512"/>
              <a:gd name="T37" fmla="*/ 149 h 512"/>
              <a:gd name="T38" fmla="*/ 277 w 512"/>
              <a:gd name="T39" fmla="*/ 138 h 512"/>
              <a:gd name="T40" fmla="*/ 106 w 512"/>
              <a:gd name="T41" fmla="*/ 138 h 512"/>
              <a:gd name="T42" fmla="*/ 96 w 512"/>
              <a:gd name="T43" fmla="*/ 149 h 512"/>
              <a:gd name="T44" fmla="*/ 96 w 512"/>
              <a:gd name="T45" fmla="*/ 256 h 512"/>
              <a:gd name="T46" fmla="*/ 106 w 512"/>
              <a:gd name="T47" fmla="*/ 266 h 512"/>
              <a:gd name="T48" fmla="*/ 128 w 512"/>
              <a:gd name="T49" fmla="*/ 266 h 512"/>
              <a:gd name="T50" fmla="*/ 128 w 512"/>
              <a:gd name="T51" fmla="*/ 298 h 512"/>
              <a:gd name="T52" fmla="*/ 134 w 512"/>
              <a:gd name="T53" fmla="*/ 308 h 512"/>
              <a:gd name="T54" fmla="*/ 138 w 512"/>
              <a:gd name="T55" fmla="*/ 309 h 512"/>
              <a:gd name="T56" fmla="*/ 146 w 512"/>
              <a:gd name="T57" fmla="*/ 306 h 512"/>
              <a:gd name="T58" fmla="*/ 185 w 512"/>
              <a:gd name="T59" fmla="*/ 266 h 512"/>
              <a:gd name="T60" fmla="*/ 416 w 512"/>
              <a:gd name="T61" fmla="*/ 234 h 512"/>
              <a:gd name="T62" fmla="*/ 405 w 512"/>
              <a:gd name="T63" fmla="*/ 224 h 512"/>
              <a:gd name="T64" fmla="*/ 320 w 512"/>
              <a:gd name="T65" fmla="*/ 224 h 512"/>
              <a:gd name="T66" fmla="*/ 309 w 512"/>
              <a:gd name="T67" fmla="*/ 234 h 512"/>
              <a:gd name="T68" fmla="*/ 320 w 512"/>
              <a:gd name="T69" fmla="*/ 245 h 512"/>
              <a:gd name="T70" fmla="*/ 394 w 512"/>
              <a:gd name="T71" fmla="*/ 245 h 512"/>
              <a:gd name="T72" fmla="*/ 394 w 512"/>
              <a:gd name="T73" fmla="*/ 352 h 512"/>
              <a:gd name="T74" fmla="*/ 362 w 512"/>
              <a:gd name="T75" fmla="*/ 352 h 512"/>
              <a:gd name="T76" fmla="*/ 352 w 512"/>
              <a:gd name="T77" fmla="*/ 362 h 512"/>
              <a:gd name="T78" fmla="*/ 352 w 512"/>
              <a:gd name="T79" fmla="*/ 379 h 512"/>
              <a:gd name="T80" fmla="*/ 327 w 512"/>
              <a:gd name="T81" fmla="*/ 355 h 512"/>
              <a:gd name="T82" fmla="*/ 320 w 512"/>
              <a:gd name="T83" fmla="*/ 352 h 512"/>
              <a:gd name="T84" fmla="*/ 245 w 512"/>
              <a:gd name="T85" fmla="*/ 352 h 512"/>
              <a:gd name="T86" fmla="*/ 245 w 512"/>
              <a:gd name="T87" fmla="*/ 298 h 512"/>
              <a:gd name="T88" fmla="*/ 234 w 512"/>
              <a:gd name="T89" fmla="*/ 288 h 512"/>
              <a:gd name="T90" fmla="*/ 224 w 512"/>
              <a:gd name="T91" fmla="*/ 298 h 512"/>
              <a:gd name="T92" fmla="*/ 224 w 512"/>
              <a:gd name="T93" fmla="*/ 362 h 512"/>
              <a:gd name="T94" fmla="*/ 234 w 512"/>
              <a:gd name="T95" fmla="*/ 373 h 512"/>
              <a:gd name="T96" fmla="*/ 315 w 512"/>
              <a:gd name="T97" fmla="*/ 373 h 512"/>
              <a:gd name="T98" fmla="*/ 355 w 512"/>
              <a:gd name="T99" fmla="*/ 413 h 512"/>
              <a:gd name="T100" fmla="*/ 362 w 512"/>
              <a:gd name="T101" fmla="*/ 416 h 512"/>
              <a:gd name="T102" fmla="*/ 366 w 512"/>
              <a:gd name="T103" fmla="*/ 415 h 512"/>
              <a:gd name="T104" fmla="*/ 373 w 512"/>
              <a:gd name="T105" fmla="*/ 405 h 512"/>
              <a:gd name="T106" fmla="*/ 373 w 512"/>
              <a:gd name="T107" fmla="*/ 373 h 512"/>
              <a:gd name="T108" fmla="*/ 405 w 512"/>
              <a:gd name="T109" fmla="*/ 373 h 512"/>
              <a:gd name="T110" fmla="*/ 416 w 512"/>
              <a:gd name="T111" fmla="*/ 362 h 512"/>
              <a:gd name="T112" fmla="*/ 416 w 512"/>
              <a:gd name="T113" fmla="*/ 23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117" y="160"/>
                </a:moveTo>
                <a:cubicBezTo>
                  <a:pt x="266" y="160"/>
                  <a:pt x="266" y="160"/>
                  <a:pt x="266" y="160"/>
                </a:cubicBezTo>
                <a:cubicBezTo>
                  <a:pt x="266" y="245"/>
                  <a:pt x="266" y="245"/>
                  <a:pt x="266" y="245"/>
                </a:cubicBezTo>
                <a:cubicBezTo>
                  <a:pt x="181" y="245"/>
                  <a:pt x="181" y="245"/>
                  <a:pt x="181" y="245"/>
                </a:cubicBezTo>
                <a:cubicBezTo>
                  <a:pt x="178" y="245"/>
                  <a:pt x="175" y="246"/>
                  <a:pt x="173" y="248"/>
                </a:cubicBezTo>
                <a:cubicBezTo>
                  <a:pt x="149" y="273"/>
                  <a:pt x="149" y="273"/>
                  <a:pt x="149" y="273"/>
                </a:cubicBezTo>
                <a:cubicBezTo>
                  <a:pt x="149" y="256"/>
                  <a:pt x="149" y="256"/>
                  <a:pt x="149" y="256"/>
                </a:cubicBezTo>
                <a:cubicBezTo>
                  <a:pt x="149" y="250"/>
                  <a:pt x="144" y="245"/>
                  <a:pt x="138" y="245"/>
                </a:cubicBezTo>
                <a:cubicBezTo>
                  <a:pt x="117" y="245"/>
                  <a:pt x="117" y="245"/>
                  <a:pt x="117" y="245"/>
                </a:cubicBezTo>
                <a:lnTo>
                  <a:pt x="117" y="160"/>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85" y="266"/>
                </a:moveTo>
                <a:cubicBezTo>
                  <a:pt x="277" y="266"/>
                  <a:pt x="277" y="266"/>
                  <a:pt x="277" y="266"/>
                </a:cubicBezTo>
                <a:cubicBezTo>
                  <a:pt x="283" y="266"/>
                  <a:pt x="288" y="262"/>
                  <a:pt x="288" y="256"/>
                </a:cubicBezTo>
                <a:cubicBezTo>
                  <a:pt x="288" y="149"/>
                  <a:pt x="288" y="149"/>
                  <a:pt x="288" y="149"/>
                </a:cubicBezTo>
                <a:cubicBezTo>
                  <a:pt x="288" y="143"/>
                  <a:pt x="283" y="138"/>
                  <a:pt x="277" y="138"/>
                </a:cubicBezTo>
                <a:cubicBezTo>
                  <a:pt x="106" y="138"/>
                  <a:pt x="106" y="138"/>
                  <a:pt x="106" y="138"/>
                </a:cubicBezTo>
                <a:cubicBezTo>
                  <a:pt x="100" y="138"/>
                  <a:pt x="96" y="143"/>
                  <a:pt x="96" y="149"/>
                </a:cubicBezTo>
                <a:cubicBezTo>
                  <a:pt x="96" y="256"/>
                  <a:pt x="96" y="256"/>
                  <a:pt x="96" y="256"/>
                </a:cubicBezTo>
                <a:cubicBezTo>
                  <a:pt x="96" y="262"/>
                  <a:pt x="100" y="266"/>
                  <a:pt x="106" y="266"/>
                </a:cubicBezTo>
                <a:cubicBezTo>
                  <a:pt x="128" y="266"/>
                  <a:pt x="128" y="266"/>
                  <a:pt x="128" y="266"/>
                </a:cubicBezTo>
                <a:cubicBezTo>
                  <a:pt x="128" y="298"/>
                  <a:pt x="128" y="298"/>
                  <a:pt x="128" y="298"/>
                </a:cubicBezTo>
                <a:cubicBezTo>
                  <a:pt x="128" y="303"/>
                  <a:pt x="130" y="307"/>
                  <a:pt x="134" y="308"/>
                </a:cubicBezTo>
                <a:cubicBezTo>
                  <a:pt x="136" y="309"/>
                  <a:pt x="137" y="309"/>
                  <a:pt x="138" y="309"/>
                </a:cubicBezTo>
                <a:cubicBezTo>
                  <a:pt x="141" y="309"/>
                  <a:pt x="144" y="308"/>
                  <a:pt x="146" y="306"/>
                </a:cubicBezTo>
                <a:lnTo>
                  <a:pt x="185" y="266"/>
                </a:lnTo>
                <a:close/>
                <a:moveTo>
                  <a:pt x="416" y="234"/>
                </a:moveTo>
                <a:cubicBezTo>
                  <a:pt x="416" y="228"/>
                  <a:pt x="411" y="224"/>
                  <a:pt x="405" y="224"/>
                </a:cubicBezTo>
                <a:cubicBezTo>
                  <a:pt x="320" y="224"/>
                  <a:pt x="320" y="224"/>
                  <a:pt x="320" y="224"/>
                </a:cubicBezTo>
                <a:cubicBezTo>
                  <a:pt x="314" y="224"/>
                  <a:pt x="309" y="228"/>
                  <a:pt x="309" y="234"/>
                </a:cubicBezTo>
                <a:cubicBezTo>
                  <a:pt x="309" y="240"/>
                  <a:pt x="314" y="245"/>
                  <a:pt x="320" y="245"/>
                </a:cubicBezTo>
                <a:cubicBezTo>
                  <a:pt x="394" y="245"/>
                  <a:pt x="394" y="245"/>
                  <a:pt x="394" y="245"/>
                </a:cubicBezTo>
                <a:cubicBezTo>
                  <a:pt x="394" y="352"/>
                  <a:pt x="394" y="352"/>
                  <a:pt x="394" y="352"/>
                </a:cubicBezTo>
                <a:cubicBezTo>
                  <a:pt x="362" y="352"/>
                  <a:pt x="362" y="352"/>
                  <a:pt x="362" y="352"/>
                </a:cubicBezTo>
                <a:cubicBezTo>
                  <a:pt x="356" y="352"/>
                  <a:pt x="352" y="356"/>
                  <a:pt x="352" y="362"/>
                </a:cubicBezTo>
                <a:cubicBezTo>
                  <a:pt x="352" y="379"/>
                  <a:pt x="352" y="379"/>
                  <a:pt x="352" y="379"/>
                </a:cubicBezTo>
                <a:cubicBezTo>
                  <a:pt x="327" y="355"/>
                  <a:pt x="327" y="355"/>
                  <a:pt x="327" y="355"/>
                </a:cubicBezTo>
                <a:cubicBezTo>
                  <a:pt x="325" y="353"/>
                  <a:pt x="322" y="352"/>
                  <a:pt x="320" y="352"/>
                </a:cubicBezTo>
                <a:cubicBezTo>
                  <a:pt x="245" y="352"/>
                  <a:pt x="245" y="352"/>
                  <a:pt x="245" y="352"/>
                </a:cubicBezTo>
                <a:cubicBezTo>
                  <a:pt x="245" y="298"/>
                  <a:pt x="245" y="298"/>
                  <a:pt x="245" y="298"/>
                </a:cubicBezTo>
                <a:cubicBezTo>
                  <a:pt x="245" y="292"/>
                  <a:pt x="240" y="288"/>
                  <a:pt x="234" y="288"/>
                </a:cubicBezTo>
                <a:cubicBezTo>
                  <a:pt x="228" y="288"/>
                  <a:pt x="224" y="292"/>
                  <a:pt x="224" y="298"/>
                </a:cubicBezTo>
                <a:cubicBezTo>
                  <a:pt x="224" y="362"/>
                  <a:pt x="224" y="362"/>
                  <a:pt x="224" y="362"/>
                </a:cubicBezTo>
                <a:cubicBezTo>
                  <a:pt x="224" y="368"/>
                  <a:pt x="228" y="373"/>
                  <a:pt x="234" y="373"/>
                </a:cubicBezTo>
                <a:cubicBezTo>
                  <a:pt x="315" y="373"/>
                  <a:pt x="315" y="373"/>
                  <a:pt x="315" y="373"/>
                </a:cubicBezTo>
                <a:cubicBezTo>
                  <a:pt x="355" y="413"/>
                  <a:pt x="355" y="413"/>
                  <a:pt x="355" y="413"/>
                </a:cubicBezTo>
                <a:cubicBezTo>
                  <a:pt x="357" y="415"/>
                  <a:pt x="360" y="416"/>
                  <a:pt x="362" y="416"/>
                </a:cubicBezTo>
                <a:cubicBezTo>
                  <a:pt x="364" y="416"/>
                  <a:pt x="365" y="415"/>
                  <a:pt x="366" y="415"/>
                </a:cubicBezTo>
                <a:cubicBezTo>
                  <a:pt x="370" y="413"/>
                  <a:pt x="373" y="409"/>
                  <a:pt x="373" y="405"/>
                </a:cubicBezTo>
                <a:cubicBezTo>
                  <a:pt x="373" y="373"/>
                  <a:pt x="373" y="373"/>
                  <a:pt x="373" y="373"/>
                </a:cubicBezTo>
                <a:cubicBezTo>
                  <a:pt x="405" y="373"/>
                  <a:pt x="405" y="373"/>
                  <a:pt x="405" y="373"/>
                </a:cubicBezTo>
                <a:cubicBezTo>
                  <a:pt x="411" y="373"/>
                  <a:pt x="416" y="368"/>
                  <a:pt x="416" y="362"/>
                </a:cubicBezTo>
                <a:lnTo>
                  <a:pt x="416" y="234"/>
                </a:lnTo>
                <a:close/>
              </a:path>
            </a:pathLst>
          </a:custGeom>
          <a:solidFill>
            <a:srgbClr val="0097A9"/>
          </a:solidFill>
          <a:ln>
            <a:noFill/>
          </a:ln>
        </p:spPr>
        <p:txBody>
          <a:bodyPr vert="horz" wrap="square" lIns="91438" tIns="45719" rIns="91438" bIns="45719" numCol="1" anchor="t" anchorCtr="0" compatLnSpc="1">
            <a:prstTxWarp prst="textNoShape">
              <a:avLst/>
            </a:prstTxWarp>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p:txBody>
      </p:sp>
      <p:sp>
        <p:nvSpPr>
          <p:cNvPr id="199" name="Freeform 75">
            <a:extLst>
              <a:ext uri="{FF2B5EF4-FFF2-40B4-BE49-F238E27FC236}">
                <a16:creationId xmlns:a16="http://schemas.microsoft.com/office/drawing/2014/main" id="{CE5A5CA4-4B0A-4A35-9666-F088B6EE3E12}"/>
              </a:ext>
            </a:extLst>
          </p:cNvPr>
          <p:cNvSpPr>
            <a:spLocks noChangeAspect="1" noEditPoints="1"/>
          </p:cNvSpPr>
          <p:nvPr/>
        </p:nvSpPr>
        <p:spPr bwMode="auto">
          <a:xfrm>
            <a:off x="10554762" y="5646637"/>
            <a:ext cx="367621" cy="367621"/>
          </a:xfrm>
          <a:custGeom>
            <a:avLst/>
            <a:gdLst>
              <a:gd name="T0" fmla="*/ 267 w 512"/>
              <a:gd name="T1" fmla="*/ 200 h 512"/>
              <a:gd name="T2" fmla="*/ 290 w 512"/>
              <a:gd name="T3" fmla="*/ 256 h 512"/>
              <a:gd name="T4" fmla="*/ 266 w 512"/>
              <a:gd name="T5" fmla="*/ 256 h 512"/>
              <a:gd name="T6" fmla="*/ 266 w 512"/>
              <a:gd name="T7" fmla="*/ 245 h 512"/>
              <a:gd name="T8" fmla="*/ 256 w 512"/>
              <a:gd name="T9" fmla="*/ 234 h 512"/>
              <a:gd name="T10" fmla="*/ 245 w 512"/>
              <a:gd name="T11" fmla="*/ 245 h 512"/>
              <a:gd name="T12" fmla="*/ 245 w 512"/>
              <a:gd name="T13" fmla="*/ 256 h 512"/>
              <a:gd name="T14" fmla="*/ 222 w 512"/>
              <a:gd name="T15" fmla="*/ 256 h 512"/>
              <a:gd name="T16" fmla="*/ 244 w 512"/>
              <a:gd name="T17" fmla="*/ 200 h 512"/>
              <a:gd name="T18" fmla="*/ 238 w 512"/>
              <a:gd name="T19" fmla="*/ 187 h 512"/>
              <a:gd name="T20" fmla="*/ 224 w 512"/>
              <a:gd name="T21" fmla="*/ 192 h 512"/>
              <a:gd name="T22" fmla="*/ 224 w 512"/>
              <a:gd name="T23" fmla="*/ 194 h 512"/>
              <a:gd name="T24" fmla="*/ 220 w 512"/>
              <a:gd name="T25" fmla="*/ 178 h 512"/>
              <a:gd name="T26" fmla="*/ 256 w 512"/>
              <a:gd name="T27" fmla="*/ 143 h 512"/>
              <a:gd name="T28" fmla="*/ 291 w 512"/>
              <a:gd name="T29" fmla="*/ 178 h 512"/>
              <a:gd name="T30" fmla="*/ 287 w 512"/>
              <a:gd name="T31" fmla="*/ 194 h 512"/>
              <a:gd name="T32" fmla="*/ 287 w 512"/>
              <a:gd name="T33" fmla="*/ 192 h 512"/>
              <a:gd name="T34" fmla="*/ 273 w 512"/>
              <a:gd name="T35" fmla="*/ 187 h 512"/>
              <a:gd name="T36" fmla="*/ 267 w 512"/>
              <a:gd name="T37" fmla="*/ 200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2 w 512"/>
              <a:gd name="T49" fmla="*/ 401 h 512"/>
              <a:gd name="T50" fmla="*/ 321 w 512"/>
              <a:gd name="T51" fmla="*/ 277 h 512"/>
              <a:gd name="T52" fmla="*/ 341 w 512"/>
              <a:gd name="T53" fmla="*/ 277 h 512"/>
              <a:gd name="T54" fmla="*/ 352 w 512"/>
              <a:gd name="T55" fmla="*/ 266 h 512"/>
              <a:gd name="T56" fmla="*/ 341 w 512"/>
              <a:gd name="T57" fmla="*/ 256 h 512"/>
              <a:gd name="T58" fmla="*/ 313 w 512"/>
              <a:gd name="T59" fmla="*/ 256 h 512"/>
              <a:gd name="T60" fmla="*/ 297 w 512"/>
              <a:gd name="T61" fmla="*/ 217 h 512"/>
              <a:gd name="T62" fmla="*/ 312 w 512"/>
              <a:gd name="T63" fmla="*/ 178 h 512"/>
              <a:gd name="T64" fmla="*/ 266 w 512"/>
              <a:gd name="T65" fmla="*/ 123 h 512"/>
              <a:gd name="T66" fmla="*/ 266 w 512"/>
              <a:gd name="T67" fmla="*/ 106 h 512"/>
              <a:gd name="T68" fmla="*/ 256 w 512"/>
              <a:gd name="T69" fmla="*/ 96 h 512"/>
              <a:gd name="T70" fmla="*/ 245 w 512"/>
              <a:gd name="T71" fmla="*/ 106 h 512"/>
              <a:gd name="T72" fmla="*/ 245 w 512"/>
              <a:gd name="T73" fmla="*/ 123 h 512"/>
              <a:gd name="T74" fmla="*/ 199 w 512"/>
              <a:gd name="T75" fmla="*/ 178 h 512"/>
              <a:gd name="T76" fmla="*/ 214 w 512"/>
              <a:gd name="T77" fmla="*/ 217 h 512"/>
              <a:gd name="T78" fmla="*/ 199 w 512"/>
              <a:gd name="T79" fmla="*/ 256 h 512"/>
              <a:gd name="T80" fmla="*/ 170 w 512"/>
              <a:gd name="T81" fmla="*/ 256 h 512"/>
              <a:gd name="T82" fmla="*/ 160 w 512"/>
              <a:gd name="T83" fmla="*/ 266 h 512"/>
              <a:gd name="T84" fmla="*/ 170 w 512"/>
              <a:gd name="T85" fmla="*/ 277 h 512"/>
              <a:gd name="T86" fmla="*/ 190 w 512"/>
              <a:gd name="T87" fmla="*/ 277 h 512"/>
              <a:gd name="T88" fmla="*/ 139 w 512"/>
              <a:gd name="T89" fmla="*/ 401 h 512"/>
              <a:gd name="T90" fmla="*/ 145 w 512"/>
              <a:gd name="T91" fmla="*/ 415 h 512"/>
              <a:gd name="T92" fmla="*/ 149 w 512"/>
              <a:gd name="T93" fmla="*/ 416 h 512"/>
              <a:gd name="T94" fmla="*/ 159 w 512"/>
              <a:gd name="T95" fmla="*/ 409 h 512"/>
              <a:gd name="T96" fmla="*/ 213 w 512"/>
              <a:gd name="T97" fmla="*/ 277 h 512"/>
              <a:gd name="T98" fmla="*/ 245 w 512"/>
              <a:gd name="T99" fmla="*/ 277 h 512"/>
              <a:gd name="T100" fmla="*/ 245 w 512"/>
              <a:gd name="T101" fmla="*/ 288 h 512"/>
              <a:gd name="T102" fmla="*/ 256 w 512"/>
              <a:gd name="T103" fmla="*/ 298 h 512"/>
              <a:gd name="T104" fmla="*/ 266 w 512"/>
              <a:gd name="T105" fmla="*/ 288 h 512"/>
              <a:gd name="T106" fmla="*/ 266 w 512"/>
              <a:gd name="T107" fmla="*/ 277 h 512"/>
              <a:gd name="T108" fmla="*/ 298 w 512"/>
              <a:gd name="T109" fmla="*/ 277 h 512"/>
              <a:gd name="T110" fmla="*/ 352 w 512"/>
              <a:gd name="T111" fmla="*/ 409 h 512"/>
              <a:gd name="T112" fmla="*/ 362 w 512"/>
              <a:gd name="T113" fmla="*/ 416 h 512"/>
              <a:gd name="T114" fmla="*/ 366 w 512"/>
              <a:gd name="T115" fmla="*/ 415 h 512"/>
              <a:gd name="T116" fmla="*/ 372 w 512"/>
              <a:gd name="T117" fmla="*/ 40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2" h="512">
                <a:moveTo>
                  <a:pt x="267" y="200"/>
                </a:moveTo>
                <a:cubicBezTo>
                  <a:pt x="290" y="256"/>
                  <a:pt x="290" y="256"/>
                  <a:pt x="290" y="256"/>
                </a:cubicBezTo>
                <a:cubicBezTo>
                  <a:pt x="266" y="256"/>
                  <a:pt x="266" y="256"/>
                  <a:pt x="266" y="256"/>
                </a:cubicBezTo>
                <a:cubicBezTo>
                  <a:pt x="266" y="245"/>
                  <a:pt x="266" y="245"/>
                  <a:pt x="266" y="245"/>
                </a:cubicBezTo>
                <a:cubicBezTo>
                  <a:pt x="266" y="239"/>
                  <a:pt x="262" y="234"/>
                  <a:pt x="256" y="234"/>
                </a:cubicBezTo>
                <a:cubicBezTo>
                  <a:pt x="250" y="234"/>
                  <a:pt x="245" y="239"/>
                  <a:pt x="245" y="245"/>
                </a:cubicBezTo>
                <a:cubicBezTo>
                  <a:pt x="245" y="256"/>
                  <a:pt x="245" y="256"/>
                  <a:pt x="245" y="256"/>
                </a:cubicBezTo>
                <a:cubicBezTo>
                  <a:pt x="222" y="256"/>
                  <a:pt x="222" y="256"/>
                  <a:pt x="222" y="256"/>
                </a:cubicBezTo>
                <a:cubicBezTo>
                  <a:pt x="244" y="200"/>
                  <a:pt x="244" y="200"/>
                  <a:pt x="244" y="200"/>
                </a:cubicBezTo>
                <a:cubicBezTo>
                  <a:pt x="246" y="195"/>
                  <a:pt x="244" y="189"/>
                  <a:pt x="238" y="187"/>
                </a:cubicBezTo>
                <a:cubicBezTo>
                  <a:pt x="233" y="184"/>
                  <a:pt x="227" y="187"/>
                  <a:pt x="224" y="192"/>
                </a:cubicBezTo>
                <a:cubicBezTo>
                  <a:pt x="224" y="194"/>
                  <a:pt x="224" y="194"/>
                  <a:pt x="224" y="194"/>
                </a:cubicBezTo>
                <a:cubicBezTo>
                  <a:pt x="222" y="189"/>
                  <a:pt x="220" y="184"/>
                  <a:pt x="220" y="178"/>
                </a:cubicBezTo>
                <a:cubicBezTo>
                  <a:pt x="220" y="159"/>
                  <a:pt x="236" y="143"/>
                  <a:pt x="256" y="143"/>
                </a:cubicBezTo>
                <a:cubicBezTo>
                  <a:pt x="275" y="143"/>
                  <a:pt x="291" y="159"/>
                  <a:pt x="291" y="178"/>
                </a:cubicBezTo>
                <a:cubicBezTo>
                  <a:pt x="291" y="184"/>
                  <a:pt x="290" y="189"/>
                  <a:pt x="287" y="194"/>
                </a:cubicBezTo>
                <a:cubicBezTo>
                  <a:pt x="287" y="192"/>
                  <a:pt x="287" y="192"/>
                  <a:pt x="287" y="192"/>
                </a:cubicBezTo>
                <a:cubicBezTo>
                  <a:pt x="285" y="187"/>
                  <a:pt x="278" y="184"/>
                  <a:pt x="273" y="187"/>
                </a:cubicBezTo>
                <a:cubicBezTo>
                  <a:pt x="268" y="189"/>
                  <a:pt x="265" y="195"/>
                  <a:pt x="267" y="20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2" y="401"/>
                </a:moveTo>
                <a:cubicBezTo>
                  <a:pt x="321" y="277"/>
                  <a:pt x="321" y="277"/>
                  <a:pt x="321" y="277"/>
                </a:cubicBezTo>
                <a:cubicBezTo>
                  <a:pt x="341" y="277"/>
                  <a:pt x="341" y="277"/>
                  <a:pt x="341" y="277"/>
                </a:cubicBezTo>
                <a:cubicBezTo>
                  <a:pt x="347" y="277"/>
                  <a:pt x="352" y="272"/>
                  <a:pt x="352" y="266"/>
                </a:cubicBezTo>
                <a:cubicBezTo>
                  <a:pt x="352" y="260"/>
                  <a:pt x="347" y="256"/>
                  <a:pt x="341" y="256"/>
                </a:cubicBezTo>
                <a:cubicBezTo>
                  <a:pt x="313" y="256"/>
                  <a:pt x="313" y="256"/>
                  <a:pt x="313" y="256"/>
                </a:cubicBezTo>
                <a:cubicBezTo>
                  <a:pt x="297" y="217"/>
                  <a:pt x="297" y="217"/>
                  <a:pt x="297" y="217"/>
                </a:cubicBezTo>
                <a:cubicBezTo>
                  <a:pt x="307" y="207"/>
                  <a:pt x="312" y="193"/>
                  <a:pt x="312" y="178"/>
                </a:cubicBezTo>
                <a:cubicBezTo>
                  <a:pt x="312" y="151"/>
                  <a:pt x="293" y="128"/>
                  <a:pt x="266" y="123"/>
                </a:cubicBezTo>
                <a:cubicBezTo>
                  <a:pt x="266" y="106"/>
                  <a:pt x="266" y="106"/>
                  <a:pt x="266" y="106"/>
                </a:cubicBezTo>
                <a:cubicBezTo>
                  <a:pt x="266" y="100"/>
                  <a:pt x="262" y="96"/>
                  <a:pt x="256" y="96"/>
                </a:cubicBezTo>
                <a:cubicBezTo>
                  <a:pt x="250" y="96"/>
                  <a:pt x="245" y="100"/>
                  <a:pt x="245" y="106"/>
                </a:cubicBezTo>
                <a:cubicBezTo>
                  <a:pt x="245" y="123"/>
                  <a:pt x="245" y="123"/>
                  <a:pt x="245" y="123"/>
                </a:cubicBezTo>
                <a:cubicBezTo>
                  <a:pt x="219" y="128"/>
                  <a:pt x="199" y="151"/>
                  <a:pt x="199" y="178"/>
                </a:cubicBezTo>
                <a:cubicBezTo>
                  <a:pt x="199" y="193"/>
                  <a:pt x="204" y="207"/>
                  <a:pt x="214" y="217"/>
                </a:cubicBezTo>
                <a:cubicBezTo>
                  <a:pt x="199" y="256"/>
                  <a:pt x="199" y="256"/>
                  <a:pt x="199" y="256"/>
                </a:cubicBezTo>
                <a:cubicBezTo>
                  <a:pt x="170" y="256"/>
                  <a:pt x="170" y="256"/>
                  <a:pt x="170" y="256"/>
                </a:cubicBezTo>
                <a:cubicBezTo>
                  <a:pt x="164" y="256"/>
                  <a:pt x="160" y="260"/>
                  <a:pt x="160" y="266"/>
                </a:cubicBezTo>
                <a:cubicBezTo>
                  <a:pt x="160" y="272"/>
                  <a:pt x="164" y="277"/>
                  <a:pt x="170" y="277"/>
                </a:cubicBezTo>
                <a:cubicBezTo>
                  <a:pt x="190" y="277"/>
                  <a:pt x="190" y="277"/>
                  <a:pt x="190" y="277"/>
                </a:cubicBezTo>
                <a:cubicBezTo>
                  <a:pt x="139" y="401"/>
                  <a:pt x="139" y="401"/>
                  <a:pt x="139" y="401"/>
                </a:cubicBezTo>
                <a:cubicBezTo>
                  <a:pt x="137" y="406"/>
                  <a:pt x="140" y="413"/>
                  <a:pt x="145" y="415"/>
                </a:cubicBezTo>
                <a:cubicBezTo>
                  <a:pt x="146" y="415"/>
                  <a:pt x="148" y="416"/>
                  <a:pt x="149" y="416"/>
                </a:cubicBezTo>
                <a:cubicBezTo>
                  <a:pt x="153" y="416"/>
                  <a:pt x="157" y="413"/>
                  <a:pt x="159" y="409"/>
                </a:cubicBezTo>
                <a:cubicBezTo>
                  <a:pt x="213" y="277"/>
                  <a:pt x="213" y="277"/>
                  <a:pt x="213" y="277"/>
                </a:cubicBezTo>
                <a:cubicBezTo>
                  <a:pt x="245" y="277"/>
                  <a:pt x="245" y="277"/>
                  <a:pt x="245" y="277"/>
                </a:cubicBezTo>
                <a:cubicBezTo>
                  <a:pt x="245" y="288"/>
                  <a:pt x="245" y="288"/>
                  <a:pt x="245" y="288"/>
                </a:cubicBezTo>
                <a:cubicBezTo>
                  <a:pt x="245" y="294"/>
                  <a:pt x="250" y="298"/>
                  <a:pt x="256" y="298"/>
                </a:cubicBezTo>
                <a:cubicBezTo>
                  <a:pt x="262" y="298"/>
                  <a:pt x="266" y="294"/>
                  <a:pt x="266" y="288"/>
                </a:cubicBezTo>
                <a:cubicBezTo>
                  <a:pt x="266" y="277"/>
                  <a:pt x="266" y="277"/>
                  <a:pt x="266" y="277"/>
                </a:cubicBezTo>
                <a:cubicBezTo>
                  <a:pt x="298" y="277"/>
                  <a:pt x="298" y="277"/>
                  <a:pt x="298" y="277"/>
                </a:cubicBezTo>
                <a:cubicBezTo>
                  <a:pt x="352" y="409"/>
                  <a:pt x="352" y="409"/>
                  <a:pt x="352" y="409"/>
                </a:cubicBezTo>
                <a:cubicBezTo>
                  <a:pt x="354" y="413"/>
                  <a:pt x="358" y="416"/>
                  <a:pt x="362" y="416"/>
                </a:cubicBezTo>
                <a:cubicBezTo>
                  <a:pt x="364" y="416"/>
                  <a:pt x="365" y="415"/>
                  <a:pt x="366" y="415"/>
                </a:cubicBezTo>
                <a:cubicBezTo>
                  <a:pt x="372" y="413"/>
                  <a:pt x="374" y="406"/>
                  <a:pt x="372" y="401"/>
                </a:cubicBezTo>
                <a:close/>
              </a:path>
            </a:pathLst>
          </a:custGeom>
          <a:solidFill>
            <a:srgbClr val="97999B"/>
          </a:solidFill>
          <a:ln>
            <a:noFill/>
          </a:ln>
        </p:spPr>
        <p:txBody>
          <a:bodyPr vert="horz" wrap="square" lIns="91438" tIns="45719" rIns="91438" bIns="45719" numCol="1" anchor="t" anchorCtr="0" compatLnSpc="1">
            <a:prstTxWarp prst="textNoShape">
              <a:avLst/>
            </a:prstTxWarp>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p:txBody>
      </p:sp>
      <p:sp>
        <p:nvSpPr>
          <p:cNvPr id="200" name="Isosceles Triangle 199">
            <a:extLst>
              <a:ext uri="{FF2B5EF4-FFF2-40B4-BE49-F238E27FC236}">
                <a16:creationId xmlns:a16="http://schemas.microsoft.com/office/drawing/2014/main" id="{6DB074C5-4318-4681-A7C0-4C23F4A0D31B}"/>
              </a:ext>
            </a:extLst>
          </p:cNvPr>
          <p:cNvSpPr/>
          <p:nvPr/>
        </p:nvSpPr>
        <p:spPr bwMode="gray">
          <a:xfrm rot="5400000">
            <a:off x="3959556" y="1153808"/>
            <a:ext cx="205261" cy="180975"/>
          </a:xfrm>
          <a:prstGeom prst="triangle">
            <a:avLst/>
          </a:prstGeom>
          <a:solidFill>
            <a:schemeClr val="accent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1" name="Isosceles Triangle 200">
            <a:extLst>
              <a:ext uri="{FF2B5EF4-FFF2-40B4-BE49-F238E27FC236}">
                <a16:creationId xmlns:a16="http://schemas.microsoft.com/office/drawing/2014/main" id="{4A981F05-870A-4D21-85A4-3CB2CA7A0C43}"/>
              </a:ext>
            </a:extLst>
          </p:cNvPr>
          <p:cNvSpPr/>
          <p:nvPr/>
        </p:nvSpPr>
        <p:spPr bwMode="gray">
          <a:xfrm rot="5400000">
            <a:off x="5866144" y="1153808"/>
            <a:ext cx="205261" cy="180975"/>
          </a:xfrm>
          <a:prstGeom prst="triangle">
            <a:avLst/>
          </a:prstGeom>
          <a:solidFill>
            <a:schemeClr val="accent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2" name="Isosceles Triangle 201">
            <a:extLst>
              <a:ext uri="{FF2B5EF4-FFF2-40B4-BE49-F238E27FC236}">
                <a16:creationId xmlns:a16="http://schemas.microsoft.com/office/drawing/2014/main" id="{13A56166-A7B9-4FCD-8F67-3982340D157C}"/>
              </a:ext>
            </a:extLst>
          </p:cNvPr>
          <p:cNvSpPr/>
          <p:nvPr/>
        </p:nvSpPr>
        <p:spPr bwMode="gray">
          <a:xfrm rot="5400000">
            <a:off x="7776096" y="1153808"/>
            <a:ext cx="205261" cy="180975"/>
          </a:xfrm>
          <a:prstGeom prst="triangle">
            <a:avLst/>
          </a:prstGeom>
          <a:solidFill>
            <a:schemeClr val="accent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3" name="Isosceles Triangle 202">
            <a:extLst>
              <a:ext uri="{FF2B5EF4-FFF2-40B4-BE49-F238E27FC236}">
                <a16:creationId xmlns:a16="http://schemas.microsoft.com/office/drawing/2014/main" id="{B8251EB1-55D4-4D32-B67E-50CD2B2FE512}"/>
              </a:ext>
            </a:extLst>
          </p:cNvPr>
          <p:cNvSpPr/>
          <p:nvPr/>
        </p:nvSpPr>
        <p:spPr bwMode="gray">
          <a:xfrm rot="5400000">
            <a:off x="9678889" y="1153808"/>
            <a:ext cx="205261" cy="180975"/>
          </a:xfrm>
          <a:prstGeom prst="triangle">
            <a:avLst/>
          </a:prstGeom>
          <a:solidFill>
            <a:schemeClr val="accent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4" name="Rectangle 203">
            <a:extLst>
              <a:ext uri="{FF2B5EF4-FFF2-40B4-BE49-F238E27FC236}">
                <a16:creationId xmlns:a16="http://schemas.microsoft.com/office/drawing/2014/main" id="{11DCDCD7-F81F-4B7F-B5D6-3CACF97E74EB}"/>
              </a:ext>
            </a:extLst>
          </p:cNvPr>
          <p:cNvSpPr/>
          <p:nvPr/>
        </p:nvSpPr>
        <p:spPr bwMode="gray">
          <a:xfrm>
            <a:off x="2325107" y="5780692"/>
            <a:ext cx="1555396" cy="91078"/>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5" name="Oval 204">
            <a:extLst>
              <a:ext uri="{FF2B5EF4-FFF2-40B4-BE49-F238E27FC236}">
                <a16:creationId xmlns:a16="http://schemas.microsoft.com/office/drawing/2014/main" id="{D1D972D8-4711-4547-924F-C02AE8A8E6E3}"/>
              </a:ext>
            </a:extLst>
          </p:cNvPr>
          <p:cNvSpPr/>
          <p:nvPr/>
        </p:nvSpPr>
        <p:spPr bwMode="gray">
          <a:xfrm>
            <a:off x="2922703" y="5642420"/>
            <a:ext cx="365760" cy="365760"/>
          </a:xfrm>
          <a:prstGeom prst="ellipse">
            <a:avLst/>
          </a:prstGeom>
          <a:solidFill>
            <a:schemeClr val="bg1"/>
          </a:solidFill>
          <a:ln w="19050" algn="ctr">
            <a:solidFill>
              <a:srgbClr val="00A3E0"/>
            </a:solidFill>
            <a:miter lim="800000"/>
            <a:headEnd/>
            <a:tailEnd/>
          </a:ln>
        </p:spPr>
        <p:txBody>
          <a:bodyPr wrap="square" lIns="80646" tIns="80646" rIns="80646" bIns="80646" rtlCol="0" anchor="ctr"/>
          <a:lstStyle/>
          <a:p>
            <a:pPr algn="ctr" defTabSz="714403">
              <a:lnSpc>
                <a:spcPct val="106000"/>
              </a:lnSpc>
            </a:pPr>
            <a:endParaRPr lang="en-US" sz="800" b="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6" name="Freeform 36">
            <a:extLst>
              <a:ext uri="{FF2B5EF4-FFF2-40B4-BE49-F238E27FC236}">
                <a16:creationId xmlns:a16="http://schemas.microsoft.com/office/drawing/2014/main" id="{4900EC0F-B89E-403E-9AA9-5FE81058A84D}"/>
              </a:ext>
            </a:extLst>
          </p:cNvPr>
          <p:cNvSpPr>
            <a:spLocks noChangeAspect="1" noEditPoints="1"/>
          </p:cNvSpPr>
          <p:nvPr/>
        </p:nvSpPr>
        <p:spPr bwMode="auto">
          <a:xfrm>
            <a:off x="2930929" y="5633632"/>
            <a:ext cx="367621" cy="367621"/>
          </a:xfrm>
          <a:custGeom>
            <a:avLst/>
            <a:gdLst>
              <a:gd name="T0" fmla="*/ 324 w 512"/>
              <a:gd name="T1" fmla="*/ 194 h 512"/>
              <a:gd name="T2" fmla="*/ 330 w 512"/>
              <a:gd name="T3" fmla="*/ 167 h 512"/>
              <a:gd name="T4" fmla="*/ 400 w 512"/>
              <a:gd name="T5" fmla="*/ 182 h 512"/>
              <a:gd name="T6" fmla="*/ 386 w 512"/>
              <a:gd name="T7" fmla="*/ 223 h 512"/>
              <a:gd name="T8" fmla="*/ 351 w 512"/>
              <a:gd name="T9" fmla="*/ 247 h 512"/>
              <a:gd name="T10" fmla="*/ 312 w 512"/>
              <a:gd name="T11" fmla="*/ 243 h 512"/>
              <a:gd name="T12" fmla="*/ 278 w 512"/>
              <a:gd name="T13" fmla="*/ 222 h 512"/>
              <a:gd name="T14" fmla="*/ 264 w 512"/>
              <a:gd name="T15" fmla="*/ 183 h 512"/>
              <a:gd name="T16" fmla="*/ 275 w 512"/>
              <a:gd name="T17" fmla="*/ 144 h 512"/>
              <a:gd name="T18" fmla="*/ 308 w 512"/>
              <a:gd name="T19" fmla="*/ 119 h 512"/>
              <a:gd name="T20" fmla="*/ 331 w 512"/>
              <a:gd name="T21" fmla="*/ 128 h 512"/>
              <a:gd name="T22" fmla="*/ 364 w 512"/>
              <a:gd name="T23" fmla="*/ 136 h 512"/>
              <a:gd name="T24" fmla="*/ 384 w 512"/>
              <a:gd name="T25" fmla="*/ 164 h 512"/>
              <a:gd name="T26" fmla="*/ 320 w 512"/>
              <a:gd name="T27" fmla="*/ 147 h 512"/>
              <a:gd name="T28" fmla="*/ 330 w 512"/>
              <a:gd name="T29" fmla="*/ 217 h 512"/>
              <a:gd name="T30" fmla="*/ 512 w 512"/>
              <a:gd name="T31" fmla="*/ 256 h 512"/>
              <a:gd name="T32" fmla="*/ 512 w 512"/>
              <a:gd name="T33" fmla="*/ 256 h 512"/>
              <a:gd name="T34" fmla="*/ 268 w 512"/>
              <a:gd name="T35" fmla="*/ 290 h 512"/>
              <a:gd name="T36" fmla="*/ 236 w 512"/>
              <a:gd name="T37" fmla="*/ 251 h 512"/>
              <a:gd name="T38" fmla="*/ 187 w 512"/>
              <a:gd name="T39" fmla="*/ 238 h 512"/>
              <a:gd name="T40" fmla="*/ 140 w 512"/>
              <a:gd name="T41" fmla="*/ 256 h 512"/>
              <a:gd name="T42" fmla="*/ 113 w 512"/>
              <a:gd name="T43" fmla="*/ 299 h 512"/>
              <a:gd name="T44" fmla="*/ 115 w 512"/>
              <a:gd name="T45" fmla="*/ 350 h 512"/>
              <a:gd name="T46" fmla="*/ 147 w 512"/>
              <a:gd name="T47" fmla="*/ 388 h 512"/>
              <a:gd name="T48" fmla="*/ 196 w 512"/>
              <a:gd name="T49" fmla="*/ 401 h 512"/>
              <a:gd name="T50" fmla="*/ 237 w 512"/>
              <a:gd name="T51" fmla="*/ 383 h 512"/>
              <a:gd name="T52" fmla="*/ 266 w 512"/>
              <a:gd name="T53" fmla="*/ 345 h 512"/>
              <a:gd name="T54" fmla="*/ 410 w 512"/>
              <a:gd name="T55" fmla="*/ 163 h 512"/>
              <a:gd name="T56" fmla="*/ 384 w 512"/>
              <a:gd name="T57" fmla="*/ 119 h 512"/>
              <a:gd name="T58" fmla="*/ 337 w 512"/>
              <a:gd name="T59" fmla="*/ 99 h 512"/>
              <a:gd name="T60" fmla="*/ 288 w 512"/>
              <a:gd name="T61" fmla="*/ 111 h 512"/>
              <a:gd name="T62" fmla="*/ 255 w 512"/>
              <a:gd name="T63" fmla="*/ 149 h 512"/>
              <a:gd name="T64" fmla="*/ 251 w 512"/>
              <a:gd name="T65" fmla="*/ 199 h 512"/>
              <a:gd name="T66" fmla="*/ 277 w 512"/>
              <a:gd name="T67" fmla="*/ 243 h 512"/>
              <a:gd name="T68" fmla="*/ 323 w 512"/>
              <a:gd name="T69" fmla="*/ 263 h 512"/>
              <a:gd name="T70" fmla="*/ 358 w 512"/>
              <a:gd name="T71" fmla="*/ 270 h 512"/>
              <a:gd name="T72" fmla="*/ 405 w 512"/>
              <a:gd name="T73" fmla="*/ 237 h 512"/>
              <a:gd name="T74" fmla="*/ 423 w 512"/>
              <a:gd name="T75" fmla="*/ 182 h 512"/>
              <a:gd name="T76" fmla="*/ 179 w 512"/>
              <a:gd name="T77" fmla="*/ 313 h 512"/>
              <a:gd name="T78" fmla="*/ 204 w 512"/>
              <a:gd name="T79" fmla="*/ 326 h 512"/>
              <a:gd name="T80" fmla="*/ 262 w 512"/>
              <a:gd name="T81" fmla="*/ 321 h 512"/>
              <a:gd name="T82" fmla="*/ 248 w 512"/>
              <a:gd name="T83" fmla="*/ 361 h 512"/>
              <a:gd name="T84" fmla="*/ 212 w 512"/>
              <a:gd name="T85" fmla="*/ 386 h 512"/>
              <a:gd name="T86" fmla="*/ 173 w 512"/>
              <a:gd name="T87" fmla="*/ 382 h 512"/>
              <a:gd name="T88" fmla="*/ 139 w 512"/>
              <a:gd name="T89" fmla="*/ 360 h 512"/>
              <a:gd name="T90" fmla="*/ 125 w 512"/>
              <a:gd name="T91" fmla="*/ 321 h 512"/>
              <a:gd name="T92" fmla="*/ 137 w 512"/>
              <a:gd name="T93" fmla="*/ 282 h 512"/>
              <a:gd name="T94" fmla="*/ 169 w 512"/>
              <a:gd name="T95" fmla="*/ 258 h 512"/>
              <a:gd name="T96" fmla="*/ 193 w 512"/>
              <a:gd name="T97" fmla="*/ 266 h 512"/>
              <a:gd name="T98" fmla="*/ 226 w 512"/>
              <a:gd name="T99" fmla="*/ 274 h 512"/>
              <a:gd name="T100" fmla="*/ 246 w 512"/>
              <a:gd name="T101" fmla="*/ 303 h 512"/>
              <a:gd name="T102" fmla="*/ 181 w 512"/>
              <a:gd name="T103" fmla="*/ 286 h 512"/>
              <a:gd name="T104" fmla="*/ 192 w 512"/>
              <a:gd name="T105" fmla="*/ 35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344" y="177"/>
                </a:moveTo>
                <a:cubicBezTo>
                  <a:pt x="345" y="180"/>
                  <a:pt x="345" y="184"/>
                  <a:pt x="343" y="188"/>
                </a:cubicBezTo>
                <a:cubicBezTo>
                  <a:pt x="341" y="191"/>
                  <a:pt x="338" y="193"/>
                  <a:pt x="335" y="195"/>
                </a:cubicBezTo>
                <a:cubicBezTo>
                  <a:pt x="331" y="196"/>
                  <a:pt x="327" y="195"/>
                  <a:pt x="324" y="194"/>
                </a:cubicBezTo>
                <a:cubicBezTo>
                  <a:pt x="320" y="192"/>
                  <a:pt x="318" y="189"/>
                  <a:pt x="317" y="185"/>
                </a:cubicBezTo>
                <a:cubicBezTo>
                  <a:pt x="316" y="182"/>
                  <a:pt x="316" y="178"/>
                  <a:pt x="318" y="174"/>
                </a:cubicBezTo>
                <a:cubicBezTo>
                  <a:pt x="320" y="171"/>
                  <a:pt x="322" y="169"/>
                  <a:pt x="326" y="167"/>
                </a:cubicBezTo>
                <a:cubicBezTo>
                  <a:pt x="328" y="167"/>
                  <a:pt x="329" y="167"/>
                  <a:pt x="330" y="167"/>
                </a:cubicBezTo>
                <a:cubicBezTo>
                  <a:pt x="333" y="167"/>
                  <a:pt x="335" y="167"/>
                  <a:pt x="337" y="168"/>
                </a:cubicBezTo>
                <a:cubicBezTo>
                  <a:pt x="340" y="170"/>
                  <a:pt x="343" y="173"/>
                  <a:pt x="344" y="177"/>
                </a:cubicBezTo>
                <a:close/>
                <a:moveTo>
                  <a:pt x="397" y="179"/>
                </a:moveTo>
                <a:cubicBezTo>
                  <a:pt x="398" y="180"/>
                  <a:pt x="399" y="181"/>
                  <a:pt x="400" y="182"/>
                </a:cubicBezTo>
                <a:cubicBezTo>
                  <a:pt x="399" y="183"/>
                  <a:pt x="398" y="184"/>
                  <a:pt x="397" y="185"/>
                </a:cubicBezTo>
                <a:cubicBezTo>
                  <a:pt x="392" y="189"/>
                  <a:pt x="386" y="193"/>
                  <a:pt x="384" y="199"/>
                </a:cubicBezTo>
                <a:cubicBezTo>
                  <a:pt x="382" y="206"/>
                  <a:pt x="384" y="212"/>
                  <a:pt x="385" y="218"/>
                </a:cubicBezTo>
                <a:cubicBezTo>
                  <a:pt x="386" y="220"/>
                  <a:pt x="386" y="221"/>
                  <a:pt x="386" y="223"/>
                </a:cubicBezTo>
                <a:cubicBezTo>
                  <a:pt x="385" y="223"/>
                  <a:pt x="383" y="223"/>
                  <a:pt x="382" y="223"/>
                </a:cubicBezTo>
                <a:cubicBezTo>
                  <a:pt x="376" y="223"/>
                  <a:pt x="369" y="223"/>
                  <a:pt x="363" y="227"/>
                </a:cubicBezTo>
                <a:cubicBezTo>
                  <a:pt x="357" y="231"/>
                  <a:pt x="355" y="237"/>
                  <a:pt x="353" y="243"/>
                </a:cubicBezTo>
                <a:cubicBezTo>
                  <a:pt x="352" y="244"/>
                  <a:pt x="352" y="246"/>
                  <a:pt x="351" y="247"/>
                </a:cubicBezTo>
                <a:cubicBezTo>
                  <a:pt x="350" y="246"/>
                  <a:pt x="348" y="244"/>
                  <a:pt x="347" y="244"/>
                </a:cubicBezTo>
                <a:cubicBezTo>
                  <a:pt x="342" y="240"/>
                  <a:pt x="336" y="234"/>
                  <a:pt x="330" y="234"/>
                </a:cubicBezTo>
                <a:cubicBezTo>
                  <a:pt x="329" y="234"/>
                  <a:pt x="329" y="234"/>
                  <a:pt x="329" y="234"/>
                </a:cubicBezTo>
                <a:cubicBezTo>
                  <a:pt x="322" y="234"/>
                  <a:pt x="317" y="240"/>
                  <a:pt x="312" y="243"/>
                </a:cubicBezTo>
                <a:cubicBezTo>
                  <a:pt x="311" y="244"/>
                  <a:pt x="309" y="246"/>
                  <a:pt x="308" y="247"/>
                </a:cubicBezTo>
                <a:cubicBezTo>
                  <a:pt x="307" y="246"/>
                  <a:pt x="307" y="244"/>
                  <a:pt x="306" y="243"/>
                </a:cubicBezTo>
                <a:cubicBezTo>
                  <a:pt x="304" y="237"/>
                  <a:pt x="302" y="230"/>
                  <a:pt x="296" y="226"/>
                </a:cubicBezTo>
                <a:cubicBezTo>
                  <a:pt x="291" y="222"/>
                  <a:pt x="284" y="222"/>
                  <a:pt x="278" y="222"/>
                </a:cubicBezTo>
                <a:cubicBezTo>
                  <a:pt x="277" y="222"/>
                  <a:pt x="275" y="222"/>
                  <a:pt x="273" y="221"/>
                </a:cubicBezTo>
                <a:cubicBezTo>
                  <a:pt x="274" y="220"/>
                  <a:pt x="274" y="218"/>
                  <a:pt x="274" y="217"/>
                </a:cubicBezTo>
                <a:cubicBezTo>
                  <a:pt x="276" y="211"/>
                  <a:pt x="278" y="204"/>
                  <a:pt x="276" y="198"/>
                </a:cubicBezTo>
                <a:cubicBezTo>
                  <a:pt x="274" y="191"/>
                  <a:pt x="269" y="187"/>
                  <a:pt x="264" y="183"/>
                </a:cubicBezTo>
                <a:cubicBezTo>
                  <a:pt x="263" y="182"/>
                  <a:pt x="261" y="181"/>
                  <a:pt x="260" y="180"/>
                </a:cubicBezTo>
                <a:cubicBezTo>
                  <a:pt x="262" y="179"/>
                  <a:pt x="263" y="178"/>
                  <a:pt x="264" y="177"/>
                </a:cubicBezTo>
                <a:cubicBezTo>
                  <a:pt x="269" y="173"/>
                  <a:pt x="275" y="169"/>
                  <a:pt x="277" y="163"/>
                </a:cubicBezTo>
                <a:cubicBezTo>
                  <a:pt x="279" y="156"/>
                  <a:pt x="277" y="150"/>
                  <a:pt x="275" y="144"/>
                </a:cubicBezTo>
                <a:cubicBezTo>
                  <a:pt x="275" y="142"/>
                  <a:pt x="275" y="141"/>
                  <a:pt x="274" y="139"/>
                </a:cubicBezTo>
                <a:cubicBezTo>
                  <a:pt x="276" y="139"/>
                  <a:pt x="278" y="139"/>
                  <a:pt x="279" y="139"/>
                </a:cubicBezTo>
                <a:cubicBezTo>
                  <a:pt x="285" y="139"/>
                  <a:pt x="292" y="139"/>
                  <a:pt x="298" y="135"/>
                </a:cubicBezTo>
                <a:cubicBezTo>
                  <a:pt x="303" y="131"/>
                  <a:pt x="306" y="125"/>
                  <a:pt x="308" y="119"/>
                </a:cubicBezTo>
                <a:cubicBezTo>
                  <a:pt x="308" y="118"/>
                  <a:pt x="309" y="116"/>
                  <a:pt x="310" y="115"/>
                </a:cubicBezTo>
                <a:cubicBezTo>
                  <a:pt x="311" y="116"/>
                  <a:pt x="313" y="118"/>
                  <a:pt x="314" y="118"/>
                </a:cubicBezTo>
                <a:cubicBezTo>
                  <a:pt x="319" y="122"/>
                  <a:pt x="324" y="128"/>
                  <a:pt x="331" y="128"/>
                </a:cubicBezTo>
                <a:cubicBezTo>
                  <a:pt x="331" y="128"/>
                  <a:pt x="331" y="128"/>
                  <a:pt x="331" y="128"/>
                </a:cubicBezTo>
                <a:cubicBezTo>
                  <a:pt x="338" y="128"/>
                  <a:pt x="344" y="122"/>
                  <a:pt x="349" y="119"/>
                </a:cubicBezTo>
                <a:cubicBezTo>
                  <a:pt x="350" y="118"/>
                  <a:pt x="352" y="116"/>
                  <a:pt x="353" y="115"/>
                </a:cubicBezTo>
                <a:cubicBezTo>
                  <a:pt x="353" y="116"/>
                  <a:pt x="354" y="118"/>
                  <a:pt x="354" y="119"/>
                </a:cubicBezTo>
                <a:cubicBezTo>
                  <a:pt x="356" y="125"/>
                  <a:pt x="359" y="132"/>
                  <a:pt x="364" y="136"/>
                </a:cubicBezTo>
                <a:cubicBezTo>
                  <a:pt x="370" y="140"/>
                  <a:pt x="377" y="140"/>
                  <a:pt x="383" y="140"/>
                </a:cubicBezTo>
                <a:cubicBezTo>
                  <a:pt x="384" y="140"/>
                  <a:pt x="386" y="140"/>
                  <a:pt x="387" y="141"/>
                </a:cubicBezTo>
                <a:cubicBezTo>
                  <a:pt x="387" y="142"/>
                  <a:pt x="387" y="144"/>
                  <a:pt x="386" y="145"/>
                </a:cubicBezTo>
                <a:cubicBezTo>
                  <a:pt x="384" y="151"/>
                  <a:pt x="382" y="158"/>
                  <a:pt x="384" y="164"/>
                </a:cubicBezTo>
                <a:cubicBezTo>
                  <a:pt x="386" y="171"/>
                  <a:pt x="392" y="175"/>
                  <a:pt x="397" y="179"/>
                </a:cubicBezTo>
                <a:close/>
                <a:moveTo>
                  <a:pt x="364" y="170"/>
                </a:moveTo>
                <a:cubicBezTo>
                  <a:pt x="361" y="161"/>
                  <a:pt x="355" y="154"/>
                  <a:pt x="347" y="150"/>
                </a:cubicBezTo>
                <a:cubicBezTo>
                  <a:pt x="338" y="145"/>
                  <a:pt x="329" y="144"/>
                  <a:pt x="320" y="147"/>
                </a:cubicBezTo>
                <a:cubicBezTo>
                  <a:pt x="311" y="150"/>
                  <a:pt x="303" y="156"/>
                  <a:pt x="299" y="164"/>
                </a:cubicBezTo>
                <a:cubicBezTo>
                  <a:pt x="294" y="173"/>
                  <a:pt x="294" y="182"/>
                  <a:pt x="296" y="192"/>
                </a:cubicBezTo>
                <a:cubicBezTo>
                  <a:pt x="299" y="201"/>
                  <a:pt x="305" y="208"/>
                  <a:pt x="314" y="212"/>
                </a:cubicBezTo>
                <a:cubicBezTo>
                  <a:pt x="319" y="215"/>
                  <a:pt x="325" y="217"/>
                  <a:pt x="330" y="217"/>
                </a:cubicBezTo>
                <a:cubicBezTo>
                  <a:pt x="334" y="217"/>
                  <a:pt x="337" y="216"/>
                  <a:pt x="341" y="215"/>
                </a:cubicBezTo>
                <a:cubicBezTo>
                  <a:pt x="350" y="212"/>
                  <a:pt x="357" y="206"/>
                  <a:pt x="362" y="198"/>
                </a:cubicBezTo>
                <a:cubicBezTo>
                  <a:pt x="366" y="189"/>
                  <a:pt x="367" y="180"/>
                  <a:pt x="364" y="17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4" y="321"/>
                </a:moveTo>
                <a:cubicBezTo>
                  <a:pt x="285" y="312"/>
                  <a:pt x="277" y="306"/>
                  <a:pt x="271" y="301"/>
                </a:cubicBezTo>
                <a:cubicBezTo>
                  <a:pt x="270" y="300"/>
                  <a:pt x="267" y="298"/>
                  <a:pt x="266" y="297"/>
                </a:cubicBezTo>
                <a:cubicBezTo>
                  <a:pt x="266" y="295"/>
                  <a:pt x="267" y="292"/>
                  <a:pt x="268" y="290"/>
                </a:cubicBezTo>
                <a:cubicBezTo>
                  <a:pt x="270" y="283"/>
                  <a:pt x="273" y="274"/>
                  <a:pt x="267" y="266"/>
                </a:cubicBezTo>
                <a:cubicBezTo>
                  <a:pt x="262" y="258"/>
                  <a:pt x="252" y="258"/>
                  <a:pt x="245" y="258"/>
                </a:cubicBezTo>
                <a:cubicBezTo>
                  <a:pt x="243" y="258"/>
                  <a:pt x="240" y="257"/>
                  <a:pt x="238" y="257"/>
                </a:cubicBezTo>
                <a:cubicBezTo>
                  <a:pt x="238" y="256"/>
                  <a:pt x="237" y="253"/>
                  <a:pt x="236" y="251"/>
                </a:cubicBezTo>
                <a:cubicBezTo>
                  <a:pt x="234" y="244"/>
                  <a:pt x="231" y="235"/>
                  <a:pt x="222" y="232"/>
                </a:cubicBezTo>
                <a:cubicBezTo>
                  <a:pt x="213" y="229"/>
                  <a:pt x="204" y="234"/>
                  <a:pt x="199" y="238"/>
                </a:cubicBezTo>
                <a:cubicBezTo>
                  <a:pt x="197" y="239"/>
                  <a:pt x="194" y="241"/>
                  <a:pt x="193" y="242"/>
                </a:cubicBezTo>
                <a:cubicBezTo>
                  <a:pt x="191" y="241"/>
                  <a:pt x="189" y="239"/>
                  <a:pt x="187" y="238"/>
                </a:cubicBezTo>
                <a:cubicBezTo>
                  <a:pt x="182" y="234"/>
                  <a:pt x="173" y="228"/>
                  <a:pt x="164" y="231"/>
                </a:cubicBezTo>
                <a:cubicBezTo>
                  <a:pt x="155" y="234"/>
                  <a:pt x="152" y="243"/>
                  <a:pt x="149" y="250"/>
                </a:cubicBezTo>
                <a:cubicBezTo>
                  <a:pt x="148" y="252"/>
                  <a:pt x="147" y="255"/>
                  <a:pt x="147" y="256"/>
                </a:cubicBezTo>
                <a:cubicBezTo>
                  <a:pt x="145" y="256"/>
                  <a:pt x="142" y="256"/>
                  <a:pt x="140" y="256"/>
                </a:cubicBezTo>
                <a:cubicBezTo>
                  <a:pt x="133" y="256"/>
                  <a:pt x="123" y="257"/>
                  <a:pt x="117" y="264"/>
                </a:cubicBezTo>
                <a:cubicBezTo>
                  <a:pt x="112" y="272"/>
                  <a:pt x="114" y="281"/>
                  <a:pt x="116" y="288"/>
                </a:cubicBezTo>
                <a:cubicBezTo>
                  <a:pt x="117" y="290"/>
                  <a:pt x="118" y="293"/>
                  <a:pt x="118" y="295"/>
                </a:cubicBezTo>
                <a:cubicBezTo>
                  <a:pt x="117" y="296"/>
                  <a:pt x="114" y="298"/>
                  <a:pt x="113" y="299"/>
                </a:cubicBezTo>
                <a:cubicBezTo>
                  <a:pt x="107" y="303"/>
                  <a:pt x="99" y="309"/>
                  <a:pt x="99" y="318"/>
                </a:cubicBezTo>
                <a:cubicBezTo>
                  <a:pt x="99" y="328"/>
                  <a:pt x="106" y="334"/>
                  <a:pt x="112" y="338"/>
                </a:cubicBezTo>
                <a:cubicBezTo>
                  <a:pt x="114" y="340"/>
                  <a:pt x="117" y="342"/>
                  <a:pt x="117" y="342"/>
                </a:cubicBezTo>
                <a:cubicBezTo>
                  <a:pt x="117" y="344"/>
                  <a:pt x="116" y="347"/>
                  <a:pt x="115" y="350"/>
                </a:cubicBezTo>
                <a:cubicBezTo>
                  <a:pt x="113" y="357"/>
                  <a:pt x="110" y="366"/>
                  <a:pt x="116" y="373"/>
                </a:cubicBezTo>
                <a:cubicBezTo>
                  <a:pt x="121" y="381"/>
                  <a:pt x="131" y="381"/>
                  <a:pt x="138" y="382"/>
                </a:cubicBezTo>
                <a:cubicBezTo>
                  <a:pt x="140" y="382"/>
                  <a:pt x="143" y="382"/>
                  <a:pt x="145" y="382"/>
                </a:cubicBezTo>
                <a:cubicBezTo>
                  <a:pt x="146" y="384"/>
                  <a:pt x="147" y="387"/>
                  <a:pt x="147" y="388"/>
                </a:cubicBezTo>
                <a:cubicBezTo>
                  <a:pt x="150" y="395"/>
                  <a:pt x="153" y="404"/>
                  <a:pt x="162" y="408"/>
                </a:cubicBezTo>
                <a:cubicBezTo>
                  <a:pt x="171" y="411"/>
                  <a:pt x="179" y="405"/>
                  <a:pt x="185" y="401"/>
                </a:cubicBezTo>
                <a:cubicBezTo>
                  <a:pt x="186" y="400"/>
                  <a:pt x="189" y="398"/>
                  <a:pt x="191" y="398"/>
                </a:cubicBezTo>
                <a:cubicBezTo>
                  <a:pt x="192" y="398"/>
                  <a:pt x="194" y="400"/>
                  <a:pt x="196" y="401"/>
                </a:cubicBezTo>
                <a:cubicBezTo>
                  <a:pt x="201" y="405"/>
                  <a:pt x="207" y="409"/>
                  <a:pt x="214" y="409"/>
                </a:cubicBezTo>
                <a:cubicBezTo>
                  <a:pt x="216" y="409"/>
                  <a:pt x="217" y="409"/>
                  <a:pt x="219" y="408"/>
                </a:cubicBezTo>
                <a:cubicBezTo>
                  <a:pt x="228" y="405"/>
                  <a:pt x="232" y="396"/>
                  <a:pt x="234" y="389"/>
                </a:cubicBezTo>
                <a:cubicBezTo>
                  <a:pt x="235" y="387"/>
                  <a:pt x="236" y="385"/>
                  <a:pt x="237" y="383"/>
                </a:cubicBezTo>
                <a:cubicBezTo>
                  <a:pt x="238" y="383"/>
                  <a:pt x="241" y="383"/>
                  <a:pt x="244" y="383"/>
                </a:cubicBezTo>
                <a:cubicBezTo>
                  <a:pt x="251" y="383"/>
                  <a:pt x="260" y="383"/>
                  <a:pt x="266" y="375"/>
                </a:cubicBezTo>
                <a:cubicBezTo>
                  <a:pt x="272" y="368"/>
                  <a:pt x="269" y="358"/>
                  <a:pt x="267" y="351"/>
                </a:cubicBezTo>
                <a:cubicBezTo>
                  <a:pt x="267" y="349"/>
                  <a:pt x="266" y="346"/>
                  <a:pt x="266" y="345"/>
                </a:cubicBezTo>
                <a:cubicBezTo>
                  <a:pt x="267" y="344"/>
                  <a:pt x="269" y="342"/>
                  <a:pt x="271" y="341"/>
                </a:cubicBezTo>
                <a:cubicBezTo>
                  <a:pt x="276" y="336"/>
                  <a:pt x="284" y="331"/>
                  <a:pt x="284" y="321"/>
                </a:cubicBezTo>
                <a:close/>
                <a:moveTo>
                  <a:pt x="423" y="182"/>
                </a:moveTo>
                <a:cubicBezTo>
                  <a:pt x="423" y="173"/>
                  <a:pt x="416" y="167"/>
                  <a:pt x="410" y="163"/>
                </a:cubicBezTo>
                <a:cubicBezTo>
                  <a:pt x="408" y="161"/>
                  <a:pt x="406" y="159"/>
                  <a:pt x="405" y="158"/>
                </a:cubicBezTo>
                <a:cubicBezTo>
                  <a:pt x="405" y="156"/>
                  <a:pt x="406" y="153"/>
                  <a:pt x="407" y="151"/>
                </a:cubicBezTo>
                <a:cubicBezTo>
                  <a:pt x="409" y="144"/>
                  <a:pt x="412" y="135"/>
                  <a:pt x="406" y="127"/>
                </a:cubicBezTo>
                <a:cubicBezTo>
                  <a:pt x="401" y="120"/>
                  <a:pt x="391" y="119"/>
                  <a:pt x="384" y="119"/>
                </a:cubicBezTo>
                <a:cubicBezTo>
                  <a:pt x="382" y="119"/>
                  <a:pt x="379" y="119"/>
                  <a:pt x="377" y="118"/>
                </a:cubicBezTo>
                <a:cubicBezTo>
                  <a:pt x="376" y="117"/>
                  <a:pt x="375" y="114"/>
                  <a:pt x="375" y="112"/>
                </a:cubicBezTo>
                <a:cubicBezTo>
                  <a:pt x="372" y="105"/>
                  <a:pt x="369" y="96"/>
                  <a:pt x="360" y="93"/>
                </a:cubicBezTo>
                <a:cubicBezTo>
                  <a:pt x="351" y="90"/>
                  <a:pt x="343" y="95"/>
                  <a:pt x="337" y="99"/>
                </a:cubicBezTo>
                <a:cubicBezTo>
                  <a:pt x="336" y="101"/>
                  <a:pt x="333" y="102"/>
                  <a:pt x="331" y="103"/>
                </a:cubicBezTo>
                <a:cubicBezTo>
                  <a:pt x="330" y="102"/>
                  <a:pt x="328" y="101"/>
                  <a:pt x="326" y="99"/>
                </a:cubicBezTo>
                <a:cubicBezTo>
                  <a:pt x="320" y="95"/>
                  <a:pt x="312" y="89"/>
                  <a:pt x="303" y="92"/>
                </a:cubicBezTo>
                <a:cubicBezTo>
                  <a:pt x="294" y="95"/>
                  <a:pt x="290" y="105"/>
                  <a:pt x="288" y="111"/>
                </a:cubicBezTo>
                <a:cubicBezTo>
                  <a:pt x="287" y="113"/>
                  <a:pt x="286" y="116"/>
                  <a:pt x="285" y="117"/>
                </a:cubicBezTo>
                <a:cubicBezTo>
                  <a:pt x="284" y="118"/>
                  <a:pt x="281" y="118"/>
                  <a:pt x="279" y="118"/>
                </a:cubicBezTo>
                <a:cubicBezTo>
                  <a:pt x="271" y="118"/>
                  <a:pt x="262" y="118"/>
                  <a:pt x="256" y="125"/>
                </a:cubicBezTo>
                <a:cubicBezTo>
                  <a:pt x="250" y="133"/>
                  <a:pt x="253" y="142"/>
                  <a:pt x="255" y="149"/>
                </a:cubicBezTo>
                <a:cubicBezTo>
                  <a:pt x="255" y="151"/>
                  <a:pt x="256" y="154"/>
                  <a:pt x="256" y="156"/>
                </a:cubicBezTo>
                <a:cubicBezTo>
                  <a:pt x="255" y="157"/>
                  <a:pt x="253" y="159"/>
                  <a:pt x="251" y="160"/>
                </a:cubicBezTo>
                <a:cubicBezTo>
                  <a:pt x="246" y="164"/>
                  <a:pt x="238" y="170"/>
                  <a:pt x="238" y="180"/>
                </a:cubicBezTo>
                <a:cubicBezTo>
                  <a:pt x="237" y="189"/>
                  <a:pt x="245" y="195"/>
                  <a:pt x="251" y="199"/>
                </a:cubicBezTo>
                <a:cubicBezTo>
                  <a:pt x="252" y="201"/>
                  <a:pt x="255" y="203"/>
                  <a:pt x="256" y="204"/>
                </a:cubicBezTo>
                <a:cubicBezTo>
                  <a:pt x="256" y="205"/>
                  <a:pt x="255" y="209"/>
                  <a:pt x="254" y="211"/>
                </a:cubicBezTo>
                <a:cubicBezTo>
                  <a:pt x="252" y="218"/>
                  <a:pt x="249" y="227"/>
                  <a:pt x="255" y="235"/>
                </a:cubicBezTo>
                <a:cubicBezTo>
                  <a:pt x="260" y="242"/>
                  <a:pt x="270" y="243"/>
                  <a:pt x="277" y="243"/>
                </a:cubicBezTo>
                <a:cubicBezTo>
                  <a:pt x="279" y="243"/>
                  <a:pt x="282" y="243"/>
                  <a:pt x="284" y="244"/>
                </a:cubicBezTo>
                <a:cubicBezTo>
                  <a:pt x="284" y="245"/>
                  <a:pt x="285" y="248"/>
                  <a:pt x="286" y="250"/>
                </a:cubicBezTo>
                <a:cubicBezTo>
                  <a:pt x="288" y="257"/>
                  <a:pt x="291" y="266"/>
                  <a:pt x="300" y="269"/>
                </a:cubicBezTo>
                <a:cubicBezTo>
                  <a:pt x="309" y="272"/>
                  <a:pt x="317" y="267"/>
                  <a:pt x="323" y="263"/>
                </a:cubicBezTo>
                <a:cubicBezTo>
                  <a:pt x="325" y="261"/>
                  <a:pt x="328" y="260"/>
                  <a:pt x="329" y="259"/>
                </a:cubicBezTo>
                <a:cubicBezTo>
                  <a:pt x="331" y="260"/>
                  <a:pt x="333" y="261"/>
                  <a:pt x="335" y="263"/>
                </a:cubicBezTo>
                <a:cubicBezTo>
                  <a:pt x="339" y="266"/>
                  <a:pt x="346" y="270"/>
                  <a:pt x="353" y="270"/>
                </a:cubicBezTo>
                <a:cubicBezTo>
                  <a:pt x="354" y="270"/>
                  <a:pt x="356" y="270"/>
                  <a:pt x="358" y="270"/>
                </a:cubicBezTo>
                <a:cubicBezTo>
                  <a:pt x="367" y="267"/>
                  <a:pt x="370" y="257"/>
                  <a:pt x="373" y="251"/>
                </a:cubicBezTo>
                <a:cubicBezTo>
                  <a:pt x="374" y="249"/>
                  <a:pt x="375" y="246"/>
                  <a:pt x="375" y="245"/>
                </a:cubicBezTo>
                <a:cubicBezTo>
                  <a:pt x="377" y="244"/>
                  <a:pt x="380" y="244"/>
                  <a:pt x="382" y="244"/>
                </a:cubicBezTo>
                <a:cubicBezTo>
                  <a:pt x="389" y="244"/>
                  <a:pt x="399" y="244"/>
                  <a:pt x="405" y="237"/>
                </a:cubicBezTo>
                <a:cubicBezTo>
                  <a:pt x="410" y="229"/>
                  <a:pt x="408" y="220"/>
                  <a:pt x="406" y="213"/>
                </a:cubicBezTo>
                <a:cubicBezTo>
                  <a:pt x="405" y="211"/>
                  <a:pt x="404" y="208"/>
                  <a:pt x="404" y="206"/>
                </a:cubicBezTo>
                <a:cubicBezTo>
                  <a:pt x="405" y="205"/>
                  <a:pt x="408" y="203"/>
                  <a:pt x="409" y="202"/>
                </a:cubicBezTo>
                <a:cubicBezTo>
                  <a:pt x="415" y="198"/>
                  <a:pt x="423" y="192"/>
                  <a:pt x="423" y="182"/>
                </a:cubicBezTo>
                <a:close/>
                <a:moveTo>
                  <a:pt x="198" y="307"/>
                </a:moveTo>
                <a:cubicBezTo>
                  <a:pt x="196" y="306"/>
                  <a:pt x="194" y="305"/>
                  <a:pt x="192" y="305"/>
                </a:cubicBezTo>
                <a:cubicBezTo>
                  <a:pt x="190" y="305"/>
                  <a:pt x="189" y="306"/>
                  <a:pt x="187" y="306"/>
                </a:cubicBezTo>
                <a:cubicBezTo>
                  <a:pt x="184" y="307"/>
                  <a:pt x="181" y="310"/>
                  <a:pt x="179" y="313"/>
                </a:cubicBezTo>
                <a:cubicBezTo>
                  <a:pt x="177" y="316"/>
                  <a:pt x="177" y="320"/>
                  <a:pt x="178" y="324"/>
                </a:cubicBezTo>
                <a:cubicBezTo>
                  <a:pt x="179" y="328"/>
                  <a:pt x="182" y="330"/>
                  <a:pt x="185" y="332"/>
                </a:cubicBezTo>
                <a:cubicBezTo>
                  <a:pt x="188" y="334"/>
                  <a:pt x="192" y="334"/>
                  <a:pt x="196" y="333"/>
                </a:cubicBezTo>
                <a:cubicBezTo>
                  <a:pt x="200" y="332"/>
                  <a:pt x="202" y="330"/>
                  <a:pt x="204" y="326"/>
                </a:cubicBezTo>
                <a:cubicBezTo>
                  <a:pt x="206" y="323"/>
                  <a:pt x="206" y="319"/>
                  <a:pt x="205" y="315"/>
                </a:cubicBezTo>
                <a:cubicBezTo>
                  <a:pt x="204" y="312"/>
                  <a:pt x="202" y="309"/>
                  <a:pt x="198" y="307"/>
                </a:cubicBezTo>
                <a:close/>
                <a:moveTo>
                  <a:pt x="258" y="318"/>
                </a:moveTo>
                <a:cubicBezTo>
                  <a:pt x="259" y="319"/>
                  <a:pt x="261" y="320"/>
                  <a:pt x="262" y="321"/>
                </a:cubicBezTo>
                <a:cubicBezTo>
                  <a:pt x="260" y="322"/>
                  <a:pt x="259" y="323"/>
                  <a:pt x="258" y="324"/>
                </a:cubicBezTo>
                <a:cubicBezTo>
                  <a:pt x="253" y="327"/>
                  <a:pt x="247" y="331"/>
                  <a:pt x="245" y="338"/>
                </a:cubicBezTo>
                <a:cubicBezTo>
                  <a:pt x="243" y="344"/>
                  <a:pt x="245" y="351"/>
                  <a:pt x="247" y="357"/>
                </a:cubicBezTo>
                <a:cubicBezTo>
                  <a:pt x="247" y="358"/>
                  <a:pt x="247" y="360"/>
                  <a:pt x="248" y="361"/>
                </a:cubicBezTo>
                <a:cubicBezTo>
                  <a:pt x="246" y="362"/>
                  <a:pt x="244" y="362"/>
                  <a:pt x="243" y="362"/>
                </a:cubicBezTo>
                <a:cubicBezTo>
                  <a:pt x="237" y="362"/>
                  <a:pt x="230" y="362"/>
                  <a:pt x="224" y="366"/>
                </a:cubicBezTo>
                <a:cubicBezTo>
                  <a:pt x="219" y="370"/>
                  <a:pt x="216" y="376"/>
                  <a:pt x="214" y="382"/>
                </a:cubicBezTo>
                <a:cubicBezTo>
                  <a:pt x="214" y="383"/>
                  <a:pt x="213" y="384"/>
                  <a:pt x="212" y="386"/>
                </a:cubicBezTo>
                <a:cubicBezTo>
                  <a:pt x="211" y="385"/>
                  <a:pt x="209" y="383"/>
                  <a:pt x="208" y="382"/>
                </a:cubicBezTo>
                <a:cubicBezTo>
                  <a:pt x="203" y="379"/>
                  <a:pt x="198" y="373"/>
                  <a:pt x="191" y="373"/>
                </a:cubicBezTo>
                <a:cubicBezTo>
                  <a:pt x="191" y="373"/>
                  <a:pt x="191" y="373"/>
                  <a:pt x="191" y="373"/>
                </a:cubicBezTo>
                <a:cubicBezTo>
                  <a:pt x="184" y="373"/>
                  <a:pt x="178" y="378"/>
                  <a:pt x="173" y="382"/>
                </a:cubicBezTo>
                <a:cubicBezTo>
                  <a:pt x="172" y="383"/>
                  <a:pt x="170" y="385"/>
                  <a:pt x="169" y="386"/>
                </a:cubicBezTo>
                <a:cubicBezTo>
                  <a:pt x="169" y="385"/>
                  <a:pt x="168" y="383"/>
                  <a:pt x="168" y="382"/>
                </a:cubicBezTo>
                <a:cubicBezTo>
                  <a:pt x="166" y="376"/>
                  <a:pt x="163" y="369"/>
                  <a:pt x="158" y="365"/>
                </a:cubicBezTo>
                <a:cubicBezTo>
                  <a:pt x="152" y="361"/>
                  <a:pt x="145" y="361"/>
                  <a:pt x="139" y="360"/>
                </a:cubicBezTo>
                <a:cubicBezTo>
                  <a:pt x="138" y="360"/>
                  <a:pt x="136" y="360"/>
                  <a:pt x="135" y="360"/>
                </a:cubicBezTo>
                <a:cubicBezTo>
                  <a:pt x="135" y="359"/>
                  <a:pt x="135" y="357"/>
                  <a:pt x="136" y="356"/>
                </a:cubicBezTo>
                <a:cubicBezTo>
                  <a:pt x="138" y="350"/>
                  <a:pt x="140" y="343"/>
                  <a:pt x="138" y="336"/>
                </a:cubicBezTo>
                <a:cubicBezTo>
                  <a:pt x="136" y="330"/>
                  <a:pt x="130" y="325"/>
                  <a:pt x="125" y="321"/>
                </a:cubicBezTo>
                <a:cubicBezTo>
                  <a:pt x="124" y="321"/>
                  <a:pt x="123" y="320"/>
                  <a:pt x="122" y="319"/>
                </a:cubicBezTo>
                <a:cubicBezTo>
                  <a:pt x="123" y="318"/>
                  <a:pt x="124" y="317"/>
                  <a:pt x="125" y="316"/>
                </a:cubicBezTo>
                <a:cubicBezTo>
                  <a:pt x="130" y="312"/>
                  <a:pt x="136" y="308"/>
                  <a:pt x="138" y="302"/>
                </a:cubicBezTo>
                <a:cubicBezTo>
                  <a:pt x="140" y="295"/>
                  <a:pt x="138" y="288"/>
                  <a:pt x="137" y="282"/>
                </a:cubicBezTo>
                <a:cubicBezTo>
                  <a:pt x="136" y="281"/>
                  <a:pt x="136" y="279"/>
                  <a:pt x="136" y="278"/>
                </a:cubicBezTo>
                <a:cubicBezTo>
                  <a:pt x="137" y="278"/>
                  <a:pt x="139" y="278"/>
                  <a:pt x="140" y="278"/>
                </a:cubicBezTo>
                <a:cubicBezTo>
                  <a:pt x="146" y="278"/>
                  <a:pt x="153" y="278"/>
                  <a:pt x="159" y="274"/>
                </a:cubicBezTo>
                <a:cubicBezTo>
                  <a:pt x="165" y="270"/>
                  <a:pt x="167" y="263"/>
                  <a:pt x="169" y="258"/>
                </a:cubicBezTo>
                <a:cubicBezTo>
                  <a:pt x="170" y="256"/>
                  <a:pt x="170" y="255"/>
                  <a:pt x="171" y="253"/>
                </a:cubicBezTo>
                <a:cubicBezTo>
                  <a:pt x="172" y="254"/>
                  <a:pt x="174" y="256"/>
                  <a:pt x="175" y="257"/>
                </a:cubicBezTo>
                <a:cubicBezTo>
                  <a:pt x="180" y="261"/>
                  <a:pt x="186" y="266"/>
                  <a:pt x="192" y="266"/>
                </a:cubicBezTo>
                <a:cubicBezTo>
                  <a:pt x="193" y="266"/>
                  <a:pt x="193" y="266"/>
                  <a:pt x="193" y="266"/>
                </a:cubicBezTo>
                <a:cubicBezTo>
                  <a:pt x="200" y="266"/>
                  <a:pt x="205" y="261"/>
                  <a:pt x="210" y="257"/>
                </a:cubicBezTo>
                <a:cubicBezTo>
                  <a:pt x="211" y="257"/>
                  <a:pt x="213" y="254"/>
                  <a:pt x="214" y="253"/>
                </a:cubicBezTo>
                <a:cubicBezTo>
                  <a:pt x="215" y="255"/>
                  <a:pt x="215" y="257"/>
                  <a:pt x="216" y="258"/>
                </a:cubicBezTo>
                <a:cubicBezTo>
                  <a:pt x="218" y="264"/>
                  <a:pt x="220" y="270"/>
                  <a:pt x="226" y="274"/>
                </a:cubicBezTo>
                <a:cubicBezTo>
                  <a:pt x="231" y="278"/>
                  <a:pt x="238" y="279"/>
                  <a:pt x="244" y="279"/>
                </a:cubicBezTo>
                <a:cubicBezTo>
                  <a:pt x="245" y="279"/>
                  <a:pt x="247" y="279"/>
                  <a:pt x="249" y="279"/>
                </a:cubicBezTo>
                <a:cubicBezTo>
                  <a:pt x="248" y="281"/>
                  <a:pt x="248" y="282"/>
                  <a:pt x="248" y="283"/>
                </a:cubicBezTo>
                <a:cubicBezTo>
                  <a:pt x="246" y="289"/>
                  <a:pt x="244" y="296"/>
                  <a:pt x="246" y="303"/>
                </a:cubicBezTo>
                <a:cubicBezTo>
                  <a:pt x="248" y="310"/>
                  <a:pt x="253" y="314"/>
                  <a:pt x="258" y="318"/>
                </a:cubicBezTo>
                <a:close/>
                <a:moveTo>
                  <a:pt x="226" y="309"/>
                </a:moveTo>
                <a:cubicBezTo>
                  <a:pt x="223" y="300"/>
                  <a:pt x="217" y="293"/>
                  <a:pt x="208" y="288"/>
                </a:cubicBezTo>
                <a:cubicBezTo>
                  <a:pt x="200" y="284"/>
                  <a:pt x="190" y="283"/>
                  <a:pt x="181" y="286"/>
                </a:cubicBezTo>
                <a:cubicBezTo>
                  <a:pt x="172" y="289"/>
                  <a:pt x="165" y="295"/>
                  <a:pt x="160" y="303"/>
                </a:cubicBezTo>
                <a:cubicBezTo>
                  <a:pt x="156" y="312"/>
                  <a:pt x="155" y="321"/>
                  <a:pt x="158" y="330"/>
                </a:cubicBezTo>
                <a:cubicBezTo>
                  <a:pt x="161" y="339"/>
                  <a:pt x="167" y="347"/>
                  <a:pt x="175" y="351"/>
                </a:cubicBezTo>
                <a:cubicBezTo>
                  <a:pt x="180" y="354"/>
                  <a:pt x="186" y="355"/>
                  <a:pt x="192" y="355"/>
                </a:cubicBezTo>
                <a:cubicBezTo>
                  <a:pt x="195" y="355"/>
                  <a:pt x="199" y="355"/>
                  <a:pt x="202" y="354"/>
                </a:cubicBezTo>
                <a:cubicBezTo>
                  <a:pt x="211" y="351"/>
                  <a:pt x="219" y="345"/>
                  <a:pt x="223" y="336"/>
                </a:cubicBezTo>
                <a:cubicBezTo>
                  <a:pt x="228" y="328"/>
                  <a:pt x="228" y="318"/>
                  <a:pt x="226" y="309"/>
                </a:cubicBezTo>
                <a:close/>
              </a:path>
            </a:pathLst>
          </a:custGeom>
          <a:solidFill>
            <a:srgbClr val="00A3E0"/>
          </a:solidFill>
          <a:ln>
            <a:noFill/>
          </a:ln>
        </p:spPr>
        <p:txBody>
          <a:bodyPr vert="horz" wrap="square" lIns="91438" tIns="45719" rIns="91438" bIns="45719" numCol="1" anchor="t" anchorCtr="0" compatLnSpc="1">
            <a:prstTxWarp prst="textNoShape">
              <a:avLst/>
            </a:prstTxWarp>
          </a:bodyPr>
          <a:lstStyle/>
          <a:p>
            <a:endParaRPr lang="en-US" sz="800">
              <a:latin typeface="Open Sans" panose="020B0606030504020204" pitchFamily="34" charset="0"/>
              <a:ea typeface="Open Sans" panose="020B0606030504020204" pitchFamily="34" charset="0"/>
              <a:cs typeface="Open Sans" panose="020B0606030504020204" pitchFamily="34" charset="0"/>
            </a:endParaRPr>
          </a:p>
        </p:txBody>
      </p:sp>
      <p:grpSp>
        <p:nvGrpSpPr>
          <p:cNvPr id="12" name="Group 11">
            <a:extLst>
              <a:ext uri="{FF2B5EF4-FFF2-40B4-BE49-F238E27FC236}">
                <a16:creationId xmlns:a16="http://schemas.microsoft.com/office/drawing/2014/main" id="{2260BAAA-DA32-4B2D-A029-6D43F44BA9E3}"/>
              </a:ext>
            </a:extLst>
          </p:cNvPr>
          <p:cNvGrpSpPr/>
          <p:nvPr/>
        </p:nvGrpSpPr>
        <p:grpSpPr>
          <a:xfrm>
            <a:off x="416040" y="6093709"/>
            <a:ext cx="11156959" cy="469019"/>
            <a:chOff x="486295" y="1087369"/>
            <a:chExt cx="11156959" cy="229848"/>
          </a:xfrm>
        </p:grpSpPr>
        <p:sp>
          <p:nvSpPr>
            <p:cNvPr id="207" name="Arrow: Chevron 206">
              <a:extLst>
                <a:ext uri="{FF2B5EF4-FFF2-40B4-BE49-F238E27FC236}">
                  <a16:creationId xmlns:a16="http://schemas.microsoft.com/office/drawing/2014/main" id="{B6313EE9-C5B6-4805-AC46-BFA2A73DD6FB}"/>
                </a:ext>
              </a:extLst>
            </p:cNvPr>
            <p:cNvSpPr/>
            <p:nvPr/>
          </p:nvSpPr>
          <p:spPr bwMode="gray">
            <a:xfrm>
              <a:off x="486295" y="1087369"/>
              <a:ext cx="11156959" cy="208504"/>
            </a:xfrm>
            <a:prstGeom prst="chevron">
              <a:avLst/>
            </a:prstGeom>
            <a:solidFill>
              <a:schemeClr val="bg1">
                <a:lumMod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Box 207">
              <a:extLst>
                <a:ext uri="{FF2B5EF4-FFF2-40B4-BE49-F238E27FC236}">
                  <a16:creationId xmlns:a16="http://schemas.microsoft.com/office/drawing/2014/main" id="{765593E6-BF13-4FF6-B7CF-2E4E44A1D0EF}"/>
                </a:ext>
              </a:extLst>
            </p:cNvPr>
            <p:cNvSpPr txBox="1"/>
            <p:nvPr/>
          </p:nvSpPr>
          <p:spPr>
            <a:xfrm>
              <a:off x="609319" y="1105632"/>
              <a:ext cx="10524886" cy="211585"/>
            </a:xfrm>
            <a:prstGeom prst="rect">
              <a:avLst/>
            </a:prstGeom>
            <a:noFill/>
          </p:spPr>
          <p:txBody>
            <a:bodyPr wrap="square" rtlCol="0">
              <a:spAutoFit/>
            </a:bodyPr>
            <a:lstStyle/>
            <a:p>
              <a:pPr algn="ctr" defTabSz="914400"/>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Transition Phase can be a minimum of 4 weeks to 4 months prior to Go Live</a:t>
              </a:r>
            </a:p>
          </p:txBody>
        </p:sp>
      </p:grpSp>
    </p:spTree>
    <p:extLst>
      <p:ext uri="{BB962C8B-B14F-4D97-AF65-F5344CB8AC3E}">
        <p14:creationId xmlns:p14="http://schemas.microsoft.com/office/powerpoint/2010/main" val="21425927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C5979A-EE3B-4893-854D-01C8E09B9463}"/>
              </a:ext>
            </a:extLst>
          </p:cNvPr>
          <p:cNvSpPr>
            <a:spLocks noGrp="1"/>
          </p:cNvSpPr>
          <p:nvPr>
            <p:ph type="body" sz="quarter" idx="22"/>
          </p:nvPr>
        </p:nvSpPr>
        <p:spPr/>
        <p:txBody>
          <a:bodyPr/>
          <a:lstStyle/>
          <a:p>
            <a:r>
              <a:rPr lang="en-US" sz="1400" dirty="0">
                <a:latin typeface="Open Sans" panose="020B0606030504020204" pitchFamily="34" charset="0"/>
                <a:ea typeface="Open Sans" panose="020B0606030504020204" pitchFamily="34" charset="0"/>
                <a:cs typeface="Open Sans" panose="020B0606030504020204" pitchFamily="34" charset="0"/>
              </a:rPr>
              <a:t>OperateEdge™ is Deloitte’s proprietary intelligence suite leveraging AI technologies for IT Operations, enabling continuous monitoring throughout the lifecycle, and empowering teams to leverage feedback in real-time to address unresolved issues. </a:t>
            </a:r>
            <a:r>
              <a:rPr lang="en-US" sz="1400" b="1" dirty="0">
                <a:latin typeface="Open Sans" panose="020B0606030504020204" pitchFamily="34" charset="0"/>
                <a:ea typeface="Open Sans" panose="020B0606030504020204" pitchFamily="34" charset="0"/>
                <a:cs typeface="Open Sans" panose="020B0606030504020204" pitchFamily="34" charset="0"/>
              </a:rPr>
              <a:t>OperateEdge will be used during the transition phase for all internal AMS engagements </a:t>
            </a:r>
          </a:p>
          <a:p>
            <a:endParaRPr lang="en-US" dirty="0"/>
          </a:p>
        </p:txBody>
      </p:sp>
      <p:sp>
        <p:nvSpPr>
          <p:cNvPr id="3" name="Title 2">
            <a:extLst>
              <a:ext uri="{FF2B5EF4-FFF2-40B4-BE49-F238E27FC236}">
                <a16:creationId xmlns:a16="http://schemas.microsoft.com/office/drawing/2014/main" id="{0AB59233-7904-4980-915D-4F60B2F0B43B}"/>
              </a:ext>
            </a:extLst>
          </p:cNvPr>
          <p:cNvSpPr>
            <a:spLocks noGrp="1"/>
          </p:cNvSpPr>
          <p:nvPr>
            <p:ph type="title"/>
          </p:nvPr>
        </p:nvSpPr>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Using OperateEdge to support transition management</a:t>
            </a:r>
          </a:p>
        </p:txBody>
      </p:sp>
      <p:sp>
        <p:nvSpPr>
          <p:cNvPr id="19" name="TextBox 18">
            <a:extLst>
              <a:ext uri="{FF2B5EF4-FFF2-40B4-BE49-F238E27FC236}">
                <a16:creationId xmlns:a16="http://schemas.microsoft.com/office/drawing/2014/main" id="{81EE9D8E-D583-475A-BE9F-A14758D392E3}"/>
              </a:ext>
            </a:extLst>
          </p:cNvPr>
          <p:cNvSpPr txBox="1"/>
          <p:nvPr/>
        </p:nvSpPr>
        <p:spPr>
          <a:xfrm>
            <a:off x="4943125" y="1541024"/>
            <a:ext cx="3429144" cy="318164"/>
          </a:xfrm>
          <a:prstGeom prst="rect">
            <a:avLst/>
          </a:prstGeom>
          <a:noFill/>
        </p:spPr>
        <p:txBody>
          <a:bodyPr wrap="square" lIns="0" rtlCol="0">
            <a:sp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1800" b="1" i="0" u="none" strike="noStrike" kern="1200" cap="none" spc="-10" normalizeH="0" baseline="0" noProof="0">
                <a:ln>
                  <a:noFill/>
                </a:ln>
                <a:solidFill>
                  <a:srgbClr val="89C125"/>
                </a:solidFill>
                <a:effectLst/>
                <a:uLnTx/>
                <a:uFillTx/>
                <a:latin typeface="Open Sans" panose="020B0606030504020204" pitchFamily="34" charset="0"/>
                <a:ea typeface="Open Sans" panose="020B0606030504020204" pitchFamily="34" charset="0"/>
                <a:cs typeface="Open Sans" panose="020B0606030504020204" pitchFamily="34" charset="0"/>
              </a:rPr>
              <a:t>OperateEdge</a:t>
            </a:r>
            <a:r>
              <a:rPr kumimoji="0" lang="en-US" sz="1800" b="0" i="0" u="none" strike="noStrike" kern="1200" cap="none" spc="-75" normalizeH="0" baseline="0" noProof="0">
                <a:ln>
                  <a:noFill/>
                </a:ln>
                <a:solidFill>
                  <a:srgbClr val="89C125"/>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400" b="0" i="0" u="none" strike="noStrike" kern="1200" cap="none" spc="-75"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Delivery Management</a:t>
            </a:r>
          </a:p>
        </p:txBody>
      </p:sp>
      <p:sp>
        <p:nvSpPr>
          <p:cNvPr id="22" name="Rectangle 21">
            <a:extLst>
              <a:ext uri="{FF2B5EF4-FFF2-40B4-BE49-F238E27FC236}">
                <a16:creationId xmlns:a16="http://schemas.microsoft.com/office/drawing/2014/main" id="{89119C1F-3F6A-4F76-B1F5-C3BFE6D494AB}"/>
              </a:ext>
            </a:extLst>
          </p:cNvPr>
          <p:cNvSpPr/>
          <p:nvPr/>
        </p:nvSpPr>
        <p:spPr>
          <a:xfrm>
            <a:off x="4918619" y="1893493"/>
            <a:ext cx="6395830" cy="1050633"/>
          </a:xfrm>
          <a:prstGeom prst="rect">
            <a:avLst/>
          </a:prstGeom>
          <a:solidFill>
            <a:sysClr val="window" lastClr="FFFFFF">
              <a:lumMod val="95000"/>
            </a:sysClr>
          </a:solidFill>
          <a:ln w="3175" cap="flat" cmpd="sng" algn="ctr">
            <a:noFill/>
            <a:prstDash val="solid"/>
            <a:miter lim="800000"/>
          </a:ln>
          <a:effectLst/>
        </p:spPr>
        <p:txBody>
          <a:bodyPr lIns="0" rtlCol="0" anchor="t"/>
          <a:lstStyle/>
          <a:p>
            <a:pPr marL="91440">
              <a:spcBef>
                <a:spcPts val="300"/>
              </a:spcBef>
              <a:defRPr/>
            </a:pPr>
            <a:r>
              <a:rPr kumimoji="0" lang="en-US" sz="1400" b="0" i="1"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Transition Management Center</a:t>
            </a:r>
            <a:endParaRPr kumimoji="0" lang="en-US" sz="12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91440" marR="0" lvl="0" indent="0" algn="l" defTabSz="914400"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Transition </a:t>
            </a:r>
            <a:r>
              <a:rPr lang="en-US" sz="1400">
                <a:solidFill>
                  <a:srgbClr val="000000"/>
                </a:solidFill>
                <a:latin typeface="Open Sans" panose="020B0606030504020204" pitchFamily="34" charset="0"/>
                <a:ea typeface="Open Sans" panose="020B0606030504020204" pitchFamily="34" charset="0"/>
                <a:cs typeface="Open Sans" panose="020B0606030504020204" pitchFamily="34" charset="0"/>
              </a:rPr>
              <a:t>Managers will utilize </a:t>
            </a:r>
            <a:r>
              <a:rPr kumimoji="0" lang="en-US" sz="14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the OperateEdge platform to build a transition plan, track progress, manage risks and automatically flag potential blockers for all implement to operate transitions</a:t>
            </a:r>
          </a:p>
        </p:txBody>
      </p:sp>
      <p:grpSp>
        <p:nvGrpSpPr>
          <p:cNvPr id="31" name="Group 30">
            <a:extLst>
              <a:ext uri="{FF2B5EF4-FFF2-40B4-BE49-F238E27FC236}">
                <a16:creationId xmlns:a16="http://schemas.microsoft.com/office/drawing/2014/main" id="{7E0EAEDE-52DF-4B20-AF8B-E58AE065968D}"/>
              </a:ext>
            </a:extLst>
          </p:cNvPr>
          <p:cNvGrpSpPr/>
          <p:nvPr/>
        </p:nvGrpSpPr>
        <p:grpSpPr>
          <a:xfrm>
            <a:off x="555739" y="1580014"/>
            <a:ext cx="3714509" cy="4662046"/>
            <a:chOff x="6977680" y="885488"/>
            <a:chExt cx="4148975" cy="5207341"/>
          </a:xfrm>
        </p:grpSpPr>
        <p:grpSp>
          <p:nvGrpSpPr>
            <p:cNvPr id="32" name="Group 31">
              <a:extLst>
                <a:ext uri="{FF2B5EF4-FFF2-40B4-BE49-F238E27FC236}">
                  <a16:creationId xmlns:a16="http://schemas.microsoft.com/office/drawing/2014/main" id="{F27767A7-A771-4F84-AFD6-88C888F35295}"/>
                </a:ext>
              </a:extLst>
            </p:cNvPr>
            <p:cNvGrpSpPr/>
            <p:nvPr/>
          </p:nvGrpSpPr>
          <p:grpSpPr>
            <a:xfrm>
              <a:off x="6977680" y="885488"/>
              <a:ext cx="4148975" cy="5207341"/>
              <a:chOff x="6647480" y="225443"/>
              <a:chExt cx="4874718" cy="6118214"/>
            </a:xfrm>
          </p:grpSpPr>
          <p:sp>
            <p:nvSpPr>
              <p:cNvPr id="36" name="Arc 35">
                <a:extLst>
                  <a:ext uri="{FF2B5EF4-FFF2-40B4-BE49-F238E27FC236}">
                    <a16:creationId xmlns:a16="http://schemas.microsoft.com/office/drawing/2014/main" id="{3392A0D3-FC67-469A-A802-15359332E712}"/>
                  </a:ext>
                </a:extLst>
              </p:cNvPr>
              <p:cNvSpPr/>
              <p:nvPr/>
            </p:nvSpPr>
            <p:spPr>
              <a:xfrm rot="18597022">
                <a:off x="6675878" y="225443"/>
                <a:ext cx="4846320" cy="4846320"/>
              </a:xfrm>
              <a:prstGeom prst="arc">
                <a:avLst>
                  <a:gd name="adj1" fmla="val 16200000"/>
                  <a:gd name="adj2" fmla="val 389696"/>
                </a:avLst>
              </a:prstGeom>
              <a:noFill/>
              <a:ln w="38100" cap="flat" cmpd="sng" algn="ctr">
                <a:solidFill>
                  <a:srgbClr val="005587"/>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grpSp>
            <p:nvGrpSpPr>
              <p:cNvPr id="37" name="Group 36">
                <a:extLst>
                  <a:ext uri="{FF2B5EF4-FFF2-40B4-BE49-F238E27FC236}">
                    <a16:creationId xmlns:a16="http://schemas.microsoft.com/office/drawing/2014/main" id="{880DC65A-492C-424B-AF28-9E1D93C67EB1}"/>
                  </a:ext>
                </a:extLst>
              </p:cNvPr>
              <p:cNvGrpSpPr/>
              <p:nvPr/>
            </p:nvGrpSpPr>
            <p:grpSpPr>
              <a:xfrm>
                <a:off x="6647480" y="225443"/>
                <a:ext cx="4874718" cy="6118214"/>
                <a:chOff x="6647480" y="225443"/>
                <a:chExt cx="4874718" cy="6118214"/>
              </a:xfrm>
            </p:grpSpPr>
            <p:sp>
              <p:nvSpPr>
                <p:cNvPr id="38" name="Rectangle 37">
                  <a:extLst>
                    <a:ext uri="{FF2B5EF4-FFF2-40B4-BE49-F238E27FC236}">
                      <a16:creationId xmlns:a16="http://schemas.microsoft.com/office/drawing/2014/main" id="{07764378-70BD-4F96-BB57-83ED7044BA6C}"/>
                    </a:ext>
                  </a:extLst>
                </p:cNvPr>
                <p:cNvSpPr/>
                <p:nvPr/>
              </p:nvSpPr>
              <p:spPr>
                <a:xfrm>
                  <a:off x="6647480" y="5384258"/>
                  <a:ext cx="4781736" cy="959399"/>
                </a:xfrm>
                <a:prstGeom prst="rect">
                  <a:avLst/>
                </a:prstGeom>
                <a:noFill/>
                <a:ln w="19050" cap="flat" cmpd="sng" algn="ctr">
                  <a:solidFill>
                    <a:srgbClr val="86BC25">
                      <a:alpha val="50196"/>
                    </a:srgb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Open Sans"/>
                  </a:endParaRPr>
                </a:p>
              </p:txBody>
            </p:sp>
            <p:sp>
              <p:nvSpPr>
                <p:cNvPr id="39" name="Isosceles Triangle 38">
                  <a:extLst>
                    <a:ext uri="{FF2B5EF4-FFF2-40B4-BE49-F238E27FC236}">
                      <a16:creationId xmlns:a16="http://schemas.microsoft.com/office/drawing/2014/main" id="{8B6A1645-41DA-451A-94C4-09C26CB6FE5A}"/>
                    </a:ext>
                  </a:extLst>
                </p:cNvPr>
                <p:cNvSpPr/>
                <p:nvPr/>
              </p:nvSpPr>
              <p:spPr>
                <a:xfrm>
                  <a:off x="6647480" y="3897876"/>
                  <a:ext cx="4781736" cy="1464664"/>
                </a:xfrm>
                <a:prstGeom prst="triangle">
                  <a:avLst>
                    <a:gd name="adj" fmla="val 47538"/>
                  </a:avLst>
                </a:prstGeom>
                <a:solidFill>
                  <a:schemeClr val="accent1">
                    <a:alpha val="2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Open Sans"/>
                  </a:endParaRPr>
                </a:p>
              </p:txBody>
            </p:sp>
            <p:sp>
              <p:nvSpPr>
                <p:cNvPr id="40" name="Oval 39">
                  <a:extLst>
                    <a:ext uri="{FF2B5EF4-FFF2-40B4-BE49-F238E27FC236}">
                      <a16:creationId xmlns:a16="http://schemas.microsoft.com/office/drawing/2014/main" id="{B87E30CB-1B6D-4335-A528-E563A672CA98}"/>
                    </a:ext>
                  </a:extLst>
                </p:cNvPr>
                <p:cNvSpPr/>
                <p:nvPr/>
              </p:nvSpPr>
              <p:spPr>
                <a:xfrm>
                  <a:off x="6812172" y="361737"/>
                  <a:ext cx="4573731" cy="4573732"/>
                </a:xfrm>
                <a:prstGeom prst="ellipse">
                  <a:avLst/>
                </a:prstGeom>
                <a:solidFill>
                  <a:srgbClr val="D0D0CE"/>
                </a:solidFill>
                <a:ln w="25400" cap="flat">
                  <a:solidFill>
                    <a:sysClr val="window" lastClr="FFFFFF"/>
                  </a:solidFill>
                  <a:prstDash val="solid"/>
                  <a:round/>
                </a:ln>
                <a:effectLst/>
                <a:sp3d/>
              </p:spPr>
              <p:txBody>
                <a:bodyPr rot="0" spcFirstLastPara="1" vertOverflow="overflow" horzOverflow="overflow" vert="horz" wrap="square" lIns="88900" tIns="88900" rIns="88900" bIns="88900" numCol="1" spcCol="38100" rtlCol="0" anchor="ctr">
                  <a:spAutoFit/>
                </a:bodyPr>
                <a:lstStyle/>
                <a:p>
                  <a:pPr marL="0" marR="0" lvl="0" indent="0" algn="l" defTabSz="1219169"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Verdana"/>
                    <a:ea typeface="Verdana"/>
                    <a:cs typeface="Calibri" panose="020F0502020204030204" pitchFamily="34" charset="0"/>
                    <a:sym typeface="Verdana"/>
                  </a:endParaRPr>
                </a:p>
              </p:txBody>
            </p:sp>
            <p:sp>
              <p:nvSpPr>
                <p:cNvPr id="41" name="Rectangle 40">
                  <a:extLst>
                    <a:ext uri="{FF2B5EF4-FFF2-40B4-BE49-F238E27FC236}">
                      <a16:creationId xmlns:a16="http://schemas.microsoft.com/office/drawing/2014/main" id="{BD207DAA-CBB1-467F-828F-80BFD6798148}"/>
                    </a:ext>
                  </a:extLst>
                </p:cNvPr>
                <p:cNvSpPr/>
                <p:nvPr/>
              </p:nvSpPr>
              <p:spPr>
                <a:xfrm>
                  <a:off x="7163253" y="5024611"/>
                  <a:ext cx="3979182" cy="390344"/>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53565A">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Driven by Innovation and Automation</a:t>
                  </a:r>
                </a:p>
              </p:txBody>
            </p:sp>
            <p:grpSp>
              <p:nvGrpSpPr>
                <p:cNvPr id="42" name="Group 41">
                  <a:extLst>
                    <a:ext uri="{FF2B5EF4-FFF2-40B4-BE49-F238E27FC236}">
                      <a16:creationId xmlns:a16="http://schemas.microsoft.com/office/drawing/2014/main" id="{B991D327-3990-4EFA-ACF6-B2B5D59CF5AA}"/>
                    </a:ext>
                  </a:extLst>
                </p:cNvPr>
                <p:cNvGrpSpPr/>
                <p:nvPr/>
              </p:nvGrpSpPr>
              <p:grpSpPr>
                <a:xfrm>
                  <a:off x="6882775" y="5488706"/>
                  <a:ext cx="4311154" cy="739725"/>
                  <a:chOff x="6854329" y="5488706"/>
                  <a:chExt cx="4311154" cy="739725"/>
                </a:xfrm>
              </p:grpSpPr>
              <p:grpSp>
                <p:nvGrpSpPr>
                  <p:cNvPr id="108" name="Group 107">
                    <a:extLst>
                      <a:ext uri="{FF2B5EF4-FFF2-40B4-BE49-F238E27FC236}">
                        <a16:creationId xmlns:a16="http://schemas.microsoft.com/office/drawing/2014/main" id="{5F05D7B5-D158-4449-A610-ECC0C2D9B26F}"/>
                      </a:ext>
                    </a:extLst>
                  </p:cNvPr>
                  <p:cNvGrpSpPr/>
                  <p:nvPr/>
                </p:nvGrpSpPr>
                <p:grpSpPr>
                  <a:xfrm>
                    <a:off x="10127810" y="5539903"/>
                    <a:ext cx="1006012" cy="225120"/>
                    <a:chOff x="8554646" y="4214487"/>
                    <a:chExt cx="1419951" cy="317750"/>
                  </a:xfrm>
                </p:grpSpPr>
                <p:sp>
                  <p:nvSpPr>
                    <p:cNvPr id="138" name="TextBox 137">
                      <a:extLst>
                        <a:ext uri="{FF2B5EF4-FFF2-40B4-BE49-F238E27FC236}">
                          <a16:creationId xmlns:a16="http://schemas.microsoft.com/office/drawing/2014/main" id="{AC2FC933-59BC-4FCE-88A1-093523211842}"/>
                        </a:ext>
                      </a:extLst>
                    </p:cNvPr>
                    <p:cNvSpPr txBox="1"/>
                    <p:nvPr/>
                  </p:nvSpPr>
                  <p:spPr>
                    <a:xfrm>
                      <a:off x="8991679" y="4260206"/>
                      <a:ext cx="982918" cy="272031"/>
                    </a:xfrm>
                    <a:prstGeom prst="rect">
                      <a:avLst/>
                    </a:prstGeom>
                  </p:spPr>
                  <p:txBody>
                    <a:bodyPr vert="horz" wrap="square" lIns="0" tIns="0" rIns="0" bIns="0" numCol="1" spcCol="228600" rtlCol="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3565A">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Predictive</a:t>
                      </a:r>
                    </a:p>
                  </p:txBody>
                </p:sp>
                <p:grpSp>
                  <p:nvGrpSpPr>
                    <p:cNvPr id="139" name="Group 138">
                      <a:extLst>
                        <a:ext uri="{FF2B5EF4-FFF2-40B4-BE49-F238E27FC236}">
                          <a16:creationId xmlns:a16="http://schemas.microsoft.com/office/drawing/2014/main" id="{55737E9C-A96C-4444-85C9-5921C9EE5566}"/>
                        </a:ext>
                      </a:extLst>
                    </p:cNvPr>
                    <p:cNvGrpSpPr>
                      <a:grpSpLocks noChangeAspect="1"/>
                    </p:cNvGrpSpPr>
                    <p:nvPr/>
                  </p:nvGrpSpPr>
                  <p:grpSpPr>
                    <a:xfrm>
                      <a:off x="8554646" y="4214487"/>
                      <a:ext cx="315015" cy="274320"/>
                      <a:chOff x="7451725" y="4441825"/>
                      <a:chExt cx="331787" cy="288925"/>
                    </a:xfrm>
                  </p:grpSpPr>
                  <p:sp>
                    <p:nvSpPr>
                      <p:cNvPr id="140" name="Freeform 413">
                        <a:extLst>
                          <a:ext uri="{FF2B5EF4-FFF2-40B4-BE49-F238E27FC236}">
                            <a16:creationId xmlns:a16="http://schemas.microsoft.com/office/drawing/2014/main" id="{2812AD04-7210-4500-9FBB-88D7D31F7D31}"/>
                          </a:ext>
                        </a:extLst>
                      </p:cNvPr>
                      <p:cNvSpPr>
                        <a:spLocks/>
                      </p:cNvSpPr>
                      <p:nvPr/>
                    </p:nvSpPr>
                    <p:spPr bwMode="auto">
                      <a:xfrm>
                        <a:off x="7477125" y="4441825"/>
                        <a:ext cx="306387" cy="114300"/>
                      </a:xfrm>
                      <a:custGeom>
                        <a:avLst/>
                        <a:gdLst>
                          <a:gd name="T0" fmla="*/ 212 w 216"/>
                          <a:gd name="T1" fmla="*/ 22 h 80"/>
                          <a:gd name="T2" fmla="*/ 206 w 216"/>
                          <a:gd name="T3" fmla="*/ 25 h 80"/>
                          <a:gd name="T4" fmla="*/ 192 w 216"/>
                          <a:gd name="T5" fmla="*/ 61 h 80"/>
                          <a:gd name="T6" fmla="*/ 99 w 216"/>
                          <a:gd name="T7" fmla="*/ 0 h 80"/>
                          <a:gd name="T8" fmla="*/ 1 w 216"/>
                          <a:gd name="T9" fmla="*/ 73 h 80"/>
                          <a:gd name="T10" fmla="*/ 4 w 216"/>
                          <a:gd name="T11" fmla="*/ 79 h 80"/>
                          <a:gd name="T12" fmla="*/ 10 w 216"/>
                          <a:gd name="T13" fmla="*/ 76 h 80"/>
                          <a:gd name="T14" fmla="*/ 99 w 216"/>
                          <a:gd name="T15" fmla="*/ 9 h 80"/>
                          <a:gd name="T16" fmla="*/ 183 w 216"/>
                          <a:gd name="T17" fmla="*/ 66 h 80"/>
                          <a:gd name="T18" fmla="*/ 146 w 216"/>
                          <a:gd name="T19" fmla="*/ 51 h 80"/>
                          <a:gd name="T20" fmla="*/ 140 w 216"/>
                          <a:gd name="T21" fmla="*/ 54 h 80"/>
                          <a:gd name="T22" fmla="*/ 143 w 216"/>
                          <a:gd name="T23" fmla="*/ 60 h 80"/>
                          <a:gd name="T24" fmla="*/ 189 w 216"/>
                          <a:gd name="T25" fmla="*/ 78 h 80"/>
                          <a:gd name="T26" fmla="*/ 192 w 216"/>
                          <a:gd name="T27" fmla="*/ 79 h 80"/>
                          <a:gd name="T28" fmla="*/ 192 w 216"/>
                          <a:gd name="T29" fmla="*/ 79 h 80"/>
                          <a:gd name="T30" fmla="*/ 192 w 216"/>
                          <a:gd name="T31" fmla="*/ 79 h 80"/>
                          <a:gd name="T32" fmla="*/ 194 w 216"/>
                          <a:gd name="T33" fmla="*/ 79 h 80"/>
                          <a:gd name="T34" fmla="*/ 197 w 216"/>
                          <a:gd name="T35" fmla="*/ 76 h 80"/>
                          <a:gd name="T36" fmla="*/ 215 w 216"/>
                          <a:gd name="T37" fmla="*/ 29 h 80"/>
                          <a:gd name="T38" fmla="*/ 212 w 216"/>
                          <a:gd name="T39" fmla="*/ 2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80">
                            <a:moveTo>
                              <a:pt x="212" y="22"/>
                            </a:moveTo>
                            <a:cubicBezTo>
                              <a:pt x="210" y="21"/>
                              <a:pt x="207" y="23"/>
                              <a:pt x="206" y="25"/>
                            </a:cubicBezTo>
                            <a:cubicBezTo>
                              <a:pt x="192" y="61"/>
                              <a:pt x="192" y="61"/>
                              <a:pt x="192" y="61"/>
                            </a:cubicBezTo>
                            <a:cubicBezTo>
                              <a:pt x="176" y="25"/>
                              <a:pt x="139" y="0"/>
                              <a:pt x="99" y="0"/>
                            </a:cubicBezTo>
                            <a:cubicBezTo>
                              <a:pt x="54" y="0"/>
                              <a:pt x="14" y="30"/>
                              <a:pt x="1" y="73"/>
                            </a:cubicBezTo>
                            <a:cubicBezTo>
                              <a:pt x="0" y="76"/>
                              <a:pt x="2" y="78"/>
                              <a:pt x="4" y="79"/>
                            </a:cubicBezTo>
                            <a:cubicBezTo>
                              <a:pt x="7" y="80"/>
                              <a:pt x="10" y="78"/>
                              <a:pt x="10" y="76"/>
                            </a:cubicBezTo>
                            <a:cubicBezTo>
                              <a:pt x="22" y="37"/>
                              <a:pt x="58" y="9"/>
                              <a:pt x="99" y="9"/>
                            </a:cubicBezTo>
                            <a:cubicBezTo>
                              <a:pt x="136" y="9"/>
                              <a:pt x="169" y="32"/>
                              <a:pt x="183" y="66"/>
                            </a:cubicBezTo>
                            <a:cubicBezTo>
                              <a:pt x="146" y="51"/>
                              <a:pt x="146" y="51"/>
                              <a:pt x="146" y="51"/>
                            </a:cubicBezTo>
                            <a:cubicBezTo>
                              <a:pt x="144" y="50"/>
                              <a:pt x="141" y="52"/>
                              <a:pt x="140" y="54"/>
                            </a:cubicBezTo>
                            <a:cubicBezTo>
                              <a:pt x="139" y="57"/>
                              <a:pt x="140" y="59"/>
                              <a:pt x="143" y="60"/>
                            </a:cubicBezTo>
                            <a:cubicBezTo>
                              <a:pt x="189" y="78"/>
                              <a:pt x="189" y="78"/>
                              <a:pt x="189" y="78"/>
                            </a:cubicBezTo>
                            <a:cubicBezTo>
                              <a:pt x="189" y="79"/>
                              <a:pt x="190" y="79"/>
                              <a:pt x="192" y="79"/>
                            </a:cubicBezTo>
                            <a:cubicBezTo>
                              <a:pt x="192" y="79"/>
                              <a:pt x="192" y="79"/>
                              <a:pt x="192" y="79"/>
                            </a:cubicBezTo>
                            <a:cubicBezTo>
                              <a:pt x="192" y="79"/>
                              <a:pt x="192" y="79"/>
                              <a:pt x="192" y="79"/>
                            </a:cubicBezTo>
                            <a:cubicBezTo>
                              <a:pt x="193" y="79"/>
                              <a:pt x="193" y="79"/>
                              <a:pt x="194" y="79"/>
                            </a:cubicBezTo>
                            <a:cubicBezTo>
                              <a:pt x="195" y="78"/>
                              <a:pt x="196" y="77"/>
                              <a:pt x="197" y="76"/>
                            </a:cubicBezTo>
                            <a:cubicBezTo>
                              <a:pt x="215" y="29"/>
                              <a:pt x="215" y="29"/>
                              <a:pt x="215" y="29"/>
                            </a:cubicBezTo>
                            <a:cubicBezTo>
                              <a:pt x="216" y="26"/>
                              <a:pt x="215" y="23"/>
                              <a:pt x="212" y="22"/>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Open Sans"/>
                        </a:endParaRPr>
                      </a:p>
                    </p:txBody>
                  </p:sp>
                  <p:sp>
                    <p:nvSpPr>
                      <p:cNvPr id="141" name="Freeform 414">
                        <a:extLst>
                          <a:ext uri="{FF2B5EF4-FFF2-40B4-BE49-F238E27FC236}">
                            <a16:creationId xmlns:a16="http://schemas.microsoft.com/office/drawing/2014/main" id="{5E5EE996-9CC3-4608-B0BE-F4367EF457AA}"/>
                          </a:ext>
                        </a:extLst>
                      </p:cNvPr>
                      <p:cNvSpPr>
                        <a:spLocks/>
                      </p:cNvSpPr>
                      <p:nvPr/>
                    </p:nvSpPr>
                    <p:spPr bwMode="auto">
                      <a:xfrm>
                        <a:off x="7451725" y="4616450"/>
                        <a:ext cx="306387" cy="114300"/>
                      </a:xfrm>
                      <a:custGeom>
                        <a:avLst/>
                        <a:gdLst>
                          <a:gd name="T0" fmla="*/ 212 w 216"/>
                          <a:gd name="T1" fmla="*/ 1 h 80"/>
                          <a:gd name="T2" fmla="*/ 206 w 216"/>
                          <a:gd name="T3" fmla="*/ 4 h 80"/>
                          <a:gd name="T4" fmla="*/ 117 w 216"/>
                          <a:gd name="T5" fmla="*/ 70 h 80"/>
                          <a:gd name="T6" fmla="*/ 33 w 216"/>
                          <a:gd name="T7" fmla="*/ 14 h 80"/>
                          <a:gd name="T8" fmla="*/ 70 w 216"/>
                          <a:gd name="T9" fmla="*/ 29 h 80"/>
                          <a:gd name="T10" fmla="*/ 76 w 216"/>
                          <a:gd name="T11" fmla="*/ 26 h 80"/>
                          <a:gd name="T12" fmla="*/ 73 w 216"/>
                          <a:gd name="T13" fmla="*/ 20 h 80"/>
                          <a:gd name="T14" fmla="*/ 27 w 216"/>
                          <a:gd name="T15" fmla="*/ 2 h 80"/>
                          <a:gd name="T16" fmla="*/ 24 w 216"/>
                          <a:gd name="T17" fmla="*/ 1 h 80"/>
                          <a:gd name="T18" fmla="*/ 19 w 216"/>
                          <a:gd name="T19" fmla="*/ 4 h 80"/>
                          <a:gd name="T20" fmla="*/ 1 w 216"/>
                          <a:gd name="T21" fmla="*/ 51 h 80"/>
                          <a:gd name="T22" fmla="*/ 4 w 216"/>
                          <a:gd name="T23" fmla="*/ 58 h 80"/>
                          <a:gd name="T24" fmla="*/ 5 w 216"/>
                          <a:gd name="T25" fmla="*/ 58 h 80"/>
                          <a:gd name="T26" fmla="*/ 10 w 216"/>
                          <a:gd name="T27" fmla="*/ 55 h 80"/>
                          <a:gd name="T28" fmla="*/ 24 w 216"/>
                          <a:gd name="T29" fmla="*/ 19 h 80"/>
                          <a:gd name="T30" fmla="*/ 117 w 216"/>
                          <a:gd name="T31" fmla="*/ 80 h 80"/>
                          <a:gd name="T32" fmla="*/ 215 w 216"/>
                          <a:gd name="T33" fmla="*/ 7 h 80"/>
                          <a:gd name="T34" fmla="*/ 212 w 216"/>
                          <a:gd name="T35" fmla="*/ 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80">
                            <a:moveTo>
                              <a:pt x="212" y="1"/>
                            </a:moveTo>
                            <a:cubicBezTo>
                              <a:pt x="209" y="0"/>
                              <a:pt x="206" y="2"/>
                              <a:pt x="206" y="4"/>
                            </a:cubicBezTo>
                            <a:cubicBezTo>
                              <a:pt x="194" y="43"/>
                              <a:pt x="158" y="70"/>
                              <a:pt x="117" y="70"/>
                            </a:cubicBezTo>
                            <a:cubicBezTo>
                              <a:pt x="80" y="70"/>
                              <a:pt x="47" y="48"/>
                              <a:pt x="33" y="14"/>
                            </a:cubicBezTo>
                            <a:cubicBezTo>
                              <a:pt x="70" y="29"/>
                              <a:pt x="70" y="29"/>
                              <a:pt x="70" y="29"/>
                            </a:cubicBezTo>
                            <a:cubicBezTo>
                              <a:pt x="72" y="30"/>
                              <a:pt x="75" y="28"/>
                              <a:pt x="76" y="26"/>
                            </a:cubicBezTo>
                            <a:cubicBezTo>
                              <a:pt x="77" y="23"/>
                              <a:pt x="76" y="20"/>
                              <a:pt x="73" y="20"/>
                            </a:cubicBezTo>
                            <a:cubicBezTo>
                              <a:pt x="27" y="2"/>
                              <a:pt x="27" y="2"/>
                              <a:pt x="27" y="2"/>
                            </a:cubicBezTo>
                            <a:cubicBezTo>
                              <a:pt x="26" y="1"/>
                              <a:pt x="25" y="1"/>
                              <a:pt x="24" y="1"/>
                            </a:cubicBezTo>
                            <a:cubicBezTo>
                              <a:pt x="22" y="1"/>
                              <a:pt x="20" y="2"/>
                              <a:pt x="19" y="4"/>
                            </a:cubicBezTo>
                            <a:cubicBezTo>
                              <a:pt x="1" y="51"/>
                              <a:pt x="1" y="51"/>
                              <a:pt x="1" y="51"/>
                            </a:cubicBezTo>
                            <a:cubicBezTo>
                              <a:pt x="0" y="54"/>
                              <a:pt x="1" y="57"/>
                              <a:pt x="4" y="58"/>
                            </a:cubicBezTo>
                            <a:cubicBezTo>
                              <a:pt x="4" y="58"/>
                              <a:pt x="5" y="58"/>
                              <a:pt x="5" y="58"/>
                            </a:cubicBezTo>
                            <a:cubicBezTo>
                              <a:pt x="7" y="58"/>
                              <a:pt x="9" y="57"/>
                              <a:pt x="10" y="55"/>
                            </a:cubicBezTo>
                            <a:cubicBezTo>
                              <a:pt x="24" y="19"/>
                              <a:pt x="24" y="19"/>
                              <a:pt x="24" y="19"/>
                            </a:cubicBezTo>
                            <a:cubicBezTo>
                              <a:pt x="40" y="55"/>
                              <a:pt x="77" y="80"/>
                              <a:pt x="117" y="80"/>
                            </a:cubicBezTo>
                            <a:cubicBezTo>
                              <a:pt x="162" y="80"/>
                              <a:pt x="202" y="50"/>
                              <a:pt x="215" y="7"/>
                            </a:cubicBezTo>
                            <a:cubicBezTo>
                              <a:pt x="216" y="4"/>
                              <a:pt x="214" y="2"/>
                              <a:pt x="212" y="1"/>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Open Sans"/>
                        </a:endParaRPr>
                      </a:p>
                    </p:txBody>
                  </p:sp>
                </p:grpSp>
              </p:grpSp>
              <p:grpSp>
                <p:nvGrpSpPr>
                  <p:cNvPr id="109" name="Group 108">
                    <a:extLst>
                      <a:ext uri="{FF2B5EF4-FFF2-40B4-BE49-F238E27FC236}">
                        <a16:creationId xmlns:a16="http://schemas.microsoft.com/office/drawing/2014/main" id="{A349474B-985F-482B-BDC3-D6DBD4CEB1AA}"/>
                      </a:ext>
                    </a:extLst>
                  </p:cNvPr>
                  <p:cNvGrpSpPr/>
                  <p:nvPr/>
                </p:nvGrpSpPr>
                <p:grpSpPr>
                  <a:xfrm>
                    <a:off x="8212486" y="5989246"/>
                    <a:ext cx="1487035" cy="208302"/>
                    <a:chOff x="8431149" y="3772683"/>
                    <a:chExt cx="2098903" cy="294011"/>
                  </a:xfrm>
                </p:grpSpPr>
                <p:sp>
                  <p:nvSpPr>
                    <p:cNvPr id="133" name="TextBox 132">
                      <a:extLst>
                        <a:ext uri="{FF2B5EF4-FFF2-40B4-BE49-F238E27FC236}">
                          <a16:creationId xmlns:a16="http://schemas.microsoft.com/office/drawing/2014/main" id="{A91113D8-2685-4884-A80D-58B20D515EDC}"/>
                        </a:ext>
                      </a:extLst>
                    </p:cNvPr>
                    <p:cNvSpPr txBox="1"/>
                    <p:nvPr/>
                  </p:nvSpPr>
                  <p:spPr>
                    <a:xfrm>
                      <a:off x="8865297" y="3794664"/>
                      <a:ext cx="1664755" cy="272030"/>
                    </a:xfrm>
                    <a:prstGeom prst="rect">
                      <a:avLst/>
                    </a:prstGeom>
                  </p:spPr>
                  <p:txBody>
                    <a:bodyPr vert="horz" wrap="square" lIns="0" tIns="0" rIns="0" bIns="0" numCol="1" spcCol="228600" rtlCol="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3565A">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Machine Learning</a:t>
                      </a:r>
                    </a:p>
                  </p:txBody>
                </p:sp>
                <p:grpSp>
                  <p:nvGrpSpPr>
                    <p:cNvPr id="134" name="Group 133">
                      <a:extLst>
                        <a:ext uri="{FF2B5EF4-FFF2-40B4-BE49-F238E27FC236}">
                          <a16:creationId xmlns:a16="http://schemas.microsoft.com/office/drawing/2014/main" id="{5C6C9CC7-F014-42F1-8E07-2BD104B21EB5}"/>
                        </a:ext>
                      </a:extLst>
                    </p:cNvPr>
                    <p:cNvGrpSpPr/>
                    <p:nvPr/>
                  </p:nvGrpSpPr>
                  <p:grpSpPr>
                    <a:xfrm>
                      <a:off x="8431149" y="3772683"/>
                      <a:ext cx="320040" cy="228339"/>
                      <a:chOff x="8236588" y="3771306"/>
                      <a:chExt cx="320040" cy="228339"/>
                    </a:xfrm>
                  </p:grpSpPr>
                  <p:sp>
                    <p:nvSpPr>
                      <p:cNvPr id="135" name="Freeform 161">
                        <a:extLst>
                          <a:ext uri="{FF2B5EF4-FFF2-40B4-BE49-F238E27FC236}">
                            <a16:creationId xmlns:a16="http://schemas.microsoft.com/office/drawing/2014/main" id="{C3BF819A-E7C7-4FA1-91AE-62F68C6C41E1}"/>
                          </a:ext>
                        </a:extLst>
                      </p:cNvPr>
                      <p:cNvSpPr>
                        <a:spLocks/>
                      </p:cNvSpPr>
                      <p:nvPr/>
                    </p:nvSpPr>
                    <p:spPr bwMode="auto">
                      <a:xfrm>
                        <a:off x="8261958" y="3771306"/>
                        <a:ext cx="269302" cy="169773"/>
                      </a:xfrm>
                      <a:custGeom>
                        <a:avLst/>
                        <a:gdLst>
                          <a:gd name="T0" fmla="*/ 5 w 208"/>
                          <a:gd name="T1" fmla="*/ 131 h 131"/>
                          <a:gd name="T2" fmla="*/ 10 w 208"/>
                          <a:gd name="T3" fmla="*/ 126 h 131"/>
                          <a:gd name="T4" fmla="*/ 10 w 208"/>
                          <a:gd name="T5" fmla="*/ 13 h 131"/>
                          <a:gd name="T6" fmla="*/ 12 w 208"/>
                          <a:gd name="T7" fmla="*/ 10 h 131"/>
                          <a:gd name="T8" fmla="*/ 195 w 208"/>
                          <a:gd name="T9" fmla="*/ 10 h 131"/>
                          <a:gd name="T10" fmla="*/ 198 w 208"/>
                          <a:gd name="T11" fmla="*/ 13 h 131"/>
                          <a:gd name="T12" fmla="*/ 198 w 208"/>
                          <a:gd name="T13" fmla="*/ 126 h 131"/>
                          <a:gd name="T14" fmla="*/ 203 w 208"/>
                          <a:gd name="T15" fmla="*/ 131 h 131"/>
                          <a:gd name="T16" fmla="*/ 208 w 208"/>
                          <a:gd name="T17" fmla="*/ 126 h 131"/>
                          <a:gd name="T18" fmla="*/ 208 w 208"/>
                          <a:gd name="T19" fmla="*/ 13 h 131"/>
                          <a:gd name="T20" fmla="*/ 195 w 208"/>
                          <a:gd name="T21" fmla="*/ 0 h 131"/>
                          <a:gd name="T22" fmla="*/ 12 w 208"/>
                          <a:gd name="T23" fmla="*/ 0 h 131"/>
                          <a:gd name="T24" fmla="*/ 0 w 208"/>
                          <a:gd name="T25" fmla="*/ 13 h 131"/>
                          <a:gd name="T26" fmla="*/ 0 w 208"/>
                          <a:gd name="T27" fmla="*/ 126 h 131"/>
                          <a:gd name="T28" fmla="*/ 5 w 208"/>
                          <a:gd name="T29"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31">
                            <a:moveTo>
                              <a:pt x="5" y="131"/>
                            </a:moveTo>
                            <a:cubicBezTo>
                              <a:pt x="7" y="131"/>
                              <a:pt x="10" y="129"/>
                              <a:pt x="10" y="126"/>
                            </a:cubicBezTo>
                            <a:cubicBezTo>
                              <a:pt x="10" y="13"/>
                              <a:pt x="10" y="13"/>
                              <a:pt x="10" y="13"/>
                            </a:cubicBezTo>
                            <a:cubicBezTo>
                              <a:pt x="10" y="11"/>
                              <a:pt x="11" y="10"/>
                              <a:pt x="12" y="10"/>
                            </a:cubicBezTo>
                            <a:cubicBezTo>
                              <a:pt x="195" y="10"/>
                              <a:pt x="195" y="10"/>
                              <a:pt x="195" y="10"/>
                            </a:cubicBezTo>
                            <a:cubicBezTo>
                              <a:pt x="197" y="10"/>
                              <a:pt x="198" y="11"/>
                              <a:pt x="198" y="13"/>
                            </a:cubicBezTo>
                            <a:cubicBezTo>
                              <a:pt x="198" y="126"/>
                              <a:pt x="198" y="126"/>
                              <a:pt x="198" y="126"/>
                            </a:cubicBezTo>
                            <a:cubicBezTo>
                              <a:pt x="198" y="129"/>
                              <a:pt x="200" y="131"/>
                              <a:pt x="203" y="131"/>
                            </a:cubicBezTo>
                            <a:cubicBezTo>
                              <a:pt x="206" y="131"/>
                              <a:pt x="208" y="129"/>
                              <a:pt x="208" y="126"/>
                            </a:cubicBezTo>
                            <a:cubicBezTo>
                              <a:pt x="208" y="13"/>
                              <a:pt x="208" y="13"/>
                              <a:pt x="208" y="13"/>
                            </a:cubicBezTo>
                            <a:cubicBezTo>
                              <a:pt x="208" y="6"/>
                              <a:pt x="202" y="0"/>
                              <a:pt x="195" y="0"/>
                            </a:cubicBezTo>
                            <a:cubicBezTo>
                              <a:pt x="12" y="0"/>
                              <a:pt x="12" y="0"/>
                              <a:pt x="12" y="0"/>
                            </a:cubicBezTo>
                            <a:cubicBezTo>
                              <a:pt x="5" y="0"/>
                              <a:pt x="0" y="6"/>
                              <a:pt x="0" y="13"/>
                            </a:cubicBezTo>
                            <a:cubicBezTo>
                              <a:pt x="0" y="126"/>
                              <a:pt x="0" y="126"/>
                              <a:pt x="0" y="126"/>
                            </a:cubicBezTo>
                            <a:cubicBezTo>
                              <a:pt x="0" y="129"/>
                              <a:pt x="2" y="131"/>
                              <a:pt x="5" y="131"/>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Open Sans"/>
                        </a:endParaRPr>
                      </a:p>
                    </p:txBody>
                  </p:sp>
                  <p:sp>
                    <p:nvSpPr>
                      <p:cNvPr id="136" name="Freeform 162">
                        <a:extLst>
                          <a:ext uri="{FF2B5EF4-FFF2-40B4-BE49-F238E27FC236}">
                            <a16:creationId xmlns:a16="http://schemas.microsoft.com/office/drawing/2014/main" id="{DC09F08B-7573-4448-BFDD-E52036F1619E}"/>
                          </a:ext>
                        </a:extLst>
                      </p:cNvPr>
                      <p:cNvSpPr>
                        <a:spLocks noEditPoints="1"/>
                      </p:cNvSpPr>
                      <p:nvPr/>
                    </p:nvSpPr>
                    <p:spPr bwMode="auto">
                      <a:xfrm>
                        <a:off x="8236588" y="3956713"/>
                        <a:ext cx="320040" cy="42932"/>
                      </a:xfrm>
                      <a:custGeom>
                        <a:avLst/>
                        <a:gdLst>
                          <a:gd name="T0" fmla="*/ 243 w 248"/>
                          <a:gd name="T1" fmla="*/ 0 h 33"/>
                          <a:gd name="T2" fmla="*/ 137 w 248"/>
                          <a:gd name="T3" fmla="*/ 0 h 33"/>
                          <a:gd name="T4" fmla="*/ 132 w 248"/>
                          <a:gd name="T5" fmla="*/ 5 h 33"/>
                          <a:gd name="T6" fmla="*/ 132 w 248"/>
                          <a:gd name="T7" fmla="*/ 8 h 33"/>
                          <a:gd name="T8" fmla="*/ 116 w 248"/>
                          <a:gd name="T9" fmla="*/ 8 h 33"/>
                          <a:gd name="T10" fmla="*/ 116 w 248"/>
                          <a:gd name="T11" fmla="*/ 5 h 33"/>
                          <a:gd name="T12" fmla="*/ 111 w 248"/>
                          <a:gd name="T13" fmla="*/ 0 h 33"/>
                          <a:gd name="T14" fmla="*/ 5 w 248"/>
                          <a:gd name="T15" fmla="*/ 0 h 33"/>
                          <a:gd name="T16" fmla="*/ 0 w 248"/>
                          <a:gd name="T17" fmla="*/ 5 h 33"/>
                          <a:gd name="T18" fmla="*/ 0 w 248"/>
                          <a:gd name="T19" fmla="*/ 20 h 33"/>
                          <a:gd name="T20" fmla="*/ 13 w 248"/>
                          <a:gd name="T21" fmla="*/ 33 h 33"/>
                          <a:gd name="T22" fmla="*/ 234 w 248"/>
                          <a:gd name="T23" fmla="*/ 33 h 33"/>
                          <a:gd name="T24" fmla="*/ 248 w 248"/>
                          <a:gd name="T25" fmla="*/ 20 h 33"/>
                          <a:gd name="T26" fmla="*/ 248 w 248"/>
                          <a:gd name="T27" fmla="*/ 5 h 33"/>
                          <a:gd name="T28" fmla="*/ 243 w 248"/>
                          <a:gd name="T29" fmla="*/ 0 h 33"/>
                          <a:gd name="T30" fmla="*/ 238 w 248"/>
                          <a:gd name="T31" fmla="*/ 20 h 33"/>
                          <a:gd name="T32" fmla="*/ 234 w 248"/>
                          <a:gd name="T33" fmla="*/ 23 h 33"/>
                          <a:gd name="T34" fmla="*/ 13 w 248"/>
                          <a:gd name="T35" fmla="*/ 23 h 33"/>
                          <a:gd name="T36" fmla="*/ 10 w 248"/>
                          <a:gd name="T37" fmla="*/ 20 h 33"/>
                          <a:gd name="T38" fmla="*/ 10 w 248"/>
                          <a:gd name="T39" fmla="*/ 10 h 33"/>
                          <a:gd name="T40" fmla="*/ 106 w 248"/>
                          <a:gd name="T41" fmla="*/ 10 h 33"/>
                          <a:gd name="T42" fmla="*/ 115 w 248"/>
                          <a:gd name="T43" fmla="*/ 18 h 33"/>
                          <a:gd name="T44" fmla="*/ 132 w 248"/>
                          <a:gd name="T45" fmla="*/ 18 h 33"/>
                          <a:gd name="T46" fmla="*/ 141 w 248"/>
                          <a:gd name="T47" fmla="*/ 10 h 33"/>
                          <a:gd name="T48" fmla="*/ 238 w 248"/>
                          <a:gd name="T49" fmla="*/ 10 h 33"/>
                          <a:gd name="T50" fmla="*/ 238 w 248"/>
                          <a:gd name="T5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8" h="33">
                            <a:moveTo>
                              <a:pt x="243" y="0"/>
                            </a:moveTo>
                            <a:cubicBezTo>
                              <a:pt x="137" y="0"/>
                              <a:pt x="137" y="0"/>
                              <a:pt x="137" y="0"/>
                            </a:cubicBezTo>
                            <a:cubicBezTo>
                              <a:pt x="134" y="0"/>
                              <a:pt x="132" y="2"/>
                              <a:pt x="132" y="5"/>
                            </a:cubicBezTo>
                            <a:cubicBezTo>
                              <a:pt x="132" y="8"/>
                              <a:pt x="132" y="8"/>
                              <a:pt x="132" y="8"/>
                            </a:cubicBezTo>
                            <a:cubicBezTo>
                              <a:pt x="116" y="8"/>
                              <a:pt x="116" y="8"/>
                              <a:pt x="116" y="8"/>
                            </a:cubicBezTo>
                            <a:cubicBezTo>
                              <a:pt x="116" y="5"/>
                              <a:pt x="116" y="5"/>
                              <a:pt x="116" y="5"/>
                            </a:cubicBezTo>
                            <a:cubicBezTo>
                              <a:pt x="116" y="2"/>
                              <a:pt x="114" y="0"/>
                              <a:pt x="111" y="0"/>
                            </a:cubicBezTo>
                            <a:cubicBezTo>
                              <a:pt x="5" y="0"/>
                              <a:pt x="5" y="0"/>
                              <a:pt x="5" y="0"/>
                            </a:cubicBezTo>
                            <a:cubicBezTo>
                              <a:pt x="2" y="0"/>
                              <a:pt x="0" y="2"/>
                              <a:pt x="0" y="5"/>
                            </a:cubicBezTo>
                            <a:cubicBezTo>
                              <a:pt x="0" y="20"/>
                              <a:pt x="0" y="20"/>
                              <a:pt x="0" y="20"/>
                            </a:cubicBezTo>
                            <a:cubicBezTo>
                              <a:pt x="0" y="27"/>
                              <a:pt x="6" y="33"/>
                              <a:pt x="13" y="33"/>
                            </a:cubicBezTo>
                            <a:cubicBezTo>
                              <a:pt x="234" y="33"/>
                              <a:pt x="234" y="33"/>
                              <a:pt x="234" y="33"/>
                            </a:cubicBezTo>
                            <a:cubicBezTo>
                              <a:pt x="242" y="33"/>
                              <a:pt x="248" y="27"/>
                              <a:pt x="248" y="20"/>
                            </a:cubicBezTo>
                            <a:cubicBezTo>
                              <a:pt x="248" y="5"/>
                              <a:pt x="248" y="5"/>
                              <a:pt x="248" y="5"/>
                            </a:cubicBezTo>
                            <a:cubicBezTo>
                              <a:pt x="248" y="2"/>
                              <a:pt x="245" y="0"/>
                              <a:pt x="243" y="0"/>
                            </a:cubicBezTo>
                            <a:close/>
                            <a:moveTo>
                              <a:pt x="238" y="20"/>
                            </a:moveTo>
                            <a:cubicBezTo>
                              <a:pt x="238" y="22"/>
                              <a:pt x="236" y="23"/>
                              <a:pt x="234" y="23"/>
                            </a:cubicBezTo>
                            <a:cubicBezTo>
                              <a:pt x="13" y="23"/>
                              <a:pt x="13" y="23"/>
                              <a:pt x="13" y="23"/>
                            </a:cubicBezTo>
                            <a:cubicBezTo>
                              <a:pt x="11" y="23"/>
                              <a:pt x="10" y="22"/>
                              <a:pt x="10" y="20"/>
                            </a:cubicBezTo>
                            <a:cubicBezTo>
                              <a:pt x="10" y="10"/>
                              <a:pt x="10" y="10"/>
                              <a:pt x="10" y="10"/>
                            </a:cubicBezTo>
                            <a:cubicBezTo>
                              <a:pt x="106" y="10"/>
                              <a:pt x="106" y="10"/>
                              <a:pt x="106" y="10"/>
                            </a:cubicBezTo>
                            <a:cubicBezTo>
                              <a:pt x="107" y="14"/>
                              <a:pt x="111" y="18"/>
                              <a:pt x="115" y="18"/>
                            </a:cubicBezTo>
                            <a:cubicBezTo>
                              <a:pt x="132" y="18"/>
                              <a:pt x="132" y="18"/>
                              <a:pt x="132" y="18"/>
                            </a:cubicBezTo>
                            <a:cubicBezTo>
                              <a:pt x="137" y="18"/>
                              <a:pt x="141" y="14"/>
                              <a:pt x="141" y="10"/>
                            </a:cubicBezTo>
                            <a:cubicBezTo>
                              <a:pt x="238" y="10"/>
                              <a:pt x="238" y="10"/>
                              <a:pt x="238" y="10"/>
                            </a:cubicBezTo>
                            <a:lnTo>
                              <a:pt x="238" y="20"/>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Open Sans"/>
                        </a:endParaRPr>
                      </a:p>
                    </p:txBody>
                  </p:sp>
                  <p:sp>
                    <p:nvSpPr>
                      <p:cNvPr id="137" name="Freeform 163">
                        <a:extLst>
                          <a:ext uri="{FF2B5EF4-FFF2-40B4-BE49-F238E27FC236}">
                            <a16:creationId xmlns:a16="http://schemas.microsoft.com/office/drawing/2014/main" id="{2047D93D-B534-4510-B525-036AF032C50A}"/>
                          </a:ext>
                        </a:extLst>
                      </p:cNvPr>
                      <p:cNvSpPr>
                        <a:spLocks/>
                      </p:cNvSpPr>
                      <p:nvPr/>
                    </p:nvSpPr>
                    <p:spPr bwMode="auto">
                      <a:xfrm>
                        <a:off x="8304891" y="3815241"/>
                        <a:ext cx="181487" cy="105380"/>
                      </a:xfrm>
                      <a:custGeom>
                        <a:avLst/>
                        <a:gdLst>
                          <a:gd name="T0" fmla="*/ 131 w 140"/>
                          <a:gd name="T1" fmla="*/ 37 h 81"/>
                          <a:gd name="T2" fmla="*/ 140 w 140"/>
                          <a:gd name="T3" fmla="*/ 27 h 81"/>
                          <a:gd name="T4" fmla="*/ 131 w 140"/>
                          <a:gd name="T5" fmla="*/ 18 h 81"/>
                          <a:gd name="T6" fmla="*/ 121 w 140"/>
                          <a:gd name="T7" fmla="*/ 27 h 81"/>
                          <a:gd name="T8" fmla="*/ 122 w 140"/>
                          <a:gd name="T9" fmla="*/ 30 h 81"/>
                          <a:gd name="T10" fmla="*/ 92 w 140"/>
                          <a:gd name="T11" fmla="*/ 62 h 81"/>
                          <a:gd name="T12" fmla="*/ 90 w 140"/>
                          <a:gd name="T13" fmla="*/ 62 h 81"/>
                          <a:gd name="T14" fmla="*/ 90 w 140"/>
                          <a:gd name="T15" fmla="*/ 62 h 81"/>
                          <a:gd name="T16" fmla="*/ 58 w 140"/>
                          <a:gd name="T17" fmla="*/ 13 h 81"/>
                          <a:gd name="T18" fmla="*/ 59 w 140"/>
                          <a:gd name="T19" fmla="*/ 9 h 81"/>
                          <a:gd name="T20" fmla="*/ 50 w 140"/>
                          <a:gd name="T21" fmla="*/ 0 h 81"/>
                          <a:gd name="T22" fmla="*/ 41 w 140"/>
                          <a:gd name="T23" fmla="*/ 9 h 81"/>
                          <a:gd name="T24" fmla="*/ 41 w 140"/>
                          <a:gd name="T25" fmla="*/ 9 h 81"/>
                          <a:gd name="T26" fmla="*/ 40 w 140"/>
                          <a:gd name="T27" fmla="*/ 9 h 81"/>
                          <a:gd name="T28" fmla="*/ 13 w 140"/>
                          <a:gd name="T29" fmla="*/ 26 h 81"/>
                          <a:gd name="T30" fmla="*/ 9 w 140"/>
                          <a:gd name="T31" fmla="*/ 25 h 81"/>
                          <a:gd name="T32" fmla="*/ 0 w 140"/>
                          <a:gd name="T33" fmla="*/ 35 h 81"/>
                          <a:gd name="T34" fmla="*/ 9 w 140"/>
                          <a:gd name="T35" fmla="*/ 44 h 81"/>
                          <a:gd name="T36" fmla="*/ 19 w 140"/>
                          <a:gd name="T37" fmla="*/ 35 h 81"/>
                          <a:gd name="T38" fmla="*/ 19 w 140"/>
                          <a:gd name="T39" fmla="*/ 35 h 81"/>
                          <a:gd name="T40" fmla="*/ 46 w 140"/>
                          <a:gd name="T41" fmla="*/ 18 h 81"/>
                          <a:gd name="T42" fmla="*/ 46 w 140"/>
                          <a:gd name="T43" fmla="*/ 18 h 81"/>
                          <a:gd name="T44" fmla="*/ 50 w 140"/>
                          <a:gd name="T45" fmla="*/ 18 h 81"/>
                          <a:gd name="T46" fmla="*/ 50 w 140"/>
                          <a:gd name="T47" fmla="*/ 18 h 81"/>
                          <a:gd name="T48" fmla="*/ 82 w 140"/>
                          <a:gd name="T49" fmla="*/ 68 h 81"/>
                          <a:gd name="T50" fmla="*/ 81 w 140"/>
                          <a:gd name="T51" fmla="*/ 72 h 81"/>
                          <a:gd name="T52" fmla="*/ 90 w 140"/>
                          <a:gd name="T53" fmla="*/ 81 h 81"/>
                          <a:gd name="T54" fmla="*/ 100 w 140"/>
                          <a:gd name="T55" fmla="*/ 72 h 81"/>
                          <a:gd name="T56" fmla="*/ 99 w 140"/>
                          <a:gd name="T57" fmla="*/ 69 h 81"/>
                          <a:gd name="T58" fmla="*/ 129 w 140"/>
                          <a:gd name="T59" fmla="*/ 37 h 81"/>
                          <a:gd name="T60" fmla="*/ 131 w 140"/>
                          <a:gd name="T61" fmla="*/ 3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0" h="81">
                            <a:moveTo>
                              <a:pt x="131" y="37"/>
                            </a:moveTo>
                            <a:cubicBezTo>
                              <a:pt x="136" y="37"/>
                              <a:pt x="140" y="33"/>
                              <a:pt x="140" y="27"/>
                            </a:cubicBezTo>
                            <a:cubicBezTo>
                              <a:pt x="140" y="22"/>
                              <a:pt x="136" y="18"/>
                              <a:pt x="131" y="18"/>
                            </a:cubicBezTo>
                            <a:cubicBezTo>
                              <a:pt x="126" y="18"/>
                              <a:pt x="121" y="22"/>
                              <a:pt x="121" y="27"/>
                            </a:cubicBezTo>
                            <a:cubicBezTo>
                              <a:pt x="121" y="28"/>
                              <a:pt x="122" y="29"/>
                              <a:pt x="122" y="30"/>
                            </a:cubicBezTo>
                            <a:cubicBezTo>
                              <a:pt x="92" y="62"/>
                              <a:pt x="92" y="62"/>
                              <a:pt x="92" y="62"/>
                            </a:cubicBezTo>
                            <a:cubicBezTo>
                              <a:pt x="91" y="62"/>
                              <a:pt x="91" y="62"/>
                              <a:pt x="90" y="62"/>
                            </a:cubicBezTo>
                            <a:cubicBezTo>
                              <a:pt x="90" y="62"/>
                              <a:pt x="90" y="62"/>
                              <a:pt x="90" y="62"/>
                            </a:cubicBezTo>
                            <a:cubicBezTo>
                              <a:pt x="58" y="13"/>
                              <a:pt x="58" y="13"/>
                              <a:pt x="58" y="13"/>
                            </a:cubicBezTo>
                            <a:cubicBezTo>
                              <a:pt x="59" y="12"/>
                              <a:pt x="59" y="11"/>
                              <a:pt x="59" y="9"/>
                            </a:cubicBezTo>
                            <a:cubicBezTo>
                              <a:pt x="59" y="4"/>
                              <a:pt x="55" y="0"/>
                              <a:pt x="50" y="0"/>
                            </a:cubicBezTo>
                            <a:cubicBezTo>
                              <a:pt x="45" y="0"/>
                              <a:pt x="41" y="4"/>
                              <a:pt x="41" y="9"/>
                            </a:cubicBezTo>
                            <a:cubicBezTo>
                              <a:pt x="41" y="9"/>
                              <a:pt x="41" y="9"/>
                              <a:pt x="41" y="9"/>
                            </a:cubicBezTo>
                            <a:cubicBezTo>
                              <a:pt x="41" y="9"/>
                              <a:pt x="40" y="9"/>
                              <a:pt x="40" y="9"/>
                            </a:cubicBezTo>
                            <a:cubicBezTo>
                              <a:pt x="13" y="26"/>
                              <a:pt x="13" y="26"/>
                              <a:pt x="13" y="26"/>
                            </a:cubicBezTo>
                            <a:cubicBezTo>
                              <a:pt x="12" y="26"/>
                              <a:pt x="11" y="25"/>
                              <a:pt x="9" y="25"/>
                            </a:cubicBezTo>
                            <a:cubicBezTo>
                              <a:pt x="4" y="25"/>
                              <a:pt x="0" y="30"/>
                              <a:pt x="0" y="35"/>
                            </a:cubicBezTo>
                            <a:cubicBezTo>
                              <a:pt x="0" y="40"/>
                              <a:pt x="4" y="44"/>
                              <a:pt x="9" y="44"/>
                            </a:cubicBezTo>
                            <a:cubicBezTo>
                              <a:pt x="15" y="44"/>
                              <a:pt x="19" y="40"/>
                              <a:pt x="19" y="35"/>
                            </a:cubicBezTo>
                            <a:cubicBezTo>
                              <a:pt x="19" y="35"/>
                              <a:pt x="19" y="35"/>
                              <a:pt x="19" y="35"/>
                            </a:cubicBezTo>
                            <a:cubicBezTo>
                              <a:pt x="46" y="18"/>
                              <a:pt x="46" y="18"/>
                              <a:pt x="46" y="18"/>
                            </a:cubicBezTo>
                            <a:cubicBezTo>
                              <a:pt x="46" y="18"/>
                              <a:pt x="46" y="18"/>
                              <a:pt x="46" y="18"/>
                            </a:cubicBezTo>
                            <a:cubicBezTo>
                              <a:pt x="47" y="18"/>
                              <a:pt x="48" y="18"/>
                              <a:pt x="50" y="18"/>
                            </a:cubicBezTo>
                            <a:cubicBezTo>
                              <a:pt x="50" y="18"/>
                              <a:pt x="50" y="18"/>
                              <a:pt x="50" y="18"/>
                            </a:cubicBezTo>
                            <a:cubicBezTo>
                              <a:pt x="82" y="68"/>
                              <a:pt x="82" y="68"/>
                              <a:pt x="82" y="68"/>
                            </a:cubicBezTo>
                            <a:cubicBezTo>
                              <a:pt x="81" y="69"/>
                              <a:pt x="81" y="70"/>
                              <a:pt x="81" y="72"/>
                            </a:cubicBezTo>
                            <a:cubicBezTo>
                              <a:pt x="81" y="77"/>
                              <a:pt x="85" y="81"/>
                              <a:pt x="90" y="81"/>
                            </a:cubicBezTo>
                            <a:cubicBezTo>
                              <a:pt x="95" y="81"/>
                              <a:pt x="100" y="77"/>
                              <a:pt x="100" y="72"/>
                            </a:cubicBezTo>
                            <a:cubicBezTo>
                              <a:pt x="100" y="71"/>
                              <a:pt x="100" y="70"/>
                              <a:pt x="99" y="69"/>
                            </a:cubicBezTo>
                            <a:cubicBezTo>
                              <a:pt x="129" y="37"/>
                              <a:pt x="129" y="37"/>
                              <a:pt x="129" y="37"/>
                            </a:cubicBezTo>
                            <a:cubicBezTo>
                              <a:pt x="130" y="37"/>
                              <a:pt x="130" y="37"/>
                              <a:pt x="131" y="37"/>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Open Sans"/>
                        </a:endParaRPr>
                      </a:p>
                    </p:txBody>
                  </p:sp>
                </p:grpSp>
              </p:grpSp>
              <p:grpSp>
                <p:nvGrpSpPr>
                  <p:cNvPr id="110" name="Group 109">
                    <a:extLst>
                      <a:ext uri="{FF2B5EF4-FFF2-40B4-BE49-F238E27FC236}">
                        <a16:creationId xmlns:a16="http://schemas.microsoft.com/office/drawing/2014/main" id="{5B0BB33B-9184-49D0-A499-6047EC3C0783}"/>
                      </a:ext>
                    </a:extLst>
                  </p:cNvPr>
                  <p:cNvGrpSpPr/>
                  <p:nvPr/>
                </p:nvGrpSpPr>
                <p:grpSpPr>
                  <a:xfrm>
                    <a:off x="8206877" y="5498084"/>
                    <a:ext cx="1671758" cy="259672"/>
                    <a:chOff x="8549621" y="2461912"/>
                    <a:chExt cx="2359629" cy="366521"/>
                  </a:xfrm>
                </p:grpSpPr>
                <p:sp>
                  <p:nvSpPr>
                    <p:cNvPr id="128" name="TextBox 127">
                      <a:extLst>
                        <a:ext uri="{FF2B5EF4-FFF2-40B4-BE49-F238E27FC236}">
                          <a16:creationId xmlns:a16="http://schemas.microsoft.com/office/drawing/2014/main" id="{BB921271-CD84-49EC-88F8-C612A66AA4FE}"/>
                        </a:ext>
                      </a:extLst>
                    </p:cNvPr>
                    <p:cNvSpPr txBox="1"/>
                    <p:nvPr/>
                  </p:nvSpPr>
                  <p:spPr>
                    <a:xfrm>
                      <a:off x="8991685" y="2548122"/>
                      <a:ext cx="1917565" cy="272031"/>
                    </a:xfrm>
                    <a:prstGeom prst="rect">
                      <a:avLst/>
                    </a:prstGeom>
                  </p:spPr>
                  <p:txBody>
                    <a:bodyPr vert="horz" wrap="square" lIns="0" tIns="0" rIns="0" bIns="0" numCol="1" spcCol="228600" rtlCol="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3565A">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Artificial Intelligence</a:t>
                      </a:r>
                    </a:p>
                  </p:txBody>
                </p:sp>
                <p:grpSp>
                  <p:nvGrpSpPr>
                    <p:cNvPr id="129" name="Group 128">
                      <a:extLst>
                        <a:ext uri="{FF2B5EF4-FFF2-40B4-BE49-F238E27FC236}">
                          <a16:creationId xmlns:a16="http://schemas.microsoft.com/office/drawing/2014/main" id="{DEBA7012-7018-4A9E-BD62-A1D17C7566CE}"/>
                        </a:ext>
                      </a:extLst>
                    </p:cNvPr>
                    <p:cNvGrpSpPr>
                      <a:grpSpLocks noChangeAspect="1"/>
                    </p:cNvGrpSpPr>
                    <p:nvPr/>
                  </p:nvGrpSpPr>
                  <p:grpSpPr>
                    <a:xfrm>
                      <a:off x="8549621" y="2461912"/>
                      <a:ext cx="320040" cy="366521"/>
                      <a:chOff x="9812338" y="2782525"/>
                      <a:chExt cx="382588" cy="438153"/>
                    </a:xfrm>
                  </p:grpSpPr>
                  <p:sp>
                    <p:nvSpPr>
                      <p:cNvPr id="130" name="Freeform 503">
                        <a:extLst>
                          <a:ext uri="{FF2B5EF4-FFF2-40B4-BE49-F238E27FC236}">
                            <a16:creationId xmlns:a16="http://schemas.microsoft.com/office/drawing/2014/main" id="{DA77AC43-BABB-4EBC-BEA1-72E834BD2649}"/>
                          </a:ext>
                        </a:extLst>
                      </p:cNvPr>
                      <p:cNvSpPr>
                        <a:spLocks noEditPoints="1"/>
                      </p:cNvSpPr>
                      <p:nvPr/>
                    </p:nvSpPr>
                    <p:spPr bwMode="auto">
                      <a:xfrm>
                        <a:off x="9812338" y="2782525"/>
                        <a:ext cx="382588" cy="438153"/>
                      </a:xfrm>
                      <a:custGeom>
                        <a:avLst/>
                        <a:gdLst>
                          <a:gd name="T0" fmla="*/ 200 w 206"/>
                          <a:gd name="T1" fmla="*/ 59 h 236"/>
                          <a:gd name="T2" fmla="*/ 117 w 206"/>
                          <a:gd name="T3" fmla="*/ 0 h 236"/>
                          <a:gd name="T4" fmla="*/ 113 w 206"/>
                          <a:gd name="T5" fmla="*/ 0 h 236"/>
                          <a:gd name="T6" fmla="*/ 22 w 206"/>
                          <a:gd name="T7" fmla="*/ 71 h 236"/>
                          <a:gd name="T8" fmla="*/ 8 w 206"/>
                          <a:gd name="T9" fmla="*/ 111 h 236"/>
                          <a:gd name="T10" fmla="*/ 3 w 206"/>
                          <a:gd name="T11" fmla="*/ 127 h 236"/>
                          <a:gd name="T12" fmla="*/ 17 w 206"/>
                          <a:gd name="T13" fmla="*/ 134 h 236"/>
                          <a:gd name="T14" fmla="*/ 17 w 206"/>
                          <a:gd name="T15" fmla="*/ 137 h 236"/>
                          <a:gd name="T16" fmla="*/ 16 w 206"/>
                          <a:gd name="T17" fmla="*/ 143 h 236"/>
                          <a:gd name="T18" fmla="*/ 20 w 206"/>
                          <a:gd name="T19" fmla="*/ 151 h 236"/>
                          <a:gd name="T20" fmla="*/ 23 w 206"/>
                          <a:gd name="T21" fmla="*/ 163 h 236"/>
                          <a:gd name="T22" fmla="*/ 23 w 206"/>
                          <a:gd name="T23" fmla="*/ 171 h 236"/>
                          <a:gd name="T24" fmla="*/ 51 w 206"/>
                          <a:gd name="T25" fmla="*/ 192 h 236"/>
                          <a:gd name="T26" fmla="*/ 52 w 206"/>
                          <a:gd name="T27" fmla="*/ 192 h 236"/>
                          <a:gd name="T28" fmla="*/ 60 w 206"/>
                          <a:gd name="T29" fmla="*/ 191 h 236"/>
                          <a:gd name="T30" fmla="*/ 65 w 206"/>
                          <a:gd name="T31" fmla="*/ 193 h 236"/>
                          <a:gd name="T32" fmla="*/ 69 w 206"/>
                          <a:gd name="T33" fmla="*/ 198 h 236"/>
                          <a:gd name="T34" fmla="*/ 75 w 206"/>
                          <a:gd name="T35" fmla="*/ 216 h 236"/>
                          <a:gd name="T36" fmla="*/ 77 w 206"/>
                          <a:gd name="T37" fmla="*/ 232 h 236"/>
                          <a:gd name="T38" fmla="*/ 78 w 206"/>
                          <a:gd name="T39" fmla="*/ 233 h 236"/>
                          <a:gd name="T40" fmla="*/ 82 w 206"/>
                          <a:gd name="T41" fmla="*/ 236 h 236"/>
                          <a:gd name="T42" fmla="*/ 84 w 206"/>
                          <a:gd name="T43" fmla="*/ 236 h 236"/>
                          <a:gd name="T44" fmla="*/ 165 w 206"/>
                          <a:gd name="T45" fmla="*/ 212 h 236"/>
                          <a:gd name="T46" fmla="*/ 168 w 206"/>
                          <a:gd name="T47" fmla="*/ 206 h 236"/>
                          <a:gd name="T48" fmla="*/ 180 w 206"/>
                          <a:gd name="T49" fmla="*/ 143 h 236"/>
                          <a:gd name="T50" fmla="*/ 189 w 206"/>
                          <a:gd name="T51" fmla="*/ 128 h 236"/>
                          <a:gd name="T52" fmla="*/ 200 w 206"/>
                          <a:gd name="T53" fmla="*/ 59 h 236"/>
                          <a:gd name="T54" fmla="*/ 181 w 206"/>
                          <a:gd name="T55" fmla="*/ 123 h 236"/>
                          <a:gd name="T56" fmla="*/ 172 w 206"/>
                          <a:gd name="T57" fmla="*/ 138 h 236"/>
                          <a:gd name="T58" fmla="*/ 158 w 206"/>
                          <a:gd name="T59" fmla="*/ 204 h 236"/>
                          <a:gd name="T60" fmla="*/ 86 w 206"/>
                          <a:gd name="T61" fmla="*/ 225 h 236"/>
                          <a:gd name="T62" fmla="*/ 85 w 206"/>
                          <a:gd name="T63" fmla="*/ 216 h 236"/>
                          <a:gd name="T64" fmla="*/ 76 w 206"/>
                          <a:gd name="T65" fmla="*/ 191 h 236"/>
                          <a:gd name="T66" fmla="*/ 73 w 206"/>
                          <a:gd name="T67" fmla="*/ 187 h 236"/>
                          <a:gd name="T68" fmla="*/ 60 w 206"/>
                          <a:gd name="T69" fmla="*/ 181 h 236"/>
                          <a:gd name="T70" fmla="*/ 51 w 206"/>
                          <a:gd name="T71" fmla="*/ 182 h 236"/>
                          <a:gd name="T72" fmla="*/ 50 w 206"/>
                          <a:gd name="T73" fmla="*/ 183 h 236"/>
                          <a:gd name="T74" fmla="*/ 33 w 206"/>
                          <a:gd name="T75" fmla="*/ 171 h 236"/>
                          <a:gd name="T76" fmla="*/ 29 w 206"/>
                          <a:gd name="T77" fmla="*/ 156 h 236"/>
                          <a:gd name="T78" fmla="*/ 30 w 206"/>
                          <a:gd name="T79" fmla="*/ 153 h 236"/>
                          <a:gd name="T80" fmla="*/ 30 w 206"/>
                          <a:gd name="T81" fmla="*/ 152 h 236"/>
                          <a:gd name="T82" fmla="*/ 31 w 206"/>
                          <a:gd name="T83" fmla="*/ 148 h 236"/>
                          <a:gd name="T84" fmla="*/ 28 w 206"/>
                          <a:gd name="T85" fmla="*/ 145 h 236"/>
                          <a:gd name="T86" fmla="*/ 25 w 206"/>
                          <a:gd name="T87" fmla="*/ 143 h 236"/>
                          <a:gd name="T88" fmla="*/ 26 w 206"/>
                          <a:gd name="T89" fmla="*/ 140 h 236"/>
                          <a:gd name="T90" fmla="*/ 28 w 206"/>
                          <a:gd name="T91" fmla="*/ 131 h 236"/>
                          <a:gd name="T92" fmla="*/ 24 w 206"/>
                          <a:gd name="T93" fmla="*/ 125 h 236"/>
                          <a:gd name="T94" fmla="*/ 18 w 206"/>
                          <a:gd name="T95" fmla="*/ 125 h 236"/>
                          <a:gd name="T96" fmla="*/ 12 w 206"/>
                          <a:gd name="T97" fmla="*/ 124 h 236"/>
                          <a:gd name="T98" fmla="*/ 15 w 206"/>
                          <a:gd name="T99" fmla="*/ 118 h 236"/>
                          <a:gd name="T100" fmla="*/ 32 w 206"/>
                          <a:gd name="T101" fmla="*/ 72 h 236"/>
                          <a:gd name="T102" fmla="*/ 113 w 206"/>
                          <a:gd name="T103" fmla="*/ 10 h 236"/>
                          <a:gd name="T104" fmla="*/ 117 w 206"/>
                          <a:gd name="T105" fmla="*/ 10 h 236"/>
                          <a:gd name="T106" fmla="*/ 191 w 206"/>
                          <a:gd name="T107" fmla="*/ 60 h 236"/>
                          <a:gd name="T108" fmla="*/ 181 w 206"/>
                          <a:gd name="T109" fmla="*/ 1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236">
                            <a:moveTo>
                              <a:pt x="200" y="59"/>
                            </a:moveTo>
                            <a:cubicBezTo>
                              <a:pt x="193" y="11"/>
                              <a:pt x="128" y="0"/>
                              <a:pt x="117" y="0"/>
                            </a:cubicBezTo>
                            <a:cubicBezTo>
                              <a:pt x="113" y="0"/>
                              <a:pt x="113" y="0"/>
                              <a:pt x="113" y="0"/>
                            </a:cubicBezTo>
                            <a:cubicBezTo>
                              <a:pt x="34" y="0"/>
                              <a:pt x="24" y="54"/>
                              <a:pt x="22" y="71"/>
                            </a:cubicBezTo>
                            <a:cubicBezTo>
                              <a:pt x="21" y="82"/>
                              <a:pt x="16" y="103"/>
                              <a:pt x="8" y="111"/>
                            </a:cubicBezTo>
                            <a:cubicBezTo>
                              <a:pt x="6" y="114"/>
                              <a:pt x="0" y="120"/>
                              <a:pt x="3" y="127"/>
                            </a:cubicBezTo>
                            <a:cubicBezTo>
                              <a:pt x="5" y="134"/>
                              <a:pt x="13" y="134"/>
                              <a:pt x="17" y="134"/>
                            </a:cubicBezTo>
                            <a:cubicBezTo>
                              <a:pt x="17" y="136"/>
                              <a:pt x="17" y="137"/>
                              <a:pt x="17" y="137"/>
                            </a:cubicBezTo>
                            <a:cubicBezTo>
                              <a:pt x="16" y="139"/>
                              <a:pt x="16" y="141"/>
                              <a:pt x="16" y="143"/>
                            </a:cubicBezTo>
                            <a:cubicBezTo>
                              <a:pt x="16" y="147"/>
                              <a:pt x="17" y="149"/>
                              <a:pt x="20" y="151"/>
                            </a:cubicBezTo>
                            <a:cubicBezTo>
                              <a:pt x="18" y="156"/>
                              <a:pt x="19" y="160"/>
                              <a:pt x="23" y="163"/>
                            </a:cubicBezTo>
                            <a:cubicBezTo>
                              <a:pt x="23" y="164"/>
                              <a:pt x="23" y="165"/>
                              <a:pt x="23" y="171"/>
                            </a:cubicBezTo>
                            <a:cubicBezTo>
                              <a:pt x="23" y="187"/>
                              <a:pt x="39" y="194"/>
                              <a:pt x="51" y="192"/>
                            </a:cubicBezTo>
                            <a:cubicBezTo>
                              <a:pt x="52" y="192"/>
                              <a:pt x="52" y="192"/>
                              <a:pt x="52" y="192"/>
                            </a:cubicBezTo>
                            <a:cubicBezTo>
                              <a:pt x="55" y="192"/>
                              <a:pt x="58" y="191"/>
                              <a:pt x="60" y="191"/>
                            </a:cubicBezTo>
                            <a:cubicBezTo>
                              <a:pt x="63" y="191"/>
                              <a:pt x="64" y="192"/>
                              <a:pt x="65" y="193"/>
                            </a:cubicBezTo>
                            <a:cubicBezTo>
                              <a:pt x="66" y="195"/>
                              <a:pt x="68" y="196"/>
                              <a:pt x="69" y="198"/>
                            </a:cubicBezTo>
                            <a:cubicBezTo>
                              <a:pt x="73" y="202"/>
                              <a:pt x="75" y="205"/>
                              <a:pt x="75" y="216"/>
                            </a:cubicBezTo>
                            <a:cubicBezTo>
                              <a:pt x="75" y="226"/>
                              <a:pt x="77" y="230"/>
                              <a:pt x="77" y="232"/>
                            </a:cubicBezTo>
                            <a:cubicBezTo>
                              <a:pt x="78" y="233"/>
                              <a:pt x="78" y="233"/>
                              <a:pt x="78" y="233"/>
                            </a:cubicBezTo>
                            <a:cubicBezTo>
                              <a:pt x="78" y="235"/>
                              <a:pt x="80" y="236"/>
                              <a:pt x="82" y="236"/>
                            </a:cubicBezTo>
                            <a:cubicBezTo>
                              <a:pt x="83" y="236"/>
                              <a:pt x="83" y="236"/>
                              <a:pt x="84" y="236"/>
                            </a:cubicBezTo>
                            <a:cubicBezTo>
                              <a:pt x="165" y="212"/>
                              <a:pt x="165" y="212"/>
                              <a:pt x="165" y="212"/>
                            </a:cubicBezTo>
                            <a:cubicBezTo>
                              <a:pt x="167" y="211"/>
                              <a:pt x="169" y="209"/>
                              <a:pt x="168" y="206"/>
                            </a:cubicBezTo>
                            <a:cubicBezTo>
                              <a:pt x="166" y="191"/>
                              <a:pt x="168" y="164"/>
                              <a:pt x="180" y="143"/>
                            </a:cubicBezTo>
                            <a:cubicBezTo>
                              <a:pt x="184" y="137"/>
                              <a:pt x="186" y="132"/>
                              <a:pt x="189" y="128"/>
                            </a:cubicBezTo>
                            <a:cubicBezTo>
                              <a:pt x="203" y="103"/>
                              <a:pt x="206" y="99"/>
                              <a:pt x="200" y="59"/>
                            </a:cubicBezTo>
                            <a:close/>
                            <a:moveTo>
                              <a:pt x="181" y="123"/>
                            </a:moveTo>
                            <a:cubicBezTo>
                              <a:pt x="178" y="127"/>
                              <a:pt x="175" y="132"/>
                              <a:pt x="172" y="138"/>
                            </a:cubicBezTo>
                            <a:cubicBezTo>
                              <a:pt x="160" y="160"/>
                              <a:pt x="157" y="186"/>
                              <a:pt x="158" y="204"/>
                            </a:cubicBezTo>
                            <a:cubicBezTo>
                              <a:pt x="86" y="225"/>
                              <a:pt x="86" y="225"/>
                              <a:pt x="86" y="225"/>
                            </a:cubicBezTo>
                            <a:cubicBezTo>
                              <a:pt x="85" y="223"/>
                              <a:pt x="85" y="220"/>
                              <a:pt x="85" y="216"/>
                            </a:cubicBezTo>
                            <a:cubicBezTo>
                              <a:pt x="85" y="202"/>
                              <a:pt x="81" y="197"/>
                              <a:pt x="76" y="191"/>
                            </a:cubicBezTo>
                            <a:cubicBezTo>
                              <a:pt x="75" y="190"/>
                              <a:pt x="74" y="189"/>
                              <a:pt x="73" y="187"/>
                            </a:cubicBezTo>
                            <a:cubicBezTo>
                              <a:pt x="69" y="182"/>
                              <a:pt x="64" y="181"/>
                              <a:pt x="60" y="181"/>
                            </a:cubicBezTo>
                            <a:cubicBezTo>
                              <a:pt x="57" y="181"/>
                              <a:pt x="54" y="182"/>
                              <a:pt x="51" y="182"/>
                            </a:cubicBezTo>
                            <a:cubicBezTo>
                              <a:pt x="50" y="183"/>
                              <a:pt x="50" y="183"/>
                              <a:pt x="50" y="183"/>
                            </a:cubicBezTo>
                            <a:cubicBezTo>
                              <a:pt x="42" y="184"/>
                              <a:pt x="33" y="180"/>
                              <a:pt x="33" y="171"/>
                            </a:cubicBezTo>
                            <a:cubicBezTo>
                              <a:pt x="33" y="161"/>
                              <a:pt x="32" y="159"/>
                              <a:pt x="29" y="156"/>
                            </a:cubicBezTo>
                            <a:cubicBezTo>
                              <a:pt x="29" y="155"/>
                              <a:pt x="28" y="155"/>
                              <a:pt x="30" y="153"/>
                            </a:cubicBezTo>
                            <a:cubicBezTo>
                              <a:pt x="30" y="153"/>
                              <a:pt x="30" y="152"/>
                              <a:pt x="30" y="152"/>
                            </a:cubicBezTo>
                            <a:cubicBezTo>
                              <a:pt x="31" y="151"/>
                              <a:pt x="31" y="149"/>
                              <a:pt x="31" y="148"/>
                            </a:cubicBezTo>
                            <a:cubicBezTo>
                              <a:pt x="30" y="146"/>
                              <a:pt x="29" y="145"/>
                              <a:pt x="28" y="145"/>
                            </a:cubicBezTo>
                            <a:cubicBezTo>
                              <a:pt x="25" y="144"/>
                              <a:pt x="25" y="144"/>
                              <a:pt x="25" y="143"/>
                            </a:cubicBezTo>
                            <a:cubicBezTo>
                              <a:pt x="25" y="142"/>
                              <a:pt x="26" y="141"/>
                              <a:pt x="26" y="140"/>
                            </a:cubicBezTo>
                            <a:cubicBezTo>
                              <a:pt x="27" y="138"/>
                              <a:pt x="27" y="136"/>
                              <a:pt x="28" y="131"/>
                            </a:cubicBezTo>
                            <a:cubicBezTo>
                              <a:pt x="28" y="128"/>
                              <a:pt x="26" y="126"/>
                              <a:pt x="24" y="125"/>
                            </a:cubicBezTo>
                            <a:cubicBezTo>
                              <a:pt x="22" y="125"/>
                              <a:pt x="20" y="125"/>
                              <a:pt x="18" y="125"/>
                            </a:cubicBezTo>
                            <a:cubicBezTo>
                              <a:pt x="15" y="125"/>
                              <a:pt x="12" y="125"/>
                              <a:pt x="12" y="124"/>
                            </a:cubicBezTo>
                            <a:cubicBezTo>
                              <a:pt x="11" y="123"/>
                              <a:pt x="12" y="121"/>
                              <a:pt x="15" y="118"/>
                            </a:cubicBezTo>
                            <a:cubicBezTo>
                              <a:pt x="28" y="105"/>
                              <a:pt x="32" y="72"/>
                              <a:pt x="32" y="72"/>
                            </a:cubicBezTo>
                            <a:cubicBezTo>
                              <a:pt x="37" y="14"/>
                              <a:pt x="95" y="10"/>
                              <a:pt x="113" y="10"/>
                            </a:cubicBezTo>
                            <a:cubicBezTo>
                              <a:pt x="117" y="10"/>
                              <a:pt x="117" y="10"/>
                              <a:pt x="117" y="10"/>
                            </a:cubicBezTo>
                            <a:cubicBezTo>
                              <a:pt x="125" y="10"/>
                              <a:pt x="185" y="19"/>
                              <a:pt x="191" y="60"/>
                            </a:cubicBezTo>
                            <a:cubicBezTo>
                              <a:pt x="196" y="97"/>
                              <a:pt x="194" y="100"/>
                              <a:pt x="181" y="123"/>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Open Sans"/>
                        </a:endParaRPr>
                      </a:p>
                    </p:txBody>
                  </p:sp>
                  <p:sp>
                    <p:nvSpPr>
                      <p:cNvPr id="131" name="Freeform 504">
                        <a:extLst>
                          <a:ext uri="{FF2B5EF4-FFF2-40B4-BE49-F238E27FC236}">
                            <a16:creationId xmlns:a16="http://schemas.microsoft.com/office/drawing/2014/main" id="{C2403E40-2F5F-43A9-898E-D2232275F76A}"/>
                          </a:ext>
                        </a:extLst>
                      </p:cNvPr>
                      <p:cNvSpPr>
                        <a:spLocks noEditPoints="1"/>
                      </p:cNvSpPr>
                      <p:nvPr/>
                    </p:nvSpPr>
                    <p:spPr bwMode="auto">
                      <a:xfrm>
                        <a:off x="9985375" y="2895237"/>
                        <a:ext cx="84138" cy="82551"/>
                      </a:xfrm>
                      <a:custGeom>
                        <a:avLst/>
                        <a:gdLst>
                          <a:gd name="T0" fmla="*/ 22 w 45"/>
                          <a:gd name="T1" fmla="*/ 0 h 44"/>
                          <a:gd name="T2" fmla="*/ 0 w 45"/>
                          <a:gd name="T3" fmla="*/ 22 h 44"/>
                          <a:gd name="T4" fmla="*/ 22 w 45"/>
                          <a:gd name="T5" fmla="*/ 44 h 44"/>
                          <a:gd name="T6" fmla="*/ 45 w 45"/>
                          <a:gd name="T7" fmla="*/ 22 h 44"/>
                          <a:gd name="T8" fmla="*/ 22 w 45"/>
                          <a:gd name="T9" fmla="*/ 0 h 44"/>
                          <a:gd name="T10" fmla="*/ 22 w 45"/>
                          <a:gd name="T11" fmla="*/ 35 h 44"/>
                          <a:gd name="T12" fmla="*/ 10 w 45"/>
                          <a:gd name="T13" fmla="*/ 22 h 44"/>
                          <a:gd name="T14" fmla="*/ 22 w 45"/>
                          <a:gd name="T15" fmla="*/ 10 h 44"/>
                          <a:gd name="T16" fmla="*/ 35 w 45"/>
                          <a:gd name="T17" fmla="*/ 22 h 44"/>
                          <a:gd name="T18" fmla="*/ 22 w 45"/>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2" y="0"/>
                            </a:moveTo>
                            <a:cubicBezTo>
                              <a:pt x="10" y="0"/>
                              <a:pt x="0" y="10"/>
                              <a:pt x="0" y="22"/>
                            </a:cubicBezTo>
                            <a:cubicBezTo>
                              <a:pt x="0" y="35"/>
                              <a:pt x="10" y="44"/>
                              <a:pt x="22" y="44"/>
                            </a:cubicBezTo>
                            <a:cubicBezTo>
                              <a:pt x="35" y="44"/>
                              <a:pt x="45" y="35"/>
                              <a:pt x="45" y="22"/>
                            </a:cubicBezTo>
                            <a:cubicBezTo>
                              <a:pt x="45" y="10"/>
                              <a:pt x="35" y="0"/>
                              <a:pt x="22" y="0"/>
                            </a:cubicBezTo>
                            <a:close/>
                            <a:moveTo>
                              <a:pt x="22" y="35"/>
                            </a:moveTo>
                            <a:cubicBezTo>
                              <a:pt x="16" y="35"/>
                              <a:pt x="10" y="29"/>
                              <a:pt x="10" y="22"/>
                            </a:cubicBezTo>
                            <a:cubicBezTo>
                              <a:pt x="10" y="15"/>
                              <a:pt x="16" y="10"/>
                              <a:pt x="22" y="10"/>
                            </a:cubicBezTo>
                            <a:cubicBezTo>
                              <a:pt x="29" y="10"/>
                              <a:pt x="35" y="15"/>
                              <a:pt x="35" y="22"/>
                            </a:cubicBezTo>
                            <a:cubicBezTo>
                              <a:pt x="35" y="29"/>
                              <a:pt x="29" y="35"/>
                              <a:pt x="22" y="35"/>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Open Sans"/>
                        </a:endParaRPr>
                      </a:p>
                    </p:txBody>
                  </p:sp>
                  <p:sp>
                    <p:nvSpPr>
                      <p:cNvPr id="132" name="Freeform 505">
                        <a:extLst>
                          <a:ext uri="{FF2B5EF4-FFF2-40B4-BE49-F238E27FC236}">
                            <a16:creationId xmlns:a16="http://schemas.microsoft.com/office/drawing/2014/main" id="{A936491E-D6C4-4CA7-89D3-ED39F5D3B021}"/>
                          </a:ext>
                        </a:extLst>
                      </p:cNvPr>
                      <p:cNvSpPr>
                        <a:spLocks noEditPoints="1"/>
                      </p:cNvSpPr>
                      <p:nvPr/>
                    </p:nvSpPr>
                    <p:spPr bwMode="auto">
                      <a:xfrm>
                        <a:off x="9931401" y="2841254"/>
                        <a:ext cx="192089" cy="192089"/>
                      </a:xfrm>
                      <a:custGeom>
                        <a:avLst/>
                        <a:gdLst>
                          <a:gd name="T0" fmla="*/ 89 w 103"/>
                          <a:gd name="T1" fmla="*/ 39 h 103"/>
                          <a:gd name="T2" fmla="*/ 93 w 103"/>
                          <a:gd name="T3" fmla="*/ 26 h 103"/>
                          <a:gd name="T4" fmla="*/ 83 w 103"/>
                          <a:gd name="T5" fmla="*/ 10 h 103"/>
                          <a:gd name="T6" fmla="*/ 69 w 103"/>
                          <a:gd name="T7" fmla="*/ 16 h 103"/>
                          <a:gd name="T8" fmla="*/ 63 w 103"/>
                          <a:gd name="T9" fmla="*/ 4 h 103"/>
                          <a:gd name="T10" fmla="*/ 44 w 103"/>
                          <a:gd name="T11" fmla="*/ 0 h 103"/>
                          <a:gd name="T12" fmla="*/ 39 w 103"/>
                          <a:gd name="T13" fmla="*/ 14 h 103"/>
                          <a:gd name="T14" fmla="*/ 26 w 103"/>
                          <a:gd name="T15" fmla="*/ 10 h 103"/>
                          <a:gd name="T16" fmla="*/ 15 w 103"/>
                          <a:gd name="T17" fmla="*/ 15 h 103"/>
                          <a:gd name="T18" fmla="*/ 10 w 103"/>
                          <a:gd name="T19" fmla="*/ 20 h 103"/>
                          <a:gd name="T20" fmla="*/ 16 w 103"/>
                          <a:gd name="T21" fmla="*/ 34 h 103"/>
                          <a:gd name="T22" fmla="*/ 5 w 103"/>
                          <a:gd name="T23" fmla="*/ 40 h 103"/>
                          <a:gd name="T24" fmla="*/ 0 w 103"/>
                          <a:gd name="T25" fmla="*/ 51 h 103"/>
                          <a:gd name="T26" fmla="*/ 0 w 103"/>
                          <a:gd name="T27" fmla="*/ 58 h 103"/>
                          <a:gd name="T28" fmla="*/ 14 w 103"/>
                          <a:gd name="T29" fmla="*/ 64 h 103"/>
                          <a:gd name="T30" fmla="*/ 10 w 103"/>
                          <a:gd name="T31" fmla="*/ 77 h 103"/>
                          <a:gd name="T32" fmla="*/ 15 w 103"/>
                          <a:gd name="T33" fmla="*/ 87 h 103"/>
                          <a:gd name="T34" fmla="*/ 20 w 103"/>
                          <a:gd name="T35" fmla="*/ 93 h 103"/>
                          <a:gd name="T36" fmla="*/ 34 w 103"/>
                          <a:gd name="T37" fmla="*/ 87 h 103"/>
                          <a:gd name="T38" fmla="*/ 40 w 103"/>
                          <a:gd name="T39" fmla="*/ 98 h 103"/>
                          <a:gd name="T40" fmla="*/ 51 w 103"/>
                          <a:gd name="T41" fmla="*/ 103 h 103"/>
                          <a:gd name="T42" fmla="*/ 63 w 103"/>
                          <a:gd name="T43" fmla="*/ 98 h 103"/>
                          <a:gd name="T44" fmla="*/ 69 w 103"/>
                          <a:gd name="T45" fmla="*/ 87 h 103"/>
                          <a:gd name="T46" fmla="*/ 83 w 103"/>
                          <a:gd name="T47" fmla="*/ 92 h 103"/>
                          <a:gd name="T48" fmla="*/ 93 w 103"/>
                          <a:gd name="T49" fmla="*/ 77 h 103"/>
                          <a:gd name="T50" fmla="*/ 89 w 103"/>
                          <a:gd name="T51" fmla="*/ 64 h 103"/>
                          <a:gd name="T52" fmla="*/ 103 w 103"/>
                          <a:gd name="T53" fmla="*/ 58 h 103"/>
                          <a:gd name="T54" fmla="*/ 103 w 103"/>
                          <a:gd name="T55" fmla="*/ 44 h 103"/>
                          <a:gd name="T56" fmla="*/ 93 w 103"/>
                          <a:gd name="T57" fmla="*/ 54 h 103"/>
                          <a:gd name="T58" fmla="*/ 80 w 103"/>
                          <a:gd name="T59" fmla="*/ 58 h 103"/>
                          <a:gd name="T60" fmla="*/ 77 w 103"/>
                          <a:gd name="T61" fmla="*/ 72 h 103"/>
                          <a:gd name="T62" fmla="*/ 80 w 103"/>
                          <a:gd name="T63" fmla="*/ 83 h 103"/>
                          <a:gd name="T64" fmla="*/ 67 w 103"/>
                          <a:gd name="T65" fmla="*/ 77 h 103"/>
                          <a:gd name="T66" fmla="*/ 55 w 103"/>
                          <a:gd name="T67" fmla="*/ 84 h 103"/>
                          <a:gd name="T68" fmla="*/ 49 w 103"/>
                          <a:gd name="T69" fmla="*/ 93 h 103"/>
                          <a:gd name="T70" fmla="*/ 44 w 103"/>
                          <a:gd name="T71" fmla="*/ 80 h 103"/>
                          <a:gd name="T72" fmla="*/ 30 w 103"/>
                          <a:gd name="T73" fmla="*/ 77 h 103"/>
                          <a:gd name="T74" fmla="*/ 22 w 103"/>
                          <a:gd name="T75" fmla="*/ 81 h 103"/>
                          <a:gd name="T76" fmla="*/ 20 w 103"/>
                          <a:gd name="T77" fmla="*/ 79 h 103"/>
                          <a:gd name="T78" fmla="*/ 26 w 103"/>
                          <a:gd name="T79" fmla="*/ 67 h 103"/>
                          <a:gd name="T80" fmla="*/ 18 w 103"/>
                          <a:gd name="T81" fmla="*/ 55 h 103"/>
                          <a:gd name="T82" fmla="*/ 10 w 103"/>
                          <a:gd name="T83" fmla="*/ 52 h 103"/>
                          <a:gd name="T84" fmla="*/ 10 w 103"/>
                          <a:gd name="T85" fmla="*/ 49 h 103"/>
                          <a:gd name="T86" fmla="*/ 23 w 103"/>
                          <a:gd name="T87" fmla="*/ 44 h 103"/>
                          <a:gd name="T88" fmla="*/ 26 w 103"/>
                          <a:gd name="T89" fmla="*/ 30 h 103"/>
                          <a:gd name="T90" fmla="*/ 21 w 103"/>
                          <a:gd name="T91" fmla="*/ 22 h 103"/>
                          <a:gd name="T92" fmla="*/ 23 w 103"/>
                          <a:gd name="T93" fmla="*/ 20 h 103"/>
                          <a:gd name="T94" fmla="*/ 36 w 103"/>
                          <a:gd name="T95" fmla="*/ 26 h 103"/>
                          <a:gd name="T96" fmla="*/ 48 w 103"/>
                          <a:gd name="T97" fmla="*/ 18 h 103"/>
                          <a:gd name="T98" fmla="*/ 54 w 103"/>
                          <a:gd name="T99" fmla="*/ 9 h 103"/>
                          <a:gd name="T100" fmla="*/ 58 w 103"/>
                          <a:gd name="T101" fmla="*/ 22 h 103"/>
                          <a:gd name="T102" fmla="*/ 72 w 103"/>
                          <a:gd name="T103" fmla="*/ 26 h 103"/>
                          <a:gd name="T104" fmla="*/ 83 w 103"/>
                          <a:gd name="T105" fmla="*/ 23 h 103"/>
                          <a:gd name="T106" fmla="*/ 77 w 103"/>
                          <a:gd name="T107" fmla="*/ 36 h 103"/>
                          <a:gd name="T108" fmla="*/ 84 w 103"/>
                          <a:gd name="T109" fmla="*/ 48 h 103"/>
                          <a:gd name="T110" fmla="*/ 93 w 103"/>
                          <a:gd name="T111"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103">
                            <a:moveTo>
                              <a:pt x="98" y="40"/>
                            </a:moveTo>
                            <a:cubicBezTo>
                              <a:pt x="89" y="39"/>
                              <a:pt x="89" y="39"/>
                              <a:pt x="89" y="39"/>
                            </a:cubicBezTo>
                            <a:cubicBezTo>
                              <a:pt x="88" y="37"/>
                              <a:pt x="88" y="35"/>
                              <a:pt x="87" y="34"/>
                            </a:cubicBezTo>
                            <a:cubicBezTo>
                              <a:pt x="93" y="26"/>
                              <a:pt x="93" y="26"/>
                              <a:pt x="93" y="26"/>
                            </a:cubicBezTo>
                            <a:cubicBezTo>
                              <a:pt x="94" y="24"/>
                              <a:pt x="94" y="22"/>
                              <a:pt x="93" y="20"/>
                            </a:cubicBezTo>
                            <a:cubicBezTo>
                              <a:pt x="90" y="16"/>
                              <a:pt x="86" y="13"/>
                              <a:pt x="83" y="10"/>
                            </a:cubicBezTo>
                            <a:cubicBezTo>
                              <a:pt x="81" y="9"/>
                              <a:pt x="78" y="9"/>
                              <a:pt x="77" y="10"/>
                            </a:cubicBezTo>
                            <a:cubicBezTo>
                              <a:pt x="69" y="16"/>
                              <a:pt x="69" y="16"/>
                              <a:pt x="69" y="16"/>
                            </a:cubicBezTo>
                            <a:cubicBezTo>
                              <a:pt x="67" y="15"/>
                              <a:pt x="66" y="15"/>
                              <a:pt x="64" y="14"/>
                            </a:cubicBezTo>
                            <a:cubicBezTo>
                              <a:pt x="63" y="4"/>
                              <a:pt x="63" y="4"/>
                              <a:pt x="63" y="4"/>
                            </a:cubicBezTo>
                            <a:cubicBezTo>
                              <a:pt x="62" y="2"/>
                              <a:pt x="61" y="1"/>
                              <a:pt x="59" y="0"/>
                            </a:cubicBezTo>
                            <a:cubicBezTo>
                              <a:pt x="54" y="0"/>
                              <a:pt x="49" y="0"/>
                              <a:pt x="44" y="0"/>
                            </a:cubicBezTo>
                            <a:cubicBezTo>
                              <a:pt x="42" y="1"/>
                              <a:pt x="41" y="2"/>
                              <a:pt x="40" y="4"/>
                            </a:cubicBezTo>
                            <a:cubicBezTo>
                              <a:pt x="39" y="14"/>
                              <a:pt x="39" y="14"/>
                              <a:pt x="39" y="14"/>
                            </a:cubicBezTo>
                            <a:cubicBezTo>
                              <a:pt x="37" y="15"/>
                              <a:pt x="36" y="15"/>
                              <a:pt x="34" y="16"/>
                            </a:cubicBezTo>
                            <a:cubicBezTo>
                              <a:pt x="26" y="10"/>
                              <a:pt x="26" y="10"/>
                              <a:pt x="26" y="10"/>
                            </a:cubicBezTo>
                            <a:cubicBezTo>
                              <a:pt x="25" y="9"/>
                              <a:pt x="22" y="9"/>
                              <a:pt x="20" y="10"/>
                            </a:cubicBezTo>
                            <a:cubicBezTo>
                              <a:pt x="19" y="11"/>
                              <a:pt x="17" y="13"/>
                              <a:pt x="15" y="15"/>
                            </a:cubicBezTo>
                            <a:cubicBezTo>
                              <a:pt x="15" y="15"/>
                              <a:pt x="15" y="15"/>
                              <a:pt x="15" y="15"/>
                            </a:cubicBezTo>
                            <a:cubicBezTo>
                              <a:pt x="13" y="17"/>
                              <a:pt x="12" y="19"/>
                              <a:pt x="10" y="20"/>
                            </a:cubicBezTo>
                            <a:cubicBezTo>
                              <a:pt x="9" y="22"/>
                              <a:pt x="9" y="24"/>
                              <a:pt x="10" y="26"/>
                            </a:cubicBezTo>
                            <a:cubicBezTo>
                              <a:pt x="16" y="34"/>
                              <a:pt x="16" y="34"/>
                              <a:pt x="16" y="34"/>
                            </a:cubicBezTo>
                            <a:cubicBezTo>
                              <a:pt x="15" y="35"/>
                              <a:pt x="15" y="37"/>
                              <a:pt x="14" y="39"/>
                            </a:cubicBezTo>
                            <a:cubicBezTo>
                              <a:pt x="5" y="40"/>
                              <a:pt x="5" y="40"/>
                              <a:pt x="5" y="40"/>
                            </a:cubicBezTo>
                            <a:cubicBezTo>
                              <a:pt x="2" y="40"/>
                              <a:pt x="1" y="42"/>
                              <a:pt x="0" y="44"/>
                            </a:cubicBezTo>
                            <a:cubicBezTo>
                              <a:pt x="0" y="46"/>
                              <a:pt x="0" y="48"/>
                              <a:pt x="0" y="51"/>
                            </a:cubicBezTo>
                            <a:cubicBezTo>
                              <a:pt x="0" y="52"/>
                              <a:pt x="0" y="52"/>
                              <a:pt x="0" y="52"/>
                            </a:cubicBezTo>
                            <a:cubicBezTo>
                              <a:pt x="0" y="54"/>
                              <a:pt x="0" y="56"/>
                              <a:pt x="0" y="58"/>
                            </a:cubicBezTo>
                            <a:cubicBezTo>
                              <a:pt x="1" y="61"/>
                              <a:pt x="2" y="62"/>
                              <a:pt x="5" y="63"/>
                            </a:cubicBezTo>
                            <a:cubicBezTo>
                              <a:pt x="14" y="64"/>
                              <a:pt x="14" y="64"/>
                              <a:pt x="14" y="64"/>
                            </a:cubicBezTo>
                            <a:cubicBezTo>
                              <a:pt x="15" y="66"/>
                              <a:pt x="15" y="67"/>
                              <a:pt x="16" y="69"/>
                            </a:cubicBezTo>
                            <a:cubicBezTo>
                              <a:pt x="10" y="77"/>
                              <a:pt x="10" y="77"/>
                              <a:pt x="10" y="77"/>
                            </a:cubicBezTo>
                            <a:cubicBezTo>
                              <a:pt x="9" y="78"/>
                              <a:pt x="9" y="81"/>
                              <a:pt x="10" y="82"/>
                            </a:cubicBezTo>
                            <a:cubicBezTo>
                              <a:pt x="12" y="84"/>
                              <a:pt x="13" y="86"/>
                              <a:pt x="15" y="87"/>
                            </a:cubicBezTo>
                            <a:cubicBezTo>
                              <a:pt x="15" y="88"/>
                              <a:pt x="15" y="88"/>
                              <a:pt x="15" y="88"/>
                            </a:cubicBezTo>
                            <a:cubicBezTo>
                              <a:pt x="17" y="90"/>
                              <a:pt x="19" y="91"/>
                              <a:pt x="20" y="93"/>
                            </a:cubicBezTo>
                            <a:cubicBezTo>
                              <a:pt x="22" y="94"/>
                              <a:pt x="25" y="94"/>
                              <a:pt x="26" y="92"/>
                            </a:cubicBezTo>
                            <a:cubicBezTo>
                              <a:pt x="34" y="87"/>
                              <a:pt x="34" y="87"/>
                              <a:pt x="34" y="87"/>
                            </a:cubicBezTo>
                            <a:cubicBezTo>
                              <a:pt x="36" y="87"/>
                              <a:pt x="37" y="88"/>
                              <a:pt x="39" y="89"/>
                            </a:cubicBezTo>
                            <a:cubicBezTo>
                              <a:pt x="40" y="98"/>
                              <a:pt x="40" y="98"/>
                              <a:pt x="40" y="98"/>
                            </a:cubicBezTo>
                            <a:cubicBezTo>
                              <a:pt x="41" y="100"/>
                              <a:pt x="42" y="102"/>
                              <a:pt x="44" y="102"/>
                            </a:cubicBezTo>
                            <a:cubicBezTo>
                              <a:pt x="47" y="103"/>
                              <a:pt x="49" y="103"/>
                              <a:pt x="51" y="103"/>
                            </a:cubicBezTo>
                            <a:cubicBezTo>
                              <a:pt x="54" y="103"/>
                              <a:pt x="56" y="103"/>
                              <a:pt x="59" y="102"/>
                            </a:cubicBezTo>
                            <a:cubicBezTo>
                              <a:pt x="61" y="102"/>
                              <a:pt x="62" y="100"/>
                              <a:pt x="63" y="98"/>
                            </a:cubicBezTo>
                            <a:cubicBezTo>
                              <a:pt x="64" y="89"/>
                              <a:pt x="64" y="89"/>
                              <a:pt x="64" y="89"/>
                            </a:cubicBezTo>
                            <a:cubicBezTo>
                              <a:pt x="66" y="88"/>
                              <a:pt x="67" y="87"/>
                              <a:pt x="69" y="87"/>
                            </a:cubicBezTo>
                            <a:cubicBezTo>
                              <a:pt x="77" y="92"/>
                              <a:pt x="77" y="92"/>
                              <a:pt x="77" y="92"/>
                            </a:cubicBezTo>
                            <a:cubicBezTo>
                              <a:pt x="78" y="94"/>
                              <a:pt x="81" y="94"/>
                              <a:pt x="83" y="92"/>
                            </a:cubicBezTo>
                            <a:cubicBezTo>
                              <a:pt x="86" y="90"/>
                              <a:pt x="90" y="86"/>
                              <a:pt x="93" y="82"/>
                            </a:cubicBezTo>
                            <a:cubicBezTo>
                              <a:pt x="94" y="81"/>
                              <a:pt x="94" y="78"/>
                              <a:pt x="93" y="77"/>
                            </a:cubicBezTo>
                            <a:cubicBezTo>
                              <a:pt x="87" y="69"/>
                              <a:pt x="87" y="69"/>
                              <a:pt x="87" y="69"/>
                            </a:cubicBezTo>
                            <a:cubicBezTo>
                              <a:pt x="88" y="67"/>
                              <a:pt x="88" y="66"/>
                              <a:pt x="89" y="64"/>
                            </a:cubicBezTo>
                            <a:cubicBezTo>
                              <a:pt x="98" y="63"/>
                              <a:pt x="98" y="63"/>
                              <a:pt x="98" y="63"/>
                            </a:cubicBezTo>
                            <a:cubicBezTo>
                              <a:pt x="101" y="62"/>
                              <a:pt x="102" y="61"/>
                              <a:pt x="103" y="58"/>
                            </a:cubicBezTo>
                            <a:cubicBezTo>
                              <a:pt x="103" y="56"/>
                              <a:pt x="103" y="54"/>
                              <a:pt x="103" y="51"/>
                            </a:cubicBezTo>
                            <a:cubicBezTo>
                              <a:pt x="103" y="49"/>
                              <a:pt x="103" y="47"/>
                              <a:pt x="103" y="44"/>
                            </a:cubicBezTo>
                            <a:cubicBezTo>
                              <a:pt x="102" y="42"/>
                              <a:pt x="101" y="40"/>
                              <a:pt x="98" y="40"/>
                            </a:cubicBezTo>
                            <a:close/>
                            <a:moveTo>
                              <a:pt x="93" y="54"/>
                            </a:moveTo>
                            <a:cubicBezTo>
                              <a:pt x="84" y="55"/>
                              <a:pt x="84" y="55"/>
                              <a:pt x="84" y="55"/>
                            </a:cubicBezTo>
                            <a:cubicBezTo>
                              <a:pt x="83" y="55"/>
                              <a:pt x="81" y="56"/>
                              <a:pt x="80" y="58"/>
                            </a:cubicBezTo>
                            <a:cubicBezTo>
                              <a:pt x="80" y="61"/>
                              <a:pt x="79" y="64"/>
                              <a:pt x="77" y="67"/>
                            </a:cubicBezTo>
                            <a:cubicBezTo>
                              <a:pt x="76" y="69"/>
                              <a:pt x="76" y="71"/>
                              <a:pt x="77" y="72"/>
                            </a:cubicBezTo>
                            <a:cubicBezTo>
                              <a:pt x="83" y="79"/>
                              <a:pt x="83" y="79"/>
                              <a:pt x="83" y="79"/>
                            </a:cubicBezTo>
                            <a:cubicBezTo>
                              <a:pt x="82" y="80"/>
                              <a:pt x="81" y="82"/>
                              <a:pt x="80" y="83"/>
                            </a:cubicBezTo>
                            <a:cubicBezTo>
                              <a:pt x="72" y="77"/>
                              <a:pt x="72" y="77"/>
                              <a:pt x="72" y="77"/>
                            </a:cubicBezTo>
                            <a:cubicBezTo>
                              <a:pt x="71" y="76"/>
                              <a:pt x="69" y="76"/>
                              <a:pt x="67" y="77"/>
                            </a:cubicBezTo>
                            <a:cubicBezTo>
                              <a:pt x="64" y="78"/>
                              <a:pt x="61" y="80"/>
                              <a:pt x="58" y="80"/>
                            </a:cubicBezTo>
                            <a:cubicBezTo>
                              <a:pt x="57" y="81"/>
                              <a:pt x="55" y="82"/>
                              <a:pt x="55" y="84"/>
                            </a:cubicBezTo>
                            <a:cubicBezTo>
                              <a:pt x="54" y="93"/>
                              <a:pt x="54" y="93"/>
                              <a:pt x="54" y="93"/>
                            </a:cubicBezTo>
                            <a:cubicBezTo>
                              <a:pt x="52" y="93"/>
                              <a:pt x="51" y="93"/>
                              <a:pt x="49" y="93"/>
                            </a:cubicBezTo>
                            <a:cubicBezTo>
                              <a:pt x="48" y="84"/>
                              <a:pt x="48" y="84"/>
                              <a:pt x="48" y="84"/>
                            </a:cubicBezTo>
                            <a:cubicBezTo>
                              <a:pt x="48" y="82"/>
                              <a:pt x="46" y="81"/>
                              <a:pt x="44" y="80"/>
                            </a:cubicBezTo>
                            <a:cubicBezTo>
                              <a:pt x="41" y="80"/>
                              <a:pt x="39" y="78"/>
                              <a:pt x="36" y="77"/>
                            </a:cubicBezTo>
                            <a:cubicBezTo>
                              <a:pt x="34" y="76"/>
                              <a:pt x="32" y="76"/>
                              <a:pt x="30" y="77"/>
                            </a:cubicBezTo>
                            <a:cubicBezTo>
                              <a:pt x="23" y="83"/>
                              <a:pt x="23" y="83"/>
                              <a:pt x="23" y="83"/>
                            </a:cubicBezTo>
                            <a:cubicBezTo>
                              <a:pt x="23" y="82"/>
                              <a:pt x="23" y="82"/>
                              <a:pt x="22" y="81"/>
                            </a:cubicBezTo>
                            <a:cubicBezTo>
                              <a:pt x="21" y="81"/>
                              <a:pt x="21" y="81"/>
                              <a:pt x="21" y="81"/>
                            </a:cubicBezTo>
                            <a:cubicBezTo>
                              <a:pt x="21" y="80"/>
                              <a:pt x="21" y="80"/>
                              <a:pt x="20" y="79"/>
                            </a:cubicBezTo>
                            <a:cubicBezTo>
                              <a:pt x="26" y="72"/>
                              <a:pt x="26" y="72"/>
                              <a:pt x="26" y="72"/>
                            </a:cubicBezTo>
                            <a:cubicBezTo>
                              <a:pt x="27" y="71"/>
                              <a:pt x="27" y="69"/>
                              <a:pt x="26" y="67"/>
                            </a:cubicBezTo>
                            <a:cubicBezTo>
                              <a:pt x="24" y="64"/>
                              <a:pt x="23" y="61"/>
                              <a:pt x="23" y="58"/>
                            </a:cubicBezTo>
                            <a:cubicBezTo>
                              <a:pt x="22" y="56"/>
                              <a:pt x="20" y="55"/>
                              <a:pt x="18" y="55"/>
                            </a:cubicBezTo>
                            <a:cubicBezTo>
                              <a:pt x="10" y="54"/>
                              <a:pt x="10" y="54"/>
                              <a:pt x="10" y="54"/>
                            </a:cubicBezTo>
                            <a:cubicBezTo>
                              <a:pt x="10" y="53"/>
                              <a:pt x="10" y="53"/>
                              <a:pt x="10" y="52"/>
                            </a:cubicBezTo>
                            <a:cubicBezTo>
                              <a:pt x="10" y="51"/>
                              <a:pt x="10" y="51"/>
                              <a:pt x="10" y="51"/>
                            </a:cubicBezTo>
                            <a:cubicBezTo>
                              <a:pt x="10" y="50"/>
                              <a:pt x="10" y="50"/>
                              <a:pt x="10" y="49"/>
                            </a:cubicBezTo>
                            <a:cubicBezTo>
                              <a:pt x="18" y="48"/>
                              <a:pt x="18" y="48"/>
                              <a:pt x="18" y="48"/>
                            </a:cubicBezTo>
                            <a:cubicBezTo>
                              <a:pt x="20" y="48"/>
                              <a:pt x="22" y="46"/>
                              <a:pt x="23" y="44"/>
                            </a:cubicBezTo>
                            <a:cubicBezTo>
                              <a:pt x="23" y="41"/>
                              <a:pt x="24" y="38"/>
                              <a:pt x="26" y="36"/>
                            </a:cubicBezTo>
                            <a:cubicBezTo>
                              <a:pt x="27" y="34"/>
                              <a:pt x="27" y="32"/>
                              <a:pt x="26" y="30"/>
                            </a:cubicBezTo>
                            <a:cubicBezTo>
                              <a:pt x="20" y="23"/>
                              <a:pt x="20" y="23"/>
                              <a:pt x="20" y="23"/>
                            </a:cubicBezTo>
                            <a:cubicBezTo>
                              <a:pt x="21" y="23"/>
                              <a:pt x="21" y="22"/>
                              <a:pt x="21" y="22"/>
                            </a:cubicBezTo>
                            <a:cubicBezTo>
                              <a:pt x="22" y="21"/>
                              <a:pt x="22" y="21"/>
                              <a:pt x="22" y="21"/>
                            </a:cubicBezTo>
                            <a:cubicBezTo>
                              <a:pt x="23" y="21"/>
                              <a:pt x="23" y="21"/>
                              <a:pt x="23" y="20"/>
                            </a:cubicBezTo>
                            <a:cubicBezTo>
                              <a:pt x="30" y="26"/>
                              <a:pt x="30" y="26"/>
                              <a:pt x="30" y="26"/>
                            </a:cubicBezTo>
                            <a:cubicBezTo>
                              <a:pt x="32" y="27"/>
                              <a:pt x="34" y="27"/>
                              <a:pt x="36" y="26"/>
                            </a:cubicBezTo>
                            <a:cubicBezTo>
                              <a:pt x="39" y="24"/>
                              <a:pt x="41" y="23"/>
                              <a:pt x="44" y="22"/>
                            </a:cubicBezTo>
                            <a:cubicBezTo>
                              <a:pt x="46" y="22"/>
                              <a:pt x="48" y="20"/>
                              <a:pt x="48" y="18"/>
                            </a:cubicBezTo>
                            <a:cubicBezTo>
                              <a:pt x="49" y="9"/>
                              <a:pt x="49" y="9"/>
                              <a:pt x="49" y="9"/>
                            </a:cubicBezTo>
                            <a:cubicBezTo>
                              <a:pt x="51" y="9"/>
                              <a:pt x="52" y="9"/>
                              <a:pt x="54" y="9"/>
                            </a:cubicBezTo>
                            <a:cubicBezTo>
                              <a:pt x="55" y="18"/>
                              <a:pt x="55" y="18"/>
                              <a:pt x="55" y="18"/>
                            </a:cubicBezTo>
                            <a:cubicBezTo>
                              <a:pt x="55" y="20"/>
                              <a:pt x="57" y="22"/>
                              <a:pt x="58" y="22"/>
                            </a:cubicBezTo>
                            <a:cubicBezTo>
                              <a:pt x="61" y="23"/>
                              <a:pt x="64" y="24"/>
                              <a:pt x="67" y="26"/>
                            </a:cubicBezTo>
                            <a:cubicBezTo>
                              <a:pt x="69" y="27"/>
                              <a:pt x="71" y="27"/>
                              <a:pt x="72" y="26"/>
                            </a:cubicBezTo>
                            <a:cubicBezTo>
                              <a:pt x="80" y="20"/>
                              <a:pt x="80" y="20"/>
                              <a:pt x="80" y="20"/>
                            </a:cubicBezTo>
                            <a:cubicBezTo>
                              <a:pt x="81" y="21"/>
                              <a:pt x="82" y="22"/>
                              <a:pt x="83" y="23"/>
                            </a:cubicBezTo>
                            <a:cubicBezTo>
                              <a:pt x="77" y="30"/>
                              <a:pt x="77" y="30"/>
                              <a:pt x="77" y="30"/>
                            </a:cubicBezTo>
                            <a:cubicBezTo>
                              <a:pt x="76" y="32"/>
                              <a:pt x="76" y="34"/>
                              <a:pt x="77" y="36"/>
                            </a:cubicBezTo>
                            <a:cubicBezTo>
                              <a:pt x="79" y="38"/>
                              <a:pt x="80" y="41"/>
                              <a:pt x="80" y="44"/>
                            </a:cubicBezTo>
                            <a:cubicBezTo>
                              <a:pt x="81" y="46"/>
                              <a:pt x="83" y="48"/>
                              <a:pt x="84" y="48"/>
                            </a:cubicBezTo>
                            <a:cubicBezTo>
                              <a:pt x="93" y="49"/>
                              <a:pt x="93" y="49"/>
                              <a:pt x="93" y="49"/>
                            </a:cubicBezTo>
                            <a:cubicBezTo>
                              <a:pt x="93" y="50"/>
                              <a:pt x="93" y="51"/>
                              <a:pt x="93" y="51"/>
                            </a:cubicBezTo>
                            <a:cubicBezTo>
                              <a:pt x="93" y="52"/>
                              <a:pt x="93" y="53"/>
                              <a:pt x="93" y="54"/>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Open Sans"/>
                        </a:endParaRPr>
                      </a:p>
                    </p:txBody>
                  </p:sp>
                </p:grpSp>
              </p:grpSp>
              <p:grpSp>
                <p:nvGrpSpPr>
                  <p:cNvPr id="111" name="Group 110">
                    <a:extLst>
                      <a:ext uri="{FF2B5EF4-FFF2-40B4-BE49-F238E27FC236}">
                        <a16:creationId xmlns:a16="http://schemas.microsoft.com/office/drawing/2014/main" id="{71CA1376-2E70-423D-9A5D-71BBCFA5876F}"/>
                      </a:ext>
                    </a:extLst>
                  </p:cNvPr>
                  <p:cNvGrpSpPr/>
                  <p:nvPr/>
                </p:nvGrpSpPr>
                <p:grpSpPr>
                  <a:xfrm>
                    <a:off x="6854329" y="5955319"/>
                    <a:ext cx="1167299" cy="241317"/>
                    <a:chOff x="8544150" y="3521669"/>
                    <a:chExt cx="1647600" cy="340612"/>
                  </a:xfrm>
                </p:grpSpPr>
                <p:sp>
                  <p:nvSpPr>
                    <p:cNvPr id="124" name="TextBox 123">
                      <a:extLst>
                        <a:ext uri="{FF2B5EF4-FFF2-40B4-BE49-F238E27FC236}">
                          <a16:creationId xmlns:a16="http://schemas.microsoft.com/office/drawing/2014/main" id="{19B51143-E3A6-4FF3-AD8D-2F70412B1154}"/>
                        </a:ext>
                      </a:extLst>
                    </p:cNvPr>
                    <p:cNvSpPr txBox="1"/>
                    <p:nvPr/>
                  </p:nvSpPr>
                  <p:spPr>
                    <a:xfrm>
                      <a:off x="8991681" y="3590249"/>
                      <a:ext cx="1200069" cy="272032"/>
                    </a:xfrm>
                    <a:prstGeom prst="rect">
                      <a:avLst/>
                    </a:prstGeom>
                  </p:spPr>
                  <p:txBody>
                    <a:bodyPr vert="horz" wrap="square" lIns="0" tIns="0" rIns="0" bIns="0" numCol="1" spcCol="228600" rtlCol="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3565A">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Self-healing</a:t>
                      </a:r>
                    </a:p>
                  </p:txBody>
                </p:sp>
                <p:grpSp>
                  <p:nvGrpSpPr>
                    <p:cNvPr id="125" name="Group 124">
                      <a:extLst>
                        <a:ext uri="{FF2B5EF4-FFF2-40B4-BE49-F238E27FC236}">
                          <a16:creationId xmlns:a16="http://schemas.microsoft.com/office/drawing/2014/main" id="{B711138B-DAAF-41A3-94B5-ECF2EBCB7534}"/>
                        </a:ext>
                      </a:extLst>
                    </p:cNvPr>
                    <p:cNvGrpSpPr>
                      <a:grpSpLocks noChangeAspect="1"/>
                    </p:cNvGrpSpPr>
                    <p:nvPr/>
                  </p:nvGrpSpPr>
                  <p:grpSpPr>
                    <a:xfrm>
                      <a:off x="8544150" y="3521669"/>
                      <a:ext cx="325511" cy="320040"/>
                      <a:chOff x="4884738" y="4778375"/>
                      <a:chExt cx="566738" cy="557212"/>
                    </a:xfrm>
                  </p:grpSpPr>
                  <p:sp>
                    <p:nvSpPr>
                      <p:cNvPr id="126" name="Freeform 228">
                        <a:extLst>
                          <a:ext uri="{FF2B5EF4-FFF2-40B4-BE49-F238E27FC236}">
                            <a16:creationId xmlns:a16="http://schemas.microsoft.com/office/drawing/2014/main" id="{7360DE08-0EC6-458C-A132-487EDDB71121}"/>
                          </a:ext>
                        </a:extLst>
                      </p:cNvPr>
                      <p:cNvSpPr>
                        <a:spLocks noEditPoints="1"/>
                      </p:cNvSpPr>
                      <p:nvPr/>
                    </p:nvSpPr>
                    <p:spPr bwMode="auto">
                      <a:xfrm>
                        <a:off x="4884738" y="4778375"/>
                        <a:ext cx="566738" cy="557212"/>
                      </a:xfrm>
                      <a:custGeom>
                        <a:avLst/>
                        <a:gdLst>
                          <a:gd name="T0" fmla="*/ 227 w 232"/>
                          <a:gd name="T1" fmla="*/ 53 h 228"/>
                          <a:gd name="T2" fmla="*/ 222 w 232"/>
                          <a:gd name="T3" fmla="*/ 48 h 228"/>
                          <a:gd name="T4" fmla="*/ 214 w 232"/>
                          <a:gd name="T5" fmla="*/ 49 h 228"/>
                          <a:gd name="T6" fmla="*/ 189 w 232"/>
                          <a:gd name="T7" fmla="*/ 75 h 228"/>
                          <a:gd name="T8" fmla="*/ 167 w 232"/>
                          <a:gd name="T9" fmla="*/ 79 h 228"/>
                          <a:gd name="T10" fmla="*/ 149 w 232"/>
                          <a:gd name="T11" fmla="*/ 61 h 228"/>
                          <a:gd name="T12" fmla="*/ 154 w 232"/>
                          <a:gd name="T13" fmla="*/ 40 h 228"/>
                          <a:gd name="T14" fmla="*/ 179 w 232"/>
                          <a:gd name="T15" fmla="*/ 14 h 228"/>
                          <a:gd name="T16" fmla="*/ 181 w 232"/>
                          <a:gd name="T17" fmla="*/ 7 h 228"/>
                          <a:gd name="T18" fmla="*/ 175 w 232"/>
                          <a:gd name="T19" fmla="*/ 1 h 228"/>
                          <a:gd name="T20" fmla="*/ 162 w 232"/>
                          <a:gd name="T21" fmla="*/ 0 h 228"/>
                          <a:gd name="T22" fmla="*/ 115 w 232"/>
                          <a:gd name="T23" fmla="*/ 19 h 228"/>
                          <a:gd name="T24" fmla="*/ 103 w 232"/>
                          <a:gd name="T25" fmla="*/ 82 h 228"/>
                          <a:gd name="T26" fmla="*/ 12 w 232"/>
                          <a:gd name="T27" fmla="*/ 161 h 228"/>
                          <a:gd name="T28" fmla="*/ 0 w 232"/>
                          <a:gd name="T29" fmla="*/ 189 h 228"/>
                          <a:gd name="T30" fmla="*/ 12 w 232"/>
                          <a:gd name="T31" fmla="*/ 217 h 228"/>
                          <a:gd name="T32" fmla="*/ 40 w 232"/>
                          <a:gd name="T33" fmla="*/ 228 h 228"/>
                          <a:gd name="T34" fmla="*/ 68 w 232"/>
                          <a:gd name="T35" fmla="*/ 216 h 228"/>
                          <a:gd name="T36" fmla="*/ 146 w 232"/>
                          <a:gd name="T37" fmla="*/ 126 h 228"/>
                          <a:gd name="T38" fmla="*/ 167 w 232"/>
                          <a:gd name="T39" fmla="*/ 128 h 228"/>
                          <a:gd name="T40" fmla="*/ 209 w 232"/>
                          <a:gd name="T41" fmla="*/ 113 h 228"/>
                          <a:gd name="T42" fmla="*/ 227 w 232"/>
                          <a:gd name="T43" fmla="*/ 53 h 228"/>
                          <a:gd name="T44" fmla="*/ 203 w 232"/>
                          <a:gd name="T45" fmla="*/ 107 h 228"/>
                          <a:gd name="T46" fmla="*/ 167 w 232"/>
                          <a:gd name="T47" fmla="*/ 119 h 228"/>
                          <a:gd name="T48" fmla="*/ 145 w 232"/>
                          <a:gd name="T49" fmla="*/ 116 h 228"/>
                          <a:gd name="T50" fmla="*/ 141 w 232"/>
                          <a:gd name="T51" fmla="*/ 118 h 228"/>
                          <a:gd name="T52" fmla="*/ 61 w 232"/>
                          <a:gd name="T53" fmla="*/ 210 h 228"/>
                          <a:gd name="T54" fmla="*/ 40 w 232"/>
                          <a:gd name="T55" fmla="*/ 219 h 228"/>
                          <a:gd name="T56" fmla="*/ 19 w 232"/>
                          <a:gd name="T57" fmla="*/ 210 h 228"/>
                          <a:gd name="T58" fmla="*/ 10 w 232"/>
                          <a:gd name="T59" fmla="*/ 189 h 228"/>
                          <a:gd name="T60" fmla="*/ 18 w 232"/>
                          <a:gd name="T61" fmla="*/ 168 h 228"/>
                          <a:gd name="T62" fmla="*/ 111 w 232"/>
                          <a:gd name="T63" fmla="*/ 88 h 228"/>
                          <a:gd name="T64" fmla="*/ 112 w 232"/>
                          <a:gd name="T65" fmla="*/ 83 h 228"/>
                          <a:gd name="T66" fmla="*/ 122 w 232"/>
                          <a:gd name="T67" fmla="*/ 26 h 228"/>
                          <a:gd name="T68" fmla="*/ 162 w 232"/>
                          <a:gd name="T69" fmla="*/ 9 h 228"/>
                          <a:gd name="T70" fmla="*/ 170 w 232"/>
                          <a:gd name="T71" fmla="*/ 10 h 228"/>
                          <a:gd name="T72" fmla="*/ 146 w 232"/>
                          <a:gd name="T73" fmla="*/ 34 h 228"/>
                          <a:gd name="T74" fmla="*/ 145 w 232"/>
                          <a:gd name="T75" fmla="*/ 36 h 228"/>
                          <a:gd name="T76" fmla="*/ 140 w 232"/>
                          <a:gd name="T77" fmla="*/ 62 h 228"/>
                          <a:gd name="T78" fmla="*/ 141 w 232"/>
                          <a:gd name="T79" fmla="*/ 66 h 228"/>
                          <a:gd name="T80" fmla="*/ 162 w 232"/>
                          <a:gd name="T81" fmla="*/ 88 h 228"/>
                          <a:gd name="T82" fmla="*/ 167 w 232"/>
                          <a:gd name="T83" fmla="*/ 89 h 228"/>
                          <a:gd name="T84" fmla="*/ 192 w 232"/>
                          <a:gd name="T85" fmla="*/ 84 h 228"/>
                          <a:gd name="T86" fmla="*/ 195 w 232"/>
                          <a:gd name="T87" fmla="*/ 83 h 228"/>
                          <a:gd name="T88" fmla="*/ 219 w 232"/>
                          <a:gd name="T89" fmla="*/ 58 h 228"/>
                          <a:gd name="T90" fmla="*/ 203 w 232"/>
                          <a:gd name="T91" fmla="*/ 10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2" h="228">
                            <a:moveTo>
                              <a:pt x="227" y="53"/>
                            </a:moveTo>
                            <a:cubicBezTo>
                              <a:pt x="227" y="51"/>
                              <a:pt x="225" y="48"/>
                              <a:pt x="222" y="48"/>
                            </a:cubicBezTo>
                            <a:cubicBezTo>
                              <a:pt x="219" y="47"/>
                              <a:pt x="216" y="47"/>
                              <a:pt x="214" y="49"/>
                            </a:cubicBezTo>
                            <a:cubicBezTo>
                              <a:pt x="189" y="75"/>
                              <a:pt x="189" y="75"/>
                              <a:pt x="189" y="75"/>
                            </a:cubicBezTo>
                            <a:cubicBezTo>
                              <a:pt x="167" y="79"/>
                              <a:pt x="167" y="79"/>
                              <a:pt x="167" y="79"/>
                            </a:cubicBezTo>
                            <a:cubicBezTo>
                              <a:pt x="149" y="61"/>
                              <a:pt x="149" y="61"/>
                              <a:pt x="149" y="61"/>
                            </a:cubicBezTo>
                            <a:cubicBezTo>
                              <a:pt x="154" y="40"/>
                              <a:pt x="154" y="40"/>
                              <a:pt x="154" y="40"/>
                            </a:cubicBezTo>
                            <a:cubicBezTo>
                              <a:pt x="179" y="14"/>
                              <a:pt x="179" y="14"/>
                              <a:pt x="179" y="14"/>
                            </a:cubicBezTo>
                            <a:cubicBezTo>
                              <a:pt x="181" y="12"/>
                              <a:pt x="182" y="9"/>
                              <a:pt x="181" y="7"/>
                            </a:cubicBezTo>
                            <a:cubicBezTo>
                              <a:pt x="180" y="4"/>
                              <a:pt x="178" y="2"/>
                              <a:pt x="175" y="1"/>
                            </a:cubicBezTo>
                            <a:cubicBezTo>
                              <a:pt x="171" y="0"/>
                              <a:pt x="167" y="0"/>
                              <a:pt x="162" y="0"/>
                            </a:cubicBezTo>
                            <a:cubicBezTo>
                              <a:pt x="145" y="0"/>
                              <a:pt x="128" y="7"/>
                              <a:pt x="115" y="19"/>
                            </a:cubicBezTo>
                            <a:cubicBezTo>
                              <a:pt x="97" y="37"/>
                              <a:pt x="100" y="68"/>
                              <a:pt x="103" y="82"/>
                            </a:cubicBezTo>
                            <a:cubicBezTo>
                              <a:pt x="12" y="161"/>
                              <a:pt x="12" y="161"/>
                              <a:pt x="12" y="161"/>
                            </a:cubicBezTo>
                            <a:cubicBezTo>
                              <a:pt x="4" y="169"/>
                              <a:pt x="0" y="179"/>
                              <a:pt x="0" y="189"/>
                            </a:cubicBezTo>
                            <a:cubicBezTo>
                              <a:pt x="0" y="200"/>
                              <a:pt x="4" y="209"/>
                              <a:pt x="12" y="217"/>
                            </a:cubicBezTo>
                            <a:cubicBezTo>
                              <a:pt x="19" y="224"/>
                              <a:pt x="29" y="228"/>
                              <a:pt x="40" y="228"/>
                            </a:cubicBezTo>
                            <a:cubicBezTo>
                              <a:pt x="50" y="228"/>
                              <a:pt x="60" y="224"/>
                              <a:pt x="68" y="216"/>
                            </a:cubicBezTo>
                            <a:cubicBezTo>
                              <a:pt x="146" y="126"/>
                              <a:pt x="146" y="126"/>
                              <a:pt x="146" y="126"/>
                            </a:cubicBezTo>
                            <a:cubicBezTo>
                              <a:pt x="153" y="127"/>
                              <a:pt x="160" y="128"/>
                              <a:pt x="167" y="128"/>
                            </a:cubicBezTo>
                            <a:cubicBezTo>
                              <a:pt x="185" y="128"/>
                              <a:pt x="200" y="123"/>
                              <a:pt x="209" y="113"/>
                            </a:cubicBezTo>
                            <a:cubicBezTo>
                              <a:pt x="225" y="98"/>
                              <a:pt x="232" y="75"/>
                              <a:pt x="227" y="53"/>
                            </a:cubicBezTo>
                            <a:close/>
                            <a:moveTo>
                              <a:pt x="203" y="107"/>
                            </a:moveTo>
                            <a:cubicBezTo>
                              <a:pt x="195" y="114"/>
                              <a:pt x="182" y="119"/>
                              <a:pt x="167" y="119"/>
                            </a:cubicBezTo>
                            <a:cubicBezTo>
                              <a:pt x="160" y="119"/>
                              <a:pt x="153" y="118"/>
                              <a:pt x="145" y="116"/>
                            </a:cubicBezTo>
                            <a:cubicBezTo>
                              <a:pt x="144" y="116"/>
                              <a:pt x="142" y="117"/>
                              <a:pt x="141" y="118"/>
                            </a:cubicBezTo>
                            <a:cubicBezTo>
                              <a:pt x="61" y="210"/>
                              <a:pt x="61" y="210"/>
                              <a:pt x="61" y="210"/>
                            </a:cubicBezTo>
                            <a:cubicBezTo>
                              <a:pt x="55" y="216"/>
                              <a:pt x="47" y="219"/>
                              <a:pt x="40" y="219"/>
                            </a:cubicBezTo>
                            <a:cubicBezTo>
                              <a:pt x="32" y="219"/>
                              <a:pt x="24" y="216"/>
                              <a:pt x="19" y="210"/>
                            </a:cubicBezTo>
                            <a:cubicBezTo>
                              <a:pt x="13" y="205"/>
                              <a:pt x="10" y="197"/>
                              <a:pt x="10" y="189"/>
                            </a:cubicBezTo>
                            <a:cubicBezTo>
                              <a:pt x="10" y="181"/>
                              <a:pt x="13" y="174"/>
                              <a:pt x="18" y="168"/>
                            </a:cubicBezTo>
                            <a:cubicBezTo>
                              <a:pt x="111" y="88"/>
                              <a:pt x="111" y="88"/>
                              <a:pt x="111" y="88"/>
                            </a:cubicBezTo>
                            <a:cubicBezTo>
                              <a:pt x="112" y="87"/>
                              <a:pt x="113" y="85"/>
                              <a:pt x="112" y="83"/>
                            </a:cubicBezTo>
                            <a:cubicBezTo>
                              <a:pt x="111" y="74"/>
                              <a:pt x="106" y="42"/>
                              <a:pt x="122" y="26"/>
                            </a:cubicBezTo>
                            <a:cubicBezTo>
                              <a:pt x="133" y="15"/>
                              <a:pt x="147" y="9"/>
                              <a:pt x="162" y="9"/>
                            </a:cubicBezTo>
                            <a:cubicBezTo>
                              <a:pt x="165" y="9"/>
                              <a:pt x="168" y="10"/>
                              <a:pt x="170" y="10"/>
                            </a:cubicBezTo>
                            <a:cubicBezTo>
                              <a:pt x="146" y="34"/>
                              <a:pt x="146" y="34"/>
                              <a:pt x="146" y="34"/>
                            </a:cubicBezTo>
                            <a:cubicBezTo>
                              <a:pt x="145" y="35"/>
                              <a:pt x="145" y="36"/>
                              <a:pt x="145" y="36"/>
                            </a:cubicBezTo>
                            <a:cubicBezTo>
                              <a:pt x="140" y="62"/>
                              <a:pt x="140" y="62"/>
                              <a:pt x="140" y="62"/>
                            </a:cubicBezTo>
                            <a:cubicBezTo>
                              <a:pt x="139" y="64"/>
                              <a:pt x="140" y="65"/>
                              <a:pt x="141" y="66"/>
                            </a:cubicBezTo>
                            <a:cubicBezTo>
                              <a:pt x="162" y="88"/>
                              <a:pt x="162" y="88"/>
                              <a:pt x="162" y="88"/>
                            </a:cubicBezTo>
                            <a:cubicBezTo>
                              <a:pt x="164" y="89"/>
                              <a:pt x="165" y="89"/>
                              <a:pt x="167" y="89"/>
                            </a:cubicBezTo>
                            <a:cubicBezTo>
                              <a:pt x="192" y="84"/>
                              <a:pt x="192" y="84"/>
                              <a:pt x="192" y="84"/>
                            </a:cubicBezTo>
                            <a:cubicBezTo>
                              <a:pt x="193" y="84"/>
                              <a:pt x="194" y="83"/>
                              <a:pt x="195" y="83"/>
                            </a:cubicBezTo>
                            <a:cubicBezTo>
                              <a:pt x="219" y="58"/>
                              <a:pt x="219" y="58"/>
                              <a:pt x="219" y="58"/>
                            </a:cubicBezTo>
                            <a:cubicBezTo>
                              <a:pt x="221" y="76"/>
                              <a:pt x="215" y="94"/>
                              <a:pt x="203" y="107"/>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ndParaRPr>
                      </a:p>
                    </p:txBody>
                  </p:sp>
                  <p:sp>
                    <p:nvSpPr>
                      <p:cNvPr id="127" name="Freeform 229">
                        <a:extLst>
                          <a:ext uri="{FF2B5EF4-FFF2-40B4-BE49-F238E27FC236}">
                            <a16:creationId xmlns:a16="http://schemas.microsoft.com/office/drawing/2014/main" id="{119E4476-3652-4386-ADE2-293766930C71}"/>
                          </a:ext>
                        </a:extLst>
                      </p:cNvPr>
                      <p:cNvSpPr>
                        <a:spLocks/>
                      </p:cNvSpPr>
                      <p:nvPr/>
                    </p:nvSpPr>
                    <p:spPr bwMode="auto">
                      <a:xfrm>
                        <a:off x="4957763" y="5218113"/>
                        <a:ext cx="46038" cy="47625"/>
                      </a:xfrm>
                      <a:custGeom>
                        <a:avLst/>
                        <a:gdLst>
                          <a:gd name="T0" fmla="*/ 3 w 19"/>
                          <a:gd name="T1" fmla="*/ 3 h 19"/>
                          <a:gd name="T2" fmla="*/ 3 w 19"/>
                          <a:gd name="T3" fmla="*/ 3 h 19"/>
                          <a:gd name="T4" fmla="*/ 3 w 19"/>
                          <a:gd name="T5" fmla="*/ 15 h 19"/>
                          <a:gd name="T6" fmla="*/ 16 w 19"/>
                          <a:gd name="T7" fmla="*/ 15 h 19"/>
                          <a:gd name="T8" fmla="*/ 16 w 19"/>
                          <a:gd name="T9" fmla="*/ 15 h 19"/>
                          <a:gd name="T10" fmla="*/ 16 w 19"/>
                          <a:gd name="T11" fmla="*/ 3 h 19"/>
                          <a:gd name="T12" fmla="*/ 3 w 19"/>
                          <a:gd name="T13" fmla="*/ 3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3" y="3"/>
                            </a:moveTo>
                            <a:cubicBezTo>
                              <a:pt x="3" y="3"/>
                              <a:pt x="3" y="3"/>
                              <a:pt x="3" y="3"/>
                            </a:cubicBezTo>
                            <a:cubicBezTo>
                              <a:pt x="0" y="6"/>
                              <a:pt x="0" y="12"/>
                              <a:pt x="3" y="15"/>
                            </a:cubicBezTo>
                            <a:cubicBezTo>
                              <a:pt x="7" y="19"/>
                              <a:pt x="12" y="19"/>
                              <a:pt x="16" y="15"/>
                            </a:cubicBezTo>
                            <a:cubicBezTo>
                              <a:pt x="16" y="15"/>
                              <a:pt x="16" y="15"/>
                              <a:pt x="16" y="15"/>
                            </a:cubicBezTo>
                            <a:cubicBezTo>
                              <a:pt x="19" y="12"/>
                              <a:pt x="19" y="6"/>
                              <a:pt x="16" y="3"/>
                            </a:cubicBezTo>
                            <a:cubicBezTo>
                              <a:pt x="12" y="0"/>
                              <a:pt x="7" y="0"/>
                              <a:pt x="3" y="3"/>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Open Sans"/>
                        </a:endParaRPr>
                      </a:p>
                    </p:txBody>
                  </p:sp>
                </p:grpSp>
              </p:grpSp>
              <p:grpSp>
                <p:nvGrpSpPr>
                  <p:cNvPr id="112" name="Group 111">
                    <a:extLst>
                      <a:ext uri="{FF2B5EF4-FFF2-40B4-BE49-F238E27FC236}">
                        <a16:creationId xmlns:a16="http://schemas.microsoft.com/office/drawing/2014/main" id="{AB3F115B-5C63-4CFD-86F1-974EF59C97C4}"/>
                      </a:ext>
                    </a:extLst>
                  </p:cNvPr>
                  <p:cNvGrpSpPr/>
                  <p:nvPr/>
                </p:nvGrpSpPr>
                <p:grpSpPr>
                  <a:xfrm>
                    <a:off x="10138634" y="5964237"/>
                    <a:ext cx="1026849" cy="264194"/>
                    <a:chOff x="8507878" y="3130405"/>
                    <a:chExt cx="1449361" cy="372903"/>
                  </a:xfrm>
                </p:grpSpPr>
                <p:sp>
                  <p:nvSpPr>
                    <p:cNvPr id="122" name="TextBox 121">
                      <a:extLst>
                        <a:ext uri="{FF2B5EF4-FFF2-40B4-BE49-F238E27FC236}">
                          <a16:creationId xmlns:a16="http://schemas.microsoft.com/office/drawing/2014/main" id="{E4E3A554-A11F-4ED6-A12C-0C40E64B7015}"/>
                        </a:ext>
                      </a:extLst>
                    </p:cNvPr>
                    <p:cNvSpPr txBox="1"/>
                    <p:nvPr/>
                  </p:nvSpPr>
                  <p:spPr>
                    <a:xfrm>
                      <a:off x="8991675" y="3231279"/>
                      <a:ext cx="965564" cy="272029"/>
                    </a:xfrm>
                    <a:prstGeom prst="rect">
                      <a:avLst/>
                    </a:prstGeom>
                  </p:spPr>
                  <p:txBody>
                    <a:bodyPr vert="horz" wrap="square" lIns="0" tIns="0" rIns="0" bIns="0" numCol="1" spcCol="228600" rtlCol="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3565A">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Cognitive</a:t>
                      </a:r>
                    </a:p>
                  </p:txBody>
                </p:sp>
                <p:sp>
                  <p:nvSpPr>
                    <p:cNvPr id="123" name="Freeform 430">
                      <a:extLst>
                        <a:ext uri="{FF2B5EF4-FFF2-40B4-BE49-F238E27FC236}">
                          <a16:creationId xmlns:a16="http://schemas.microsoft.com/office/drawing/2014/main" id="{82BBE5C0-69E2-40BA-8288-6B668BC0F767}"/>
                        </a:ext>
                      </a:extLst>
                    </p:cNvPr>
                    <p:cNvSpPr>
                      <a:spLocks noChangeAspect="1" noEditPoints="1"/>
                    </p:cNvSpPr>
                    <p:nvPr/>
                  </p:nvSpPr>
                  <p:spPr bwMode="auto">
                    <a:xfrm>
                      <a:off x="8507878" y="3130405"/>
                      <a:ext cx="320040" cy="265664"/>
                    </a:xfrm>
                    <a:custGeom>
                      <a:avLst/>
                      <a:gdLst>
                        <a:gd name="T0" fmla="*/ 128 w 132"/>
                        <a:gd name="T1" fmla="*/ 51 h 110"/>
                        <a:gd name="T2" fmla="*/ 122 w 132"/>
                        <a:gd name="T3" fmla="*/ 35 h 110"/>
                        <a:gd name="T4" fmla="*/ 110 w 132"/>
                        <a:gd name="T5" fmla="*/ 23 h 110"/>
                        <a:gd name="T6" fmla="*/ 107 w 132"/>
                        <a:gd name="T7" fmla="*/ 19 h 110"/>
                        <a:gd name="T8" fmla="*/ 99 w 132"/>
                        <a:gd name="T9" fmla="*/ 13 h 110"/>
                        <a:gd name="T10" fmla="*/ 92 w 132"/>
                        <a:gd name="T11" fmla="*/ 8 h 110"/>
                        <a:gd name="T12" fmla="*/ 81 w 132"/>
                        <a:gd name="T13" fmla="*/ 7 h 110"/>
                        <a:gd name="T14" fmla="*/ 65 w 132"/>
                        <a:gd name="T15" fmla="*/ 3 h 110"/>
                        <a:gd name="T16" fmla="*/ 56 w 132"/>
                        <a:gd name="T17" fmla="*/ 0 h 110"/>
                        <a:gd name="T18" fmla="*/ 41 w 132"/>
                        <a:gd name="T19" fmla="*/ 4 h 110"/>
                        <a:gd name="T20" fmla="*/ 29 w 132"/>
                        <a:gd name="T21" fmla="*/ 10 h 110"/>
                        <a:gd name="T22" fmla="*/ 10 w 132"/>
                        <a:gd name="T23" fmla="*/ 29 h 110"/>
                        <a:gd name="T24" fmla="*/ 2 w 132"/>
                        <a:gd name="T25" fmla="*/ 46 h 110"/>
                        <a:gd name="T26" fmla="*/ 2 w 132"/>
                        <a:gd name="T27" fmla="*/ 51 h 110"/>
                        <a:gd name="T28" fmla="*/ 5 w 132"/>
                        <a:gd name="T29" fmla="*/ 71 h 110"/>
                        <a:gd name="T30" fmla="*/ 8 w 132"/>
                        <a:gd name="T31" fmla="*/ 73 h 110"/>
                        <a:gd name="T32" fmla="*/ 19 w 132"/>
                        <a:gd name="T33" fmla="*/ 82 h 110"/>
                        <a:gd name="T34" fmla="*/ 24 w 132"/>
                        <a:gd name="T35" fmla="*/ 82 h 110"/>
                        <a:gd name="T36" fmla="*/ 39 w 132"/>
                        <a:gd name="T37" fmla="*/ 90 h 110"/>
                        <a:gd name="T38" fmla="*/ 47 w 132"/>
                        <a:gd name="T39" fmla="*/ 87 h 110"/>
                        <a:gd name="T40" fmla="*/ 48 w 132"/>
                        <a:gd name="T41" fmla="*/ 87 h 110"/>
                        <a:gd name="T42" fmla="*/ 65 w 132"/>
                        <a:gd name="T43" fmla="*/ 88 h 110"/>
                        <a:gd name="T44" fmla="*/ 70 w 132"/>
                        <a:gd name="T45" fmla="*/ 88 h 110"/>
                        <a:gd name="T46" fmla="*/ 76 w 132"/>
                        <a:gd name="T47" fmla="*/ 97 h 110"/>
                        <a:gd name="T48" fmla="*/ 81 w 132"/>
                        <a:gd name="T49" fmla="*/ 100 h 110"/>
                        <a:gd name="T50" fmla="*/ 91 w 132"/>
                        <a:gd name="T51" fmla="*/ 108 h 110"/>
                        <a:gd name="T52" fmla="*/ 96 w 132"/>
                        <a:gd name="T53" fmla="*/ 110 h 110"/>
                        <a:gd name="T54" fmla="*/ 107 w 132"/>
                        <a:gd name="T55" fmla="*/ 100 h 110"/>
                        <a:gd name="T56" fmla="*/ 123 w 132"/>
                        <a:gd name="T57" fmla="*/ 94 h 110"/>
                        <a:gd name="T58" fmla="*/ 124 w 132"/>
                        <a:gd name="T59" fmla="*/ 85 h 110"/>
                        <a:gd name="T60" fmla="*/ 128 w 132"/>
                        <a:gd name="T61" fmla="*/ 68 h 110"/>
                        <a:gd name="T62" fmla="*/ 128 w 132"/>
                        <a:gd name="T63" fmla="*/ 52 h 110"/>
                        <a:gd name="T64" fmla="*/ 117 w 132"/>
                        <a:gd name="T65" fmla="*/ 74 h 110"/>
                        <a:gd name="T66" fmla="*/ 114 w 132"/>
                        <a:gd name="T67" fmla="*/ 87 h 110"/>
                        <a:gd name="T68" fmla="*/ 97 w 132"/>
                        <a:gd name="T69" fmla="*/ 98 h 110"/>
                        <a:gd name="T70" fmla="*/ 93 w 132"/>
                        <a:gd name="T71" fmla="*/ 98 h 110"/>
                        <a:gd name="T72" fmla="*/ 88 w 132"/>
                        <a:gd name="T73" fmla="*/ 92 h 110"/>
                        <a:gd name="T74" fmla="*/ 80 w 132"/>
                        <a:gd name="T75" fmla="*/ 80 h 110"/>
                        <a:gd name="T76" fmla="*/ 74 w 132"/>
                        <a:gd name="T77" fmla="*/ 78 h 110"/>
                        <a:gd name="T78" fmla="*/ 71 w 132"/>
                        <a:gd name="T79" fmla="*/ 78 h 110"/>
                        <a:gd name="T80" fmla="*/ 56 w 132"/>
                        <a:gd name="T81" fmla="*/ 81 h 110"/>
                        <a:gd name="T82" fmla="*/ 48 w 132"/>
                        <a:gd name="T83" fmla="*/ 76 h 110"/>
                        <a:gd name="T84" fmla="*/ 39 w 132"/>
                        <a:gd name="T85" fmla="*/ 80 h 110"/>
                        <a:gd name="T86" fmla="*/ 38 w 132"/>
                        <a:gd name="T87" fmla="*/ 79 h 110"/>
                        <a:gd name="T88" fmla="*/ 24 w 132"/>
                        <a:gd name="T89" fmla="*/ 72 h 110"/>
                        <a:gd name="T90" fmla="*/ 20 w 132"/>
                        <a:gd name="T91" fmla="*/ 73 h 110"/>
                        <a:gd name="T92" fmla="*/ 11 w 132"/>
                        <a:gd name="T93" fmla="*/ 58 h 110"/>
                        <a:gd name="T94" fmla="*/ 12 w 132"/>
                        <a:gd name="T95" fmla="*/ 49 h 110"/>
                        <a:gd name="T96" fmla="*/ 12 w 132"/>
                        <a:gd name="T97" fmla="*/ 44 h 110"/>
                        <a:gd name="T98" fmla="*/ 20 w 132"/>
                        <a:gd name="T99" fmla="*/ 29 h 110"/>
                        <a:gd name="T100" fmla="*/ 37 w 132"/>
                        <a:gd name="T101" fmla="*/ 15 h 110"/>
                        <a:gd name="T102" fmla="*/ 55 w 132"/>
                        <a:gd name="T103" fmla="*/ 10 h 110"/>
                        <a:gd name="T104" fmla="*/ 66 w 132"/>
                        <a:gd name="T105" fmla="*/ 13 h 110"/>
                        <a:gd name="T106" fmla="*/ 79 w 132"/>
                        <a:gd name="T107" fmla="*/ 18 h 110"/>
                        <a:gd name="T108" fmla="*/ 85 w 132"/>
                        <a:gd name="T109" fmla="*/ 16 h 110"/>
                        <a:gd name="T110" fmla="*/ 89 w 132"/>
                        <a:gd name="T111" fmla="*/ 17 h 110"/>
                        <a:gd name="T112" fmla="*/ 96 w 132"/>
                        <a:gd name="T113" fmla="*/ 23 h 110"/>
                        <a:gd name="T114" fmla="*/ 99 w 132"/>
                        <a:gd name="T115" fmla="*/ 24 h 110"/>
                        <a:gd name="T116" fmla="*/ 101 w 132"/>
                        <a:gd name="T117" fmla="*/ 26 h 110"/>
                        <a:gd name="T118" fmla="*/ 110 w 132"/>
                        <a:gd name="T119" fmla="*/ 33 h 110"/>
                        <a:gd name="T120" fmla="*/ 118 w 132"/>
                        <a:gd name="T121" fmla="*/ 48 h 110"/>
                        <a:gd name="T122" fmla="*/ 120 w 132"/>
                        <a:gd name="T123" fmla="*/ 59 h 110"/>
                        <a:gd name="T124" fmla="*/ 121 w 132"/>
                        <a:gd name="T125" fmla="*/ 6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 h="110">
                          <a:moveTo>
                            <a:pt x="128" y="52"/>
                          </a:moveTo>
                          <a:cubicBezTo>
                            <a:pt x="128" y="52"/>
                            <a:pt x="128" y="52"/>
                            <a:pt x="128" y="51"/>
                          </a:cubicBezTo>
                          <a:cubicBezTo>
                            <a:pt x="128" y="50"/>
                            <a:pt x="128" y="49"/>
                            <a:pt x="128" y="47"/>
                          </a:cubicBezTo>
                          <a:cubicBezTo>
                            <a:pt x="128" y="43"/>
                            <a:pt x="125" y="37"/>
                            <a:pt x="122" y="35"/>
                          </a:cubicBezTo>
                          <a:cubicBezTo>
                            <a:pt x="122" y="34"/>
                            <a:pt x="120" y="33"/>
                            <a:pt x="120" y="32"/>
                          </a:cubicBezTo>
                          <a:cubicBezTo>
                            <a:pt x="119" y="28"/>
                            <a:pt x="116" y="23"/>
                            <a:pt x="110" y="23"/>
                          </a:cubicBezTo>
                          <a:cubicBezTo>
                            <a:pt x="110" y="23"/>
                            <a:pt x="110" y="22"/>
                            <a:pt x="110" y="22"/>
                          </a:cubicBezTo>
                          <a:cubicBezTo>
                            <a:pt x="109" y="21"/>
                            <a:pt x="109" y="20"/>
                            <a:pt x="107" y="19"/>
                          </a:cubicBezTo>
                          <a:cubicBezTo>
                            <a:pt x="107" y="18"/>
                            <a:pt x="107" y="18"/>
                            <a:pt x="107" y="18"/>
                          </a:cubicBezTo>
                          <a:cubicBezTo>
                            <a:pt x="105" y="16"/>
                            <a:pt x="103" y="13"/>
                            <a:pt x="99" y="13"/>
                          </a:cubicBezTo>
                          <a:cubicBezTo>
                            <a:pt x="98" y="13"/>
                            <a:pt x="98" y="13"/>
                            <a:pt x="97" y="13"/>
                          </a:cubicBezTo>
                          <a:cubicBezTo>
                            <a:pt x="96" y="11"/>
                            <a:pt x="95" y="9"/>
                            <a:pt x="92" y="8"/>
                          </a:cubicBezTo>
                          <a:cubicBezTo>
                            <a:pt x="92" y="8"/>
                            <a:pt x="91" y="8"/>
                            <a:pt x="91" y="8"/>
                          </a:cubicBezTo>
                          <a:cubicBezTo>
                            <a:pt x="88" y="7"/>
                            <a:pt x="85" y="6"/>
                            <a:pt x="81" y="7"/>
                          </a:cubicBezTo>
                          <a:cubicBezTo>
                            <a:pt x="81" y="6"/>
                            <a:pt x="80" y="5"/>
                            <a:pt x="79" y="4"/>
                          </a:cubicBezTo>
                          <a:cubicBezTo>
                            <a:pt x="76" y="0"/>
                            <a:pt x="69" y="0"/>
                            <a:pt x="65" y="3"/>
                          </a:cubicBezTo>
                          <a:cubicBezTo>
                            <a:pt x="65" y="3"/>
                            <a:pt x="64" y="3"/>
                            <a:pt x="64" y="2"/>
                          </a:cubicBezTo>
                          <a:cubicBezTo>
                            <a:pt x="62" y="1"/>
                            <a:pt x="59" y="0"/>
                            <a:pt x="56" y="0"/>
                          </a:cubicBezTo>
                          <a:cubicBezTo>
                            <a:pt x="55" y="0"/>
                            <a:pt x="51" y="0"/>
                            <a:pt x="48" y="3"/>
                          </a:cubicBezTo>
                          <a:cubicBezTo>
                            <a:pt x="47" y="3"/>
                            <a:pt x="44" y="4"/>
                            <a:pt x="41" y="4"/>
                          </a:cubicBezTo>
                          <a:cubicBezTo>
                            <a:pt x="40" y="4"/>
                            <a:pt x="33" y="5"/>
                            <a:pt x="30" y="8"/>
                          </a:cubicBezTo>
                          <a:cubicBezTo>
                            <a:pt x="29" y="9"/>
                            <a:pt x="29" y="10"/>
                            <a:pt x="29" y="10"/>
                          </a:cubicBezTo>
                          <a:cubicBezTo>
                            <a:pt x="27" y="12"/>
                            <a:pt x="22" y="15"/>
                            <a:pt x="19" y="16"/>
                          </a:cubicBezTo>
                          <a:cubicBezTo>
                            <a:pt x="15" y="18"/>
                            <a:pt x="10" y="21"/>
                            <a:pt x="10" y="29"/>
                          </a:cubicBezTo>
                          <a:cubicBezTo>
                            <a:pt x="10" y="30"/>
                            <a:pt x="10" y="31"/>
                            <a:pt x="5" y="37"/>
                          </a:cubicBezTo>
                          <a:cubicBezTo>
                            <a:pt x="2" y="40"/>
                            <a:pt x="2" y="43"/>
                            <a:pt x="2" y="46"/>
                          </a:cubicBezTo>
                          <a:cubicBezTo>
                            <a:pt x="2" y="46"/>
                            <a:pt x="2" y="47"/>
                            <a:pt x="2" y="47"/>
                          </a:cubicBezTo>
                          <a:cubicBezTo>
                            <a:pt x="2" y="49"/>
                            <a:pt x="2" y="50"/>
                            <a:pt x="2" y="51"/>
                          </a:cubicBezTo>
                          <a:cubicBezTo>
                            <a:pt x="2" y="53"/>
                            <a:pt x="2" y="53"/>
                            <a:pt x="1" y="55"/>
                          </a:cubicBezTo>
                          <a:cubicBezTo>
                            <a:pt x="0" y="62"/>
                            <a:pt x="4" y="70"/>
                            <a:pt x="5" y="71"/>
                          </a:cubicBezTo>
                          <a:cubicBezTo>
                            <a:pt x="6" y="73"/>
                            <a:pt x="6" y="73"/>
                            <a:pt x="6" y="73"/>
                          </a:cubicBezTo>
                          <a:cubicBezTo>
                            <a:pt x="8" y="73"/>
                            <a:pt x="8" y="73"/>
                            <a:pt x="8" y="73"/>
                          </a:cubicBezTo>
                          <a:cubicBezTo>
                            <a:pt x="9" y="74"/>
                            <a:pt x="11" y="75"/>
                            <a:pt x="11" y="75"/>
                          </a:cubicBezTo>
                          <a:cubicBezTo>
                            <a:pt x="11" y="80"/>
                            <a:pt x="14" y="82"/>
                            <a:pt x="19" y="82"/>
                          </a:cubicBezTo>
                          <a:cubicBezTo>
                            <a:pt x="20" y="82"/>
                            <a:pt x="22" y="82"/>
                            <a:pt x="23" y="82"/>
                          </a:cubicBezTo>
                          <a:cubicBezTo>
                            <a:pt x="23" y="82"/>
                            <a:pt x="24" y="82"/>
                            <a:pt x="24" y="82"/>
                          </a:cubicBezTo>
                          <a:cubicBezTo>
                            <a:pt x="25" y="82"/>
                            <a:pt x="28" y="83"/>
                            <a:pt x="32" y="86"/>
                          </a:cubicBezTo>
                          <a:cubicBezTo>
                            <a:pt x="34" y="88"/>
                            <a:pt x="36" y="90"/>
                            <a:pt x="39" y="90"/>
                          </a:cubicBezTo>
                          <a:cubicBezTo>
                            <a:pt x="42" y="90"/>
                            <a:pt x="44" y="89"/>
                            <a:pt x="45" y="88"/>
                          </a:cubicBezTo>
                          <a:cubicBezTo>
                            <a:pt x="46" y="87"/>
                            <a:pt x="46" y="87"/>
                            <a:pt x="47" y="87"/>
                          </a:cubicBezTo>
                          <a:cubicBezTo>
                            <a:pt x="47" y="86"/>
                            <a:pt x="47" y="86"/>
                            <a:pt x="47" y="86"/>
                          </a:cubicBezTo>
                          <a:cubicBezTo>
                            <a:pt x="48" y="87"/>
                            <a:pt x="48" y="87"/>
                            <a:pt x="48" y="87"/>
                          </a:cubicBezTo>
                          <a:cubicBezTo>
                            <a:pt x="49" y="88"/>
                            <a:pt x="49" y="88"/>
                            <a:pt x="49" y="88"/>
                          </a:cubicBezTo>
                          <a:cubicBezTo>
                            <a:pt x="54" y="93"/>
                            <a:pt x="61" y="92"/>
                            <a:pt x="65" y="88"/>
                          </a:cubicBezTo>
                          <a:cubicBezTo>
                            <a:pt x="65" y="88"/>
                            <a:pt x="66" y="88"/>
                            <a:pt x="70" y="88"/>
                          </a:cubicBezTo>
                          <a:cubicBezTo>
                            <a:pt x="70" y="88"/>
                            <a:pt x="70" y="88"/>
                            <a:pt x="70" y="88"/>
                          </a:cubicBezTo>
                          <a:cubicBezTo>
                            <a:pt x="69" y="90"/>
                            <a:pt x="70" y="93"/>
                            <a:pt x="71" y="94"/>
                          </a:cubicBezTo>
                          <a:cubicBezTo>
                            <a:pt x="71" y="95"/>
                            <a:pt x="73" y="97"/>
                            <a:pt x="76" y="97"/>
                          </a:cubicBezTo>
                          <a:cubicBezTo>
                            <a:pt x="77" y="97"/>
                            <a:pt x="78" y="97"/>
                            <a:pt x="79" y="96"/>
                          </a:cubicBezTo>
                          <a:cubicBezTo>
                            <a:pt x="80" y="97"/>
                            <a:pt x="80" y="99"/>
                            <a:pt x="81" y="100"/>
                          </a:cubicBezTo>
                          <a:cubicBezTo>
                            <a:pt x="83" y="104"/>
                            <a:pt x="86" y="105"/>
                            <a:pt x="88" y="106"/>
                          </a:cubicBezTo>
                          <a:cubicBezTo>
                            <a:pt x="90" y="107"/>
                            <a:pt x="90" y="108"/>
                            <a:pt x="91" y="108"/>
                          </a:cubicBezTo>
                          <a:cubicBezTo>
                            <a:pt x="93" y="110"/>
                            <a:pt x="95" y="110"/>
                            <a:pt x="96" y="110"/>
                          </a:cubicBezTo>
                          <a:cubicBezTo>
                            <a:pt x="96" y="110"/>
                            <a:pt x="96" y="110"/>
                            <a:pt x="96" y="110"/>
                          </a:cubicBezTo>
                          <a:cubicBezTo>
                            <a:pt x="100" y="110"/>
                            <a:pt x="103" y="107"/>
                            <a:pt x="105" y="103"/>
                          </a:cubicBezTo>
                          <a:cubicBezTo>
                            <a:pt x="106" y="102"/>
                            <a:pt x="106" y="101"/>
                            <a:pt x="107" y="100"/>
                          </a:cubicBezTo>
                          <a:cubicBezTo>
                            <a:pt x="109" y="98"/>
                            <a:pt x="112" y="97"/>
                            <a:pt x="116" y="97"/>
                          </a:cubicBezTo>
                          <a:cubicBezTo>
                            <a:pt x="119" y="97"/>
                            <a:pt x="122" y="96"/>
                            <a:pt x="123" y="94"/>
                          </a:cubicBezTo>
                          <a:cubicBezTo>
                            <a:pt x="125" y="91"/>
                            <a:pt x="125" y="88"/>
                            <a:pt x="124" y="87"/>
                          </a:cubicBezTo>
                          <a:cubicBezTo>
                            <a:pt x="124" y="86"/>
                            <a:pt x="124" y="86"/>
                            <a:pt x="124" y="85"/>
                          </a:cubicBezTo>
                          <a:cubicBezTo>
                            <a:pt x="124" y="83"/>
                            <a:pt x="124" y="81"/>
                            <a:pt x="125" y="81"/>
                          </a:cubicBezTo>
                          <a:cubicBezTo>
                            <a:pt x="127" y="78"/>
                            <a:pt x="131" y="73"/>
                            <a:pt x="128" y="68"/>
                          </a:cubicBezTo>
                          <a:cubicBezTo>
                            <a:pt x="128" y="68"/>
                            <a:pt x="128" y="67"/>
                            <a:pt x="129" y="67"/>
                          </a:cubicBezTo>
                          <a:cubicBezTo>
                            <a:pt x="132" y="63"/>
                            <a:pt x="131" y="56"/>
                            <a:pt x="128" y="52"/>
                          </a:cubicBezTo>
                          <a:close/>
                          <a:moveTo>
                            <a:pt x="119" y="73"/>
                          </a:moveTo>
                          <a:cubicBezTo>
                            <a:pt x="118" y="73"/>
                            <a:pt x="118" y="74"/>
                            <a:pt x="117" y="74"/>
                          </a:cubicBezTo>
                          <a:cubicBezTo>
                            <a:pt x="114" y="78"/>
                            <a:pt x="114" y="82"/>
                            <a:pt x="114" y="86"/>
                          </a:cubicBezTo>
                          <a:cubicBezTo>
                            <a:pt x="114" y="86"/>
                            <a:pt x="114" y="87"/>
                            <a:pt x="114" y="87"/>
                          </a:cubicBezTo>
                          <a:cubicBezTo>
                            <a:pt x="108" y="88"/>
                            <a:pt x="103" y="90"/>
                            <a:pt x="100" y="94"/>
                          </a:cubicBezTo>
                          <a:cubicBezTo>
                            <a:pt x="99" y="95"/>
                            <a:pt x="98" y="96"/>
                            <a:pt x="97" y="98"/>
                          </a:cubicBezTo>
                          <a:cubicBezTo>
                            <a:pt x="96" y="98"/>
                            <a:pt x="96" y="99"/>
                            <a:pt x="96" y="99"/>
                          </a:cubicBezTo>
                          <a:cubicBezTo>
                            <a:pt x="95" y="99"/>
                            <a:pt x="94" y="98"/>
                            <a:pt x="93" y="98"/>
                          </a:cubicBezTo>
                          <a:cubicBezTo>
                            <a:pt x="91" y="97"/>
                            <a:pt x="90" y="96"/>
                            <a:pt x="89" y="95"/>
                          </a:cubicBezTo>
                          <a:cubicBezTo>
                            <a:pt x="89" y="93"/>
                            <a:pt x="88" y="92"/>
                            <a:pt x="88" y="92"/>
                          </a:cubicBezTo>
                          <a:cubicBezTo>
                            <a:pt x="86" y="90"/>
                            <a:pt x="85" y="87"/>
                            <a:pt x="81" y="86"/>
                          </a:cubicBezTo>
                          <a:cubicBezTo>
                            <a:pt x="82" y="84"/>
                            <a:pt x="82" y="82"/>
                            <a:pt x="80" y="80"/>
                          </a:cubicBezTo>
                          <a:cubicBezTo>
                            <a:pt x="80" y="79"/>
                            <a:pt x="78" y="78"/>
                            <a:pt x="74" y="78"/>
                          </a:cubicBezTo>
                          <a:cubicBezTo>
                            <a:pt x="74" y="78"/>
                            <a:pt x="74" y="78"/>
                            <a:pt x="74" y="78"/>
                          </a:cubicBezTo>
                          <a:cubicBezTo>
                            <a:pt x="73" y="78"/>
                            <a:pt x="73" y="78"/>
                            <a:pt x="73" y="78"/>
                          </a:cubicBezTo>
                          <a:cubicBezTo>
                            <a:pt x="71" y="78"/>
                            <a:pt x="71" y="78"/>
                            <a:pt x="71" y="78"/>
                          </a:cubicBezTo>
                          <a:cubicBezTo>
                            <a:pt x="66" y="78"/>
                            <a:pt x="61" y="78"/>
                            <a:pt x="58" y="81"/>
                          </a:cubicBezTo>
                          <a:cubicBezTo>
                            <a:pt x="57" y="82"/>
                            <a:pt x="56" y="82"/>
                            <a:pt x="56" y="81"/>
                          </a:cubicBezTo>
                          <a:cubicBezTo>
                            <a:pt x="55" y="81"/>
                            <a:pt x="55" y="81"/>
                            <a:pt x="55" y="81"/>
                          </a:cubicBezTo>
                          <a:cubicBezTo>
                            <a:pt x="54" y="79"/>
                            <a:pt x="51" y="76"/>
                            <a:pt x="48" y="76"/>
                          </a:cubicBezTo>
                          <a:cubicBezTo>
                            <a:pt x="46" y="76"/>
                            <a:pt x="44" y="77"/>
                            <a:pt x="42" y="78"/>
                          </a:cubicBezTo>
                          <a:cubicBezTo>
                            <a:pt x="41" y="79"/>
                            <a:pt x="40" y="79"/>
                            <a:pt x="39" y="80"/>
                          </a:cubicBezTo>
                          <a:cubicBezTo>
                            <a:pt x="39" y="80"/>
                            <a:pt x="39" y="80"/>
                            <a:pt x="39" y="80"/>
                          </a:cubicBezTo>
                          <a:cubicBezTo>
                            <a:pt x="39" y="80"/>
                            <a:pt x="39" y="80"/>
                            <a:pt x="38" y="79"/>
                          </a:cubicBezTo>
                          <a:cubicBezTo>
                            <a:pt x="34" y="75"/>
                            <a:pt x="28" y="72"/>
                            <a:pt x="24" y="72"/>
                          </a:cubicBezTo>
                          <a:cubicBezTo>
                            <a:pt x="24" y="72"/>
                            <a:pt x="24" y="72"/>
                            <a:pt x="24" y="72"/>
                          </a:cubicBezTo>
                          <a:cubicBezTo>
                            <a:pt x="23" y="72"/>
                            <a:pt x="22" y="72"/>
                            <a:pt x="21" y="72"/>
                          </a:cubicBezTo>
                          <a:cubicBezTo>
                            <a:pt x="21" y="72"/>
                            <a:pt x="20" y="72"/>
                            <a:pt x="20" y="73"/>
                          </a:cubicBezTo>
                          <a:cubicBezTo>
                            <a:pt x="19" y="68"/>
                            <a:pt x="15" y="66"/>
                            <a:pt x="13" y="65"/>
                          </a:cubicBezTo>
                          <a:cubicBezTo>
                            <a:pt x="11" y="62"/>
                            <a:pt x="10" y="59"/>
                            <a:pt x="11" y="58"/>
                          </a:cubicBezTo>
                          <a:cubicBezTo>
                            <a:pt x="12" y="55"/>
                            <a:pt x="12" y="53"/>
                            <a:pt x="12" y="52"/>
                          </a:cubicBezTo>
                          <a:cubicBezTo>
                            <a:pt x="12" y="51"/>
                            <a:pt x="12" y="50"/>
                            <a:pt x="12" y="49"/>
                          </a:cubicBezTo>
                          <a:cubicBezTo>
                            <a:pt x="12" y="47"/>
                            <a:pt x="12" y="45"/>
                            <a:pt x="12" y="44"/>
                          </a:cubicBezTo>
                          <a:cubicBezTo>
                            <a:pt x="12" y="44"/>
                            <a:pt x="12" y="44"/>
                            <a:pt x="12" y="44"/>
                          </a:cubicBezTo>
                          <a:cubicBezTo>
                            <a:pt x="12" y="44"/>
                            <a:pt x="12" y="44"/>
                            <a:pt x="13" y="43"/>
                          </a:cubicBezTo>
                          <a:cubicBezTo>
                            <a:pt x="18" y="37"/>
                            <a:pt x="20" y="33"/>
                            <a:pt x="20" y="29"/>
                          </a:cubicBezTo>
                          <a:cubicBezTo>
                            <a:pt x="20" y="26"/>
                            <a:pt x="21" y="26"/>
                            <a:pt x="22" y="25"/>
                          </a:cubicBezTo>
                          <a:cubicBezTo>
                            <a:pt x="22" y="25"/>
                            <a:pt x="34" y="21"/>
                            <a:pt x="37" y="15"/>
                          </a:cubicBezTo>
                          <a:cubicBezTo>
                            <a:pt x="38" y="15"/>
                            <a:pt x="40" y="14"/>
                            <a:pt x="42" y="14"/>
                          </a:cubicBezTo>
                          <a:cubicBezTo>
                            <a:pt x="42" y="14"/>
                            <a:pt x="51" y="13"/>
                            <a:pt x="55" y="10"/>
                          </a:cubicBezTo>
                          <a:cubicBezTo>
                            <a:pt x="55" y="10"/>
                            <a:pt x="57" y="10"/>
                            <a:pt x="57" y="10"/>
                          </a:cubicBezTo>
                          <a:cubicBezTo>
                            <a:pt x="59" y="11"/>
                            <a:pt x="62" y="13"/>
                            <a:pt x="66" y="13"/>
                          </a:cubicBezTo>
                          <a:cubicBezTo>
                            <a:pt x="68" y="13"/>
                            <a:pt x="70" y="13"/>
                            <a:pt x="72" y="11"/>
                          </a:cubicBezTo>
                          <a:cubicBezTo>
                            <a:pt x="73" y="13"/>
                            <a:pt x="75" y="18"/>
                            <a:pt x="79" y="18"/>
                          </a:cubicBezTo>
                          <a:cubicBezTo>
                            <a:pt x="81" y="18"/>
                            <a:pt x="82" y="17"/>
                            <a:pt x="83" y="17"/>
                          </a:cubicBezTo>
                          <a:cubicBezTo>
                            <a:pt x="84" y="16"/>
                            <a:pt x="84" y="16"/>
                            <a:pt x="85" y="16"/>
                          </a:cubicBezTo>
                          <a:cubicBezTo>
                            <a:pt x="85" y="16"/>
                            <a:pt x="86" y="17"/>
                            <a:pt x="87" y="17"/>
                          </a:cubicBezTo>
                          <a:cubicBezTo>
                            <a:pt x="88" y="17"/>
                            <a:pt x="88" y="17"/>
                            <a:pt x="89" y="17"/>
                          </a:cubicBezTo>
                          <a:cubicBezTo>
                            <a:pt x="89" y="18"/>
                            <a:pt x="89" y="18"/>
                            <a:pt x="89" y="19"/>
                          </a:cubicBezTo>
                          <a:cubicBezTo>
                            <a:pt x="90" y="20"/>
                            <a:pt x="92" y="23"/>
                            <a:pt x="96" y="23"/>
                          </a:cubicBezTo>
                          <a:cubicBezTo>
                            <a:pt x="97" y="23"/>
                            <a:pt x="98" y="23"/>
                            <a:pt x="98" y="23"/>
                          </a:cubicBezTo>
                          <a:cubicBezTo>
                            <a:pt x="99" y="23"/>
                            <a:pt x="99" y="23"/>
                            <a:pt x="99" y="24"/>
                          </a:cubicBezTo>
                          <a:cubicBezTo>
                            <a:pt x="100" y="24"/>
                            <a:pt x="100" y="25"/>
                            <a:pt x="100" y="25"/>
                          </a:cubicBezTo>
                          <a:cubicBezTo>
                            <a:pt x="101" y="26"/>
                            <a:pt x="101" y="26"/>
                            <a:pt x="101" y="26"/>
                          </a:cubicBezTo>
                          <a:cubicBezTo>
                            <a:pt x="102" y="28"/>
                            <a:pt x="104" y="33"/>
                            <a:pt x="110" y="32"/>
                          </a:cubicBezTo>
                          <a:cubicBezTo>
                            <a:pt x="110" y="32"/>
                            <a:pt x="110" y="33"/>
                            <a:pt x="110" y="33"/>
                          </a:cubicBezTo>
                          <a:cubicBezTo>
                            <a:pt x="110" y="37"/>
                            <a:pt x="113" y="40"/>
                            <a:pt x="115" y="42"/>
                          </a:cubicBezTo>
                          <a:cubicBezTo>
                            <a:pt x="117" y="43"/>
                            <a:pt x="118" y="46"/>
                            <a:pt x="118" y="48"/>
                          </a:cubicBezTo>
                          <a:cubicBezTo>
                            <a:pt x="118" y="48"/>
                            <a:pt x="118" y="49"/>
                            <a:pt x="118" y="49"/>
                          </a:cubicBezTo>
                          <a:cubicBezTo>
                            <a:pt x="118" y="51"/>
                            <a:pt x="117" y="55"/>
                            <a:pt x="120" y="59"/>
                          </a:cubicBezTo>
                          <a:cubicBezTo>
                            <a:pt x="121" y="59"/>
                            <a:pt x="121" y="60"/>
                            <a:pt x="121" y="60"/>
                          </a:cubicBezTo>
                          <a:cubicBezTo>
                            <a:pt x="121" y="60"/>
                            <a:pt x="121" y="60"/>
                            <a:pt x="121" y="60"/>
                          </a:cubicBezTo>
                          <a:cubicBezTo>
                            <a:pt x="116" y="66"/>
                            <a:pt x="117" y="70"/>
                            <a:pt x="119" y="73"/>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Open Sans"/>
                      </a:endParaRPr>
                    </a:p>
                  </p:txBody>
                </p:sp>
              </p:grpSp>
              <p:grpSp>
                <p:nvGrpSpPr>
                  <p:cNvPr id="113" name="Group 112">
                    <a:extLst>
                      <a:ext uri="{FF2B5EF4-FFF2-40B4-BE49-F238E27FC236}">
                        <a16:creationId xmlns:a16="http://schemas.microsoft.com/office/drawing/2014/main" id="{BD528F7A-9E8D-4E27-AA45-77A960A9ACC2}"/>
                      </a:ext>
                    </a:extLst>
                  </p:cNvPr>
                  <p:cNvGrpSpPr/>
                  <p:nvPr/>
                </p:nvGrpSpPr>
                <p:grpSpPr>
                  <a:xfrm>
                    <a:off x="6870457" y="5488706"/>
                    <a:ext cx="1160093" cy="242451"/>
                    <a:chOff x="8551429" y="2145387"/>
                    <a:chExt cx="1637430" cy="342210"/>
                  </a:xfrm>
                </p:grpSpPr>
                <p:sp>
                  <p:nvSpPr>
                    <p:cNvPr id="114" name="TextBox 113">
                      <a:extLst>
                        <a:ext uri="{FF2B5EF4-FFF2-40B4-BE49-F238E27FC236}">
                          <a16:creationId xmlns:a16="http://schemas.microsoft.com/office/drawing/2014/main" id="{C7DC2B33-B7E2-42B3-B532-60FC39A27F90}"/>
                        </a:ext>
                      </a:extLst>
                    </p:cNvPr>
                    <p:cNvSpPr txBox="1"/>
                    <p:nvPr/>
                  </p:nvSpPr>
                  <p:spPr>
                    <a:xfrm>
                      <a:off x="8991677" y="2215565"/>
                      <a:ext cx="1197182" cy="272032"/>
                    </a:xfrm>
                    <a:prstGeom prst="rect">
                      <a:avLst/>
                    </a:prstGeom>
                  </p:spPr>
                  <p:txBody>
                    <a:bodyPr vert="horz" wrap="square" lIns="0" tIns="0" rIns="0" bIns="0" numCol="1" spcCol="228600" rtlCol="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3565A">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Prescriptive</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3565A">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15" name="Group 114">
                      <a:extLst>
                        <a:ext uri="{FF2B5EF4-FFF2-40B4-BE49-F238E27FC236}">
                          <a16:creationId xmlns:a16="http://schemas.microsoft.com/office/drawing/2014/main" id="{8AC6BCB1-5E13-406E-9E3D-E160219073DF}"/>
                        </a:ext>
                      </a:extLst>
                    </p:cNvPr>
                    <p:cNvGrpSpPr>
                      <a:grpSpLocks noChangeAspect="1"/>
                    </p:cNvGrpSpPr>
                    <p:nvPr/>
                  </p:nvGrpSpPr>
                  <p:grpSpPr>
                    <a:xfrm>
                      <a:off x="8551429" y="2145387"/>
                      <a:ext cx="318231" cy="320048"/>
                      <a:chOff x="1743075" y="152397"/>
                      <a:chExt cx="558801" cy="561983"/>
                    </a:xfrm>
                  </p:grpSpPr>
                  <p:sp>
                    <p:nvSpPr>
                      <p:cNvPr id="116" name="Freeform 9">
                        <a:extLst>
                          <a:ext uri="{FF2B5EF4-FFF2-40B4-BE49-F238E27FC236}">
                            <a16:creationId xmlns:a16="http://schemas.microsoft.com/office/drawing/2014/main" id="{4C5D4033-A182-4667-9DAA-E331384649F5}"/>
                          </a:ext>
                        </a:extLst>
                      </p:cNvPr>
                      <p:cNvSpPr>
                        <a:spLocks/>
                      </p:cNvSpPr>
                      <p:nvPr/>
                    </p:nvSpPr>
                    <p:spPr bwMode="auto">
                      <a:xfrm>
                        <a:off x="1830388" y="568325"/>
                        <a:ext cx="196850" cy="22225"/>
                      </a:xfrm>
                      <a:custGeom>
                        <a:avLst/>
                        <a:gdLst>
                          <a:gd name="T0" fmla="*/ 76 w 80"/>
                          <a:gd name="T1" fmla="*/ 0 h 9"/>
                          <a:gd name="T2" fmla="*/ 5 w 80"/>
                          <a:gd name="T3" fmla="*/ 0 h 9"/>
                          <a:gd name="T4" fmla="*/ 0 w 80"/>
                          <a:gd name="T5" fmla="*/ 4 h 9"/>
                          <a:gd name="T6" fmla="*/ 5 w 80"/>
                          <a:gd name="T7" fmla="*/ 9 h 9"/>
                          <a:gd name="T8" fmla="*/ 76 w 80"/>
                          <a:gd name="T9" fmla="*/ 9 h 9"/>
                          <a:gd name="T10" fmla="*/ 80 w 80"/>
                          <a:gd name="T11" fmla="*/ 4 h 9"/>
                          <a:gd name="T12" fmla="*/ 76 w 8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80" h="9">
                            <a:moveTo>
                              <a:pt x="76" y="0"/>
                            </a:moveTo>
                            <a:cubicBezTo>
                              <a:pt x="5" y="0"/>
                              <a:pt x="5" y="0"/>
                              <a:pt x="5" y="0"/>
                            </a:cubicBezTo>
                            <a:cubicBezTo>
                              <a:pt x="2" y="0"/>
                              <a:pt x="0" y="2"/>
                              <a:pt x="0" y="4"/>
                            </a:cubicBezTo>
                            <a:cubicBezTo>
                              <a:pt x="0" y="7"/>
                              <a:pt x="2" y="9"/>
                              <a:pt x="5" y="9"/>
                            </a:cubicBezTo>
                            <a:cubicBezTo>
                              <a:pt x="76" y="9"/>
                              <a:pt x="76" y="9"/>
                              <a:pt x="76" y="9"/>
                            </a:cubicBezTo>
                            <a:cubicBezTo>
                              <a:pt x="78" y="9"/>
                              <a:pt x="80" y="7"/>
                              <a:pt x="80" y="4"/>
                            </a:cubicBezTo>
                            <a:cubicBezTo>
                              <a:pt x="80" y="2"/>
                              <a:pt x="78" y="0"/>
                              <a:pt x="76" y="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Open Sans"/>
                        </a:endParaRPr>
                      </a:p>
                    </p:txBody>
                  </p:sp>
                  <p:sp>
                    <p:nvSpPr>
                      <p:cNvPr id="117" name="Freeform 10">
                        <a:extLst>
                          <a:ext uri="{FF2B5EF4-FFF2-40B4-BE49-F238E27FC236}">
                            <a16:creationId xmlns:a16="http://schemas.microsoft.com/office/drawing/2014/main" id="{5613ED89-4216-4982-B1D6-D69A4488B21E}"/>
                          </a:ext>
                        </a:extLst>
                      </p:cNvPr>
                      <p:cNvSpPr>
                        <a:spLocks/>
                      </p:cNvSpPr>
                      <p:nvPr/>
                    </p:nvSpPr>
                    <p:spPr bwMode="auto">
                      <a:xfrm>
                        <a:off x="1830389" y="488947"/>
                        <a:ext cx="196849" cy="22224"/>
                      </a:xfrm>
                      <a:custGeom>
                        <a:avLst/>
                        <a:gdLst>
                          <a:gd name="T0" fmla="*/ 76 w 80"/>
                          <a:gd name="T1" fmla="*/ 0 h 9"/>
                          <a:gd name="T2" fmla="*/ 5 w 80"/>
                          <a:gd name="T3" fmla="*/ 0 h 9"/>
                          <a:gd name="T4" fmla="*/ 0 w 80"/>
                          <a:gd name="T5" fmla="*/ 4 h 9"/>
                          <a:gd name="T6" fmla="*/ 5 w 80"/>
                          <a:gd name="T7" fmla="*/ 9 h 9"/>
                          <a:gd name="T8" fmla="*/ 76 w 80"/>
                          <a:gd name="T9" fmla="*/ 9 h 9"/>
                          <a:gd name="T10" fmla="*/ 80 w 80"/>
                          <a:gd name="T11" fmla="*/ 4 h 9"/>
                          <a:gd name="T12" fmla="*/ 76 w 8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80" h="9">
                            <a:moveTo>
                              <a:pt x="76" y="0"/>
                            </a:moveTo>
                            <a:cubicBezTo>
                              <a:pt x="5" y="0"/>
                              <a:pt x="5" y="0"/>
                              <a:pt x="5" y="0"/>
                            </a:cubicBezTo>
                            <a:cubicBezTo>
                              <a:pt x="2" y="0"/>
                              <a:pt x="0" y="2"/>
                              <a:pt x="0" y="4"/>
                            </a:cubicBezTo>
                            <a:cubicBezTo>
                              <a:pt x="0" y="7"/>
                              <a:pt x="2" y="9"/>
                              <a:pt x="5" y="9"/>
                            </a:cubicBezTo>
                            <a:cubicBezTo>
                              <a:pt x="76" y="9"/>
                              <a:pt x="76" y="9"/>
                              <a:pt x="76" y="9"/>
                            </a:cubicBezTo>
                            <a:cubicBezTo>
                              <a:pt x="78" y="9"/>
                              <a:pt x="80" y="7"/>
                              <a:pt x="80" y="4"/>
                            </a:cubicBezTo>
                            <a:cubicBezTo>
                              <a:pt x="80" y="2"/>
                              <a:pt x="78" y="0"/>
                              <a:pt x="76" y="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Open Sans"/>
                        </a:endParaRPr>
                      </a:p>
                    </p:txBody>
                  </p:sp>
                  <p:sp>
                    <p:nvSpPr>
                      <p:cNvPr id="118" name="Freeform 11">
                        <a:extLst>
                          <a:ext uri="{FF2B5EF4-FFF2-40B4-BE49-F238E27FC236}">
                            <a16:creationId xmlns:a16="http://schemas.microsoft.com/office/drawing/2014/main" id="{3BA32DF2-857D-415F-B472-2C80CEDDDA41}"/>
                          </a:ext>
                        </a:extLst>
                      </p:cNvPr>
                      <p:cNvSpPr>
                        <a:spLocks/>
                      </p:cNvSpPr>
                      <p:nvPr/>
                    </p:nvSpPr>
                    <p:spPr bwMode="auto">
                      <a:xfrm>
                        <a:off x="1830388" y="409575"/>
                        <a:ext cx="196850" cy="23813"/>
                      </a:xfrm>
                      <a:custGeom>
                        <a:avLst/>
                        <a:gdLst>
                          <a:gd name="T0" fmla="*/ 76 w 80"/>
                          <a:gd name="T1" fmla="*/ 0 h 10"/>
                          <a:gd name="T2" fmla="*/ 5 w 80"/>
                          <a:gd name="T3" fmla="*/ 0 h 10"/>
                          <a:gd name="T4" fmla="*/ 0 w 80"/>
                          <a:gd name="T5" fmla="*/ 5 h 10"/>
                          <a:gd name="T6" fmla="*/ 5 w 80"/>
                          <a:gd name="T7" fmla="*/ 10 h 10"/>
                          <a:gd name="T8" fmla="*/ 76 w 80"/>
                          <a:gd name="T9" fmla="*/ 10 h 10"/>
                          <a:gd name="T10" fmla="*/ 80 w 80"/>
                          <a:gd name="T11" fmla="*/ 5 h 10"/>
                          <a:gd name="T12" fmla="*/ 76 w 8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80" h="10">
                            <a:moveTo>
                              <a:pt x="76" y="0"/>
                            </a:moveTo>
                            <a:cubicBezTo>
                              <a:pt x="5" y="0"/>
                              <a:pt x="5" y="0"/>
                              <a:pt x="5" y="0"/>
                            </a:cubicBezTo>
                            <a:cubicBezTo>
                              <a:pt x="2" y="0"/>
                              <a:pt x="0" y="2"/>
                              <a:pt x="0" y="5"/>
                            </a:cubicBezTo>
                            <a:cubicBezTo>
                              <a:pt x="0" y="7"/>
                              <a:pt x="2" y="10"/>
                              <a:pt x="5" y="10"/>
                            </a:cubicBezTo>
                            <a:cubicBezTo>
                              <a:pt x="76" y="10"/>
                              <a:pt x="76" y="10"/>
                              <a:pt x="76" y="10"/>
                            </a:cubicBezTo>
                            <a:cubicBezTo>
                              <a:pt x="78" y="10"/>
                              <a:pt x="80" y="7"/>
                              <a:pt x="80" y="5"/>
                            </a:cubicBezTo>
                            <a:cubicBezTo>
                              <a:pt x="80" y="2"/>
                              <a:pt x="78" y="0"/>
                              <a:pt x="76" y="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Open Sans"/>
                        </a:endParaRPr>
                      </a:p>
                    </p:txBody>
                  </p:sp>
                  <p:sp>
                    <p:nvSpPr>
                      <p:cNvPr id="119" name="Freeform 12">
                        <a:extLst>
                          <a:ext uri="{FF2B5EF4-FFF2-40B4-BE49-F238E27FC236}">
                            <a16:creationId xmlns:a16="http://schemas.microsoft.com/office/drawing/2014/main" id="{BB0B4C66-1E1F-43D4-BBB6-2F90B8FE7C2C}"/>
                          </a:ext>
                        </a:extLst>
                      </p:cNvPr>
                      <p:cNvSpPr>
                        <a:spLocks/>
                      </p:cNvSpPr>
                      <p:nvPr/>
                    </p:nvSpPr>
                    <p:spPr bwMode="auto">
                      <a:xfrm>
                        <a:off x="1830389" y="330196"/>
                        <a:ext cx="85724" cy="22224"/>
                      </a:xfrm>
                      <a:custGeom>
                        <a:avLst/>
                        <a:gdLst>
                          <a:gd name="T0" fmla="*/ 5 w 35"/>
                          <a:gd name="T1" fmla="*/ 9 h 9"/>
                          <a:gd name="T2" fmla="*/ 31 w 35"/>
                          <a:gd name="T3" fmla="*/ 9 h 9"/>
                          <a:gd name="T4" fmla="*/ 35 w 35"/>
                          <a:gd name="T5" fmla="*/ 5 h 9"/>
                          <a:gd name="T6" fmla="*/ 31 w 35"/>
                          <a:gd name="T7" fmla="*/ 0 h 9"/>
                          <a:gd name="T8" fmla="*/ 5 w 35"/>
                          <a:gd name="T9" fmla="*/ 0 h 9"/>
                          <a:gd name="T10" fmla="*/ 0 w 35"/>
                          <a:gd name="T11" fmla="*/ 5 h 9"/>
                          <a:gd name="T12" fmla="*/ 5 w 35"/>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35" h="9">
                            <a:moveTo>
                              <a:pt x="5" y="9"/>
                            </a:moveTo>
                            <a:cubicBezTo>
                              <a:pt x="31" y="9"/>
                              <a:pt x="31" y="9"/>
                              <a:pt x="31" y="9"/>
                            </a:cubicBezTo>
                            <a:cubicBezTo>
                              <a:pt x="33" y="9"/>
                              <a:pt x="35" y="7"/>
                              <a:pt x="35" y="5"/>
                            </a:cubicBezTo>
                            <a:cubicBezTo>
                              <a:pt x="35" y="2"/>
                              <a:pt x="33" y="0"/>
                              <a:pt x="31" y="0"/>
                            </a:cubicBezTo>
                            <a:cubicBezTo>
                              <a:pt x="5" y="0"/>
                              <a:pt x="5" y="0"/>
                              <a:pt x="5" y="0"/>
                            </a:cubicBezTo>
                            <a:cubicBezTo>
                              <a:pt x="2" y="0"/>
                              <a:pt x="0" y="2"/>
                              <a:pt x="0" y="5"/>
                            </a:cubicBezTo>
                            <a:cubicBezTo>
                              <a:pt x="0" y="7"/>
                              <a:pt x="2" y="9"/>
                              <a:pt x="5" y="9"/>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Open Sans"/>
                        </a:endParaRPr>
                      </a:p>
                    </p:txBody>
                  </p:sp>
                  <p:sp>
                    <p:nvSpPr>
                      <p:cNvPr id="120" name="Freeform 13">
                        <a:extLst>
                          <a:ext uri="{FF2B5EF4-FFF2-40B4-BE49-F238E27FC236}">
                            <a16:creationId xmlns:a16="http://schemas.microsoft.com/office/drawing/2014/main" id="{4CACD0A9-941D-46D8-ADCD-F0C1373D7B72}"/>
                          </a:ext>
                        </a:extLst>
                      </p:cNvPr>
                      <p:cNvSpPr>
                        <a:spLocks noEditPoints="1"/>
                      </p:cNvSpPr>
                      <p:nvPr/>
                    </p:nvSpPr>
                    <p:spPr bwMode="auto">
                      <a:xfrm>
                        <a:off x="1743075" y="152406"/>
                        <a:ext cx="380999" cy="561974"/>
                      </a:xfrm>
                      <a:custGeom>
                        <a:avLst/>
                        <a:gdLst>
                          <a:gd name="T0" fmla="*/ 120 w 156"/>
                          <a:gd name="T1" fmla="*/ 4 h 230"/>
                          <a:gd name="T2" fmla="*/ 112 w 156"/>
                          <a:gd name="T3" fmla="*/ 0 h 230"/>
                          <a:gd name="T4" fmla="*/ 112 w 156"/>
                          <a:gd name="T5" fmla="*/ 0 h 230"/>
                          <a:gd name="T6" fmla="*/ 12 w 156"/>
                          <a:gd name="T7" fmla="*/ 0 h 230"/>
                          <a:gd name="T8" fmla="*/ 0 w 156"/>
                          <a:gd name="T9" fmla="*/ 13 h 230"/>
                          <a:gd name="T10" fmla="*/ 0 w 156"/>
                          <a:gd name="T11" fmla="*/ 217 h 230"/>
                          <a:gd name="T12" fmla="*/ 12 w 156"/>
                          <a:gd name="T13" fmla="*/ 230 h 230"/>
                          <a:gd name="T14" fmla="*/ 144 w 156"/>
                          <a:gd name="T15" fmla="*/ 230 h 230"/>
                          <a:gd name="T16" fmla="*/ 156 w 156"/>
                          <a:gd name="T17" fmla="*/ 217 h 230"/>
                          <a:gd name="T18" fmla="*/ 156 w 156"/>
                          <a:gd name="T19" fmla="*/ 44 h 230"/>
                          <a:gd name="T20" fmla="*/ 152 w 156"/>
                          <a:gd name="T21" fmla="*/ 36 h 230"/>
                          <a:gd name="T22" fmla="*/ 120 w 156"/>
                          <a:gd name="T23" fmla="*/ 4 h 230"/>
                          <a:gd name="T24" fmla="*/ 143 w 156"/>
                          <a:gd name="T25" fmla="*/ 40 h 230"/>
                          <a:gd name="T26" fmla="*/ 116 w 156"/>
                          <a:gd name="T27" fmla="*/ 40 h 230"/>
                          <a:gd name="T28" fmla="*/ 116 w 156"/>
                          <a:gd name="T29" fmla="*/ 13 h 230"/>
                          <a:gd name="T30" fmla="*/ 143 w 156"/>
                          <a:gd name="T31" fmla="*/ 40 h 230"/>
                          <a:gd name="T32" fmla="*/ 144 w 156"/>
                          <a:gd name="T33" fmla="*/ 220 h 230"/>
                          <a:gd name="T34" fmla="*/ 12 w 156"/>
                          <a:gd name="T35" fmla="*/ 220 h 230"/>
                          <a:gd name="T36" fmla="*/ 9 w 156"/>
                          <a:gd name="T37" fmla="*/ 217 h 230"/>
                          <a:gd name="T38" fmla="*/ 9 w 156"/>
                          <a:gd name="T39" fmla="*/ 13 h 230"/>
                          <a:gd name="T40" fmla="*/ 12 w 156"/>
                          <a:gd name="T41" fmla="*/ 10 h 230"/>
                          <a:gd name="T42" fmla="*/ 107 w 156"/>
                          <a:gd name="T43" fmla="*/ 10 h 230"/>
                          <a:gd name="T44" fmla="*/ 107 w 156"/>
                          <a:gd name="T45" fmla="*/ 44 h 230"/>
                          <a:gd name="T46" fmla="*/ 112 w 156"/>
                          <a:gd name="T47" fmla="*/ 49 h 230"/>
                          <a:gd name="T48" fmla="*/ 147 w 156"/>
                          <a:gd name="T49" fmla="*/ 49 h 230"/>
                          <a:gd name="T50" fmla="*/ 147 w 156"/>
                          <a:gd name="T51" fmla="*/ 217 h 230"/>
                          <a:gd name="T52" fmla="*/ 144 w 156"/>
                          <a:gd name="T53" fmla="*/ 22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 h="230">
                            <a:moveTo>
                              <a:pt x="120" y="4"/>
                            </a:moveTo>
                            <a:cubicBezTo>
                              <a:pt x="118" y="2"/>
                              <a:pt x="115" y="0"/>
                              <a:pt x="112" y="0"/>
                            </a:cubicBezTo>
                            <a:cubicBezTo>
                              <a:pt x="112" y="0"/>
                              <a:pt x="112" y="0"/>
                              <a:pt x="112" y="0"/>
                            </a:cubicBezTo>
                            <a:cubicBezTo>
                              <a:pt x="12" y="0"/>
                              <a:pt x="12" y="0"/>
                              <a:pt x="12" y="0"/>
                            </a:cubicBezTo>
                            <a:cubicBezTo>
                              <a:pt x="6" y="0"/>
                              <a:pt x="0" y="6"/>
                              <a:pt x="0" y="13"/>
                            </a:cubicBezTo>
                            <a:cubicBezTo>
                              <a:pt x="0" y="217"/>
                              <a:pt x="0" y="217"/>
                              <a:pt x="0" y="217"/>
                            </a:cubicBezTo>
                            <a:cubicBezTo>
                              <a:pt x="0" y="224"/>
                              <a:pt x="6" y="230"/>
                              <a:pt x="12" y="230"/>
                            </a:cubicBezTo>
                            <a:cubicBezTo>
                              <a:pt x="144" y="230"/>
                              <a:pt x="144" y="230"/>
                              <a:pt x="144" y="230"/>
                            </a:cubicBezTo>
                            <a:cubicBezTo>
                              <a:pt x="151" y="230"/>
                              <a:pt x="156" y="224"/>
                              <a:pt x="156" y="217"/>
                            </a:cubicBezTo>
                            <a:cubicBezTo>
                              <a:pt x="156" y="44"/>
                              <a:pt x="156" y="44"/>
                              <a:pt x="156" y="44"/>
                            </a:cubicBezTo>
                            <a:cubicBezTo>
                              <a:pt x="156" y="41"/>
                              <a:pt x="155" y="38"/>
                              <a:pt x="152" y="36"/>
                            </a:cubicBezTo>
                            <a:lnTo>
                              <a:pt x="120" y="4"/>
                            </a:lnTo>
                            <a:close/>
                            <a:moveTo>
                              <a:pt x="143" y="40"/>
                            </a:moveTo>
                            <a:cubicBezTo>
                              <a:pt x="116" y="40"/>
                              <a:pt x="116" y="40"/>
                              <a:pt x="116" y="40"/>
                            </a:cubicBezTo>
                            <a:cubicBezTo>
                              <a:pt x="116" y="13"/>
                              <a:pt x="116" y="13"/>
                              <a:pt x="116" y="13"/>
                            </a:cubicBezTo>
                            <a:lnTo>
                              <a:pt x="143" y="40"/>
                            </a:lnTo>
                            <a:close/>
                            <a:moveTo>
                              <a:pt x="144" y="220"/>
                            </a:moveTo>
                            <a:cubicBezTo>
                              <a:pt x="12" y="220"/>
                              <a:pt x="12" y="220"/>
                              <a:pt x="12" y="220"/>
                            </a:cubicBezTo>
                            <a:cubicBezTo>
                              <a:pt x="11" y="220"/>
                              <a:pt x="9" y="219"/>
                              <a:pt x="9" y="217"/>
                            </a:cubicBezTo>
                            <a:cubicBezTo>
                              <a:pt x="9" y="13"/>
                              <a:pt x="9" y="13"/>
                              <a:pt x="9" y="13"/>
                            </a:cubicBezTo>
                            <a:cubicBezTo>
                              <a:pt x="9" y="11"/>
                              <a:pt x="11" y="10"/>
                              <a:pt x="12" y="10"/>
                            </a:cubicBezTo>
                            <a:cubicBezTo>
                              <a:pt x="107" y="10"/>
                              <a:pt x="107" y="10"/>
                              <a:pt x="107" y="10"/>
                            </a:cubicBezTo>
                            <a:cubicBezTo>
                              <a:pt x="107" y="44"/>
                              <a:pt x="107" y="44"/>
                              <a:pt x="107" y="44"/>
                            </a:cubicBezTo>
                            <a:cubicBezTo>
                              <a:pt x="107" y="47"/>
                              <a:pt x="109" y="49"/>
                              <a:pt x="112" y="49"/>
                            </a:cubicBezTo>
                            <a:cubicBezTo>
                              <a:pt x="147" y="49"/>
                              <a:pt x="147" y="49"/>
                              <a:pt x="147" y="49"/>
                            </a:cubicBezTo>
                            <a:cubicBezTo>
                              <a:pt x="147" y="217"/>
                              <a:pt x="147" y="217"/>
                              <a:pt x="147" y="217"/>
                            </a:cubicBezTo>
                            <a:cubicBezTo>
                              <a:pt x="147" y="219"/>
                              <a:pt x="145" y="220"/>
                              <a:pt x="144" y="220"/>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Open Sans"/>
                        </a:endParaRPr>
                      </a:p>
                    </p:txBody>
                  </p:sp>
                  <p:sp>
                    <p:nvSpPr>
                      <p:cNvPr id="121" name="Freeform 14">
                        <a:extLst>
                          <a:ext uri="{FF2B5EF4-FFF2-40B4-BE49-F238E27FC236}">
                            <a16:creationId xmlns:a16="http://schemas.microsoft.com/office/drawing/2014/main" id="{AF3EB8AF-61D8-4411-8B78-87AB369D2D06}"/>
                          </a:ext>
                        </a:extLst>
                      </p:cNvPr>
                      <p:cNvSpPr>
                        <a:spLocks noEditPoints="1"/>
                      </p:cNvSpPr>
                      <p:nvPr/>
                    </p:nvSpPr>
                    <p:spPr bwMode="auto">
                      <a:xfrm>
                        <a:off x="2179638" y="152397"/>
                        <a:ext cx="122238" cy="554036"/>
                      </a:xfrm>
                      <a:custGeom>
                        <a:avLst/>
                        <a:gdLst>
                          <a:gd name="T0" fmla="*/ 48 w 50"/>
                          <a:gd name="T1" fmla="*/ 4 h 227"/>
                          <a:gd name="T2" fmla="*/ 41 w 50"/>
                          <a:gd name="T3" fmla="*/ 0 h 227"/>
                          <a:gd name="T4" fmla="*/ 9 w 50"/>
                          <a:gd name="T5" fmla="*/ 0 h 227"/>
                          <a:gd name="T6" fmla="*/ 2 w 50"/>
                          <a:gd name="T7" fmla="*/ 4 h 227"/>
                          <a:gd name="T8" fmla="*/ 0 w 50"/>
                          <a:gd name="T9" fmla="*/ 12 h 227"/>
                          <a:gd name="T10" fmla="*/ 0 w 50"/>
                          <a:gd name="T11" fmla="*/ 160 h 227"/>
                          <a:gd name="T12" fmla="*/ 1 w 50"/>
                          <a:gd name="T13" fmla="*/ 164 h 227"/>
                          <a:gd name="T14" fmla="*/ 17 w 50"/>
                          <a:gd name="T15" fmla="*/ 220 h 227"/>
                          <a:gd name="T16" fmla="*/ 25 w 50"/>
                          <a:gd name="T17" fmla="*/ 227 h 227"/>
                          <a:gd name="T18" fmla="*/ 25 w 50"/>
                          <a:gd name="T19" fmla="*/ 224 h 227"/>
                          <a:gd name="T20" fmla="*/ 25 w 50"/>
                          <a:gd name="T21" fmla="*/ 224 h 227"/>
                          <a:gd name="T22" fmla="*/ 25 w 50"/>
                          <a:gd name="T23" fmla="*/ 227 h 227"/>
                          <a:gd name="T24" fmla="*/ 25 w 50"/>
                          <a:gd name="T25" fmla="*/ 227 h 227"/>
                          <a:gd name="T26" fmla="*/ 32 w 50"/>
                          <a:gd name="T27" fmla="*/ 223 h 227"/>
                          <a:gd name="T28" fmla="*/ 34 w 50"/>
                          <a:gd name="T29" fmla="*/ 220 h 227"/>
                          <a:gd name="T30" fmla="*/ 50 w 50"/>
                          <a:gd name="T31" fmla="*/ 164 h 227"/>
                          <a:gd name="T32" fmla="*/ 50 w 50"/>
                          <a:gd name="T33" fmla="*/ 160 h 227"/>
                          <a:gd name="T34" fmla="*/ 50 w 50"/>
                          <a:gd name="T35" fmla="*/ 12 h 227"/>
                          <a:gd name="T36" fmla="*/ 50 w 50"/>
                          <a:gd name="T37" fmla="*/ 12 h 227"/>
                          <a:gd name="T38" fmla="*/ 48 w 50"/>
                          <a:gd name="T39" fmla="*/ 4 h 227"/>
                          <a:gd name="T40" fmla="*/ 10 w 50"/>
                          <a:gd name="T41" fmla="*/ 10 h 227"/>
                          <a:gd name="T42" fmla="*/ 41 w 50"/>
                          <a:gd name="T43" fmla="*/ 10 h 227"/>
                          <a:gd name="T44" fmla="*/ 41 w 50"/>
                          <a:gd name="T45" fmla="*/ 12 h 227"/>
                          <a:gd name="T46" fmla="*/ 41 w 50"/>
                          <a:gd name="T47" fmla="*/ 156 h 227"/>
                          <a:gd name="T48" fmla="*/ 9 w 50"/>
                          <a:gd name="T49" fmla="*/ 156 h 227"/>
                          <a:gd name="T50" fmla="*/ 9 w 50"/>
                          <a:gd name="T51" fmla="*/ 18 h 227"/>
                          <a:gd name="T52" fmla="*/ 9 w 50"/>
                          <a:gd name="T53" fmla="*/ 12 h 227"/>
                          <a:gd name="T54" fmla="*/ 10 w 50"/>
                          <a:gd name="T55" fmla="*/ 10 h 227"/>
                          <a:gd name="T56" fmla="*/ 29 w 50"/>
                          <a:gd name="T57" fmla="*/ 204 h 227"/>
                          <a:gd name="T58" fmla="*/ 22 w 50"/>
                          <a:gd name="T59" fmla="*/ 204 h 227"/>
                          <a:gd name="T60" fmla="*/ 11 w 50"/>
                          <a:gd name="T61" fmla="*/ 165 h 227"/>
                          <a:gd name="T62" fmla="*/ 40 w 50"/>
                          <a:gd name="T63" fmla="*/ 165 h 227"/>
                          <a:gd name="T64" fmla="*/ 29 w 50"/>
                          <a:gd name="T65" fmla="*/ 20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 h="227">
                            <a:moveTo>
                              <a:pt x="48" y="4"/>
                            </a:moveTo>
                            <a:cubicBezTo>
                              <a:pt x="47" y="2"/>
                              <a:pt x="44" y="0"/>
                              <a:pt x="41" y="0"/>
                            </a:cubicBezTo>
                            <a:cubicBezTo>
                              <a:pt x="9" y="0"/>
                              <a:pt x="9" y="0"/>
                              <a:pt x="9" y="0"/>
                            </a:cubicBezTo>
                            <a:cubicBezTo>
                              <a:pt x="7" y="0"/>
                              <a:pt x="4" y="2"/>
                              <a:pt x="2" y="4"/>
                            </a:cubicBezTo>
                            <a:cubicBezTo>
                              <a:pt x="1" y="6"/>
                              <a:pt x="0" y="9"/>
                              <a:pt x="0" y="12"/>
                            </a:cubicBezTo>
                            <a:cubicBezTo>
                              <a:pt x="0" y="160"/>
                              <a:pt x="0" y="160"/>
                              <a:pt x="0" y="160"/>
                            </a:cubicBezTo>
                            <a:cubicBezTo>
                              <a:pt x="0" y="162"/>
                              <a:pt x="0" y="163"/>
                              <a:pt x="1" y="164"/>
                            </a:cubicBezTo>
                            <a:cubicBezTo>
                              <a:pt x="17" y="220"/>
                              <a:pt x="17" y="220"/>
                              <a:pt x="17" y="220"/>
                            </a:cubicBezTo>
                            <a:cubicBezTo>
                              <a:pt x="18" y="225"/>
                              <a:pt x="21" y="227"/>
                              <a:pt x="25" y="227"/>
                            </a:cubicBezTo>
                            <a:cubicBezTo>
                              <a:pt x="25" y="224"/>
                              <a:pt x="25" y="224"/>
                              <a:pt x="25" y="224"/>
                            </a:cubicBezTo>
                            <a:cubicBezTo>
                              <a:pt x="25" y="224"/>
                              <a:pt x="25" y="224"/>
                              <a:pt x="25" y="224"/>
                            </a:cubicBezTo>
                            <a:cubicBezTo>
                              <a:pt x="25" y="227"/>
                              <a:pt x="25" y="227"/>
                              <a:pt x="25" y="227"/>
                            </a:cubicBezTo>
                            <a:cubicBezTo>
                              <a:pt x="25" y="227"/>
                              <a:pt x="25" y="227"/>
                              <a:pt x="25" y="227"/>
                            </a:cubicBezTo>
                            <a:cubicBezTo>
                              <a:pt x="28" y="227"/>
                              <a:pt x="31" y="226"/>
                              <a:pt x="32" y="223"/>
                            </a:cubicBezTo>
                            <a:cubicBezTo>
                              <a:pt x="33" y="222"/>
                              <a:pt x="34" y="221"/>
                              <a:pt x="34" y="220"/>
                            </a:cubicBezTo>
                            <a:cubicBezTo>
                              <a:pt x="50" y="164"/>
                              <a:pt x="50" y="164"/>
                              <a:pt x="50" y="164"/>
                            </a:cubicBezTo>
                            <a:cubicBezTo>
                              <a:pt x="50" y="163"/>
                              <a:pt x="50" y="162"/>
                              <a:pt x="50" y="160"/>
                            </a:cubicBezTo>
                            <a:cubicBezTo>
                              <a:pt x="50" y="12"/>
                              <a:pt x="50" y="12"/>
                              <a:pt x="50" y="12"/>
                            </a:cubicBezTo>
                            <a:cubicBezTo>
                              <a:pt x="50" y="12"/>
                              <a:pt x="50" y="12"/>
                              <a:pt x="50" y="12"/>
                            </a:cubicBezTo>
                            <a:cubicBezTo>
                              <a:pt x="50" y="9"/>
                              <a:pt x="50" y="6"/>
                              <a:pt x="48" y="4"/>
                            </a:cubicBezTo>
                            <a:close/>
                            <a:moveTo>
                              <a:pt x="10" y="10"/>
                            </a:moveTo>
                            <a:cubicBezTo>
                              <a:pt x="41" y="10"/>
                              <a:pt x="41" y="10"/>
                              <a:pt x="41" y="10"/>
                            </a:cubicBezTo>
                            <a:cubicBezTo>
                              <a:pt x="41" y="10"/>
                              <a:pt x="41" y="11"/>
                              <a:pt x="41" y="12"/>
                            </a:cubicBezTo>
                            <a:cubicBezTo>
                              <a:pt x="41" y="156"/>
                              <a:pt x="41" y="156"/>
                              <a:pt x="41" y="156"/>
                            </a:cubicBezTo>
                            <a:cubicBezTo>
                              <a:pt x="9" y="156"/>
                              <a:pt x="9" y="156"/>
                              <a:pt x="9" y="156"/>
                            </a:cubicBezTo>
                            <a:cubicBezTo>
                              <a:pt x="9" y="18"/>
                              <a:pt x="9" y="18"/>
                              <a:pt x="9" y="18"/>
                            </a:cubicBezTo>
                            <a:cubicBezTo>
                              <a:pt x="9" y="12"/>
                              <a:pt x="9" y="12"/>
                              <a:pt x="9" y="12"/>
                            </a:cubicBezTo>
                            <a:cubicBezTo>
                              <a:pt x="9" y="11"/>
                              <a:pt x="10" y="10"/>
                              <a:pt x="10" y="10"/>
                            </a:cubicBezTo>
                            <a:close/>
                            <a:moveTo>
                              <a:pt x="29" y="204"/>
                            </a:moveTo>
                            <a:cubicBezTo>
                              <a:pt x="22" y="204"/>
                              <a:pt x="22" y="204"/>
                              <a:pt x="22" y="204"/>
                            </a:cubicBezTo>
                            <a:cubicBezTo>
                              <a:pt x="11" y="165"/>
                              <a:pt x="11" y="165"/>
                              <a:pt x="11" y="165"/>
                            </a:cubicBezTo>
                            <a:cubicBezTo>
                              <a:pt x="40" y="165"/>
                              <a:pt x="40" y="165"/>
                              <a:pt x="40" y="165"/>
                            </a:cubicBezTo>
                            <a:lnTo>
                              <a:pt x="29" y="204"/>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Open Sans"/>
                        </a:endParaRPr>
                      </a:p>
                    </p:txBody>
                  </p:sp>
                </p:grpSp>
              </p:grpSp>
            </p:grpSp>
            <p:sp>
              <p:nvSpPr>
                <p:cNvPr id="43" name="Arc 42">
                  <a:extLst>
                    <a:ext uri="{FF2B5EF4-FFF2-40B4-BE49-F238E27FC236}">
                      <a16:creationId xmlns:a16="http://schemas.microsoft.com/office/drawing/2014/main" id="{6D2E5675-7B6F-4F10-B733-56DC63F9568F}"/>
                    </a:ext>
                  </a:extLst>
                </p:cNvPr>
                <p:cNvSpPr/>
                <p:nvPr/>
              </p:nvSpPr>
              <p:spPr>
                <a:xfrm rot="4333358">
                  <a:off x="6675878" y="225443"/>
                  <a:ext cx="4846320" cy="4846320"/>
                </a:xfrm>
                <a:prstGeom prst="arc">
                  <a:avLst>
                    <a:gd name="adj1" fmla="val 16200000"/>
                    <a:gd name="adj2" fmla="val 189096"/>
                  </a:avLst>
                </a:prstGeom>
                <a:noFill/>
                <a:ln w="38100" cap="flat" cmpd="sng" algn="ctr">
                  <a:solidFill>
                    <a:srgbClr val="0076A8"/>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black"/>
                    </a:solidFill>
                    <a:effectLst/>
                    <a:uLnTx/>
                    <a:uFillTx/>
                    <a:latin typeface="Open Sans"/>
                  </a:endParaRPr>
                </a:p>
              </p:txBody>
            </p:sp>
            <p:sp>
              <p:nvSpPr>
                <p:cNvPr id="44" name="Arc 43">
                  <a:extLst>
                    <a:ext uri="{FF2B5EF4-FFF2-40B4-BE49-F238E27FC236}">
                      <a16:creationId xmlns:a16="http://schemas.microsoft.com/office/drawing/2014/main" id="{303FA6FA-E255-42C2-88FA-6D7A9813AC5C}"/>
                    </a:ext>
                  </a:extLst>
                </p:cNvPr>
                <p:cNvSpPr/>
                <p:nvPr/>
              </p:nvSpPr>
              <p:spPr>
                <a:xfrm rot="11801356">
                  <a:off x="6675878" y="225443"/>
                  <a:ext cx="4846320" cy="4846320"/>
                </a:xfrm>
                <a:prstGeom prst="arc">
                  <a:avLst>
                    <a:gd name="adj1" fmla="val 16200000"/>
                    <a:gd name="adj2" fmla="val 110527"/>
                  </a:avLst>
                </a:prstGeom>
                <a:noFill/>
                <a:ln w="38100" cap="flat" cmpd="sng" algn="ctr">
                  <a:solidFill>
                    <a:srgbClr val="00A3E0"/>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black"/>
                    </a:solidFill>
                    <a:effectLst/>
                    <a:uLnTx/>
                    <a:uFillTx/>
                    <a:latin typeface="Open Sans"/>
                  </a:endParaRPr>
                </a:p>
              </p:txBody>
            </p:sp>
            <p:grpSp>
              <p:nvGrpSpPr>
                <p:cNvPr id="45" name="Group 44">
                  <a:extLst>
                    <a:ext uri="{FF2B5EF4-FFF2-40B4-BE49-F238E27FC236}">
                      <a16:creationId xmlns:a16="http://schemas.microsoft.com/office/drawing/2014/main" id="{E5DCFF08-F21D-4512-A657-ECE1D140A2A9}"/>
                    </a:ext>
                  </a:extLst>
                </p:cNvPr>
                <p:cNvGrpSpPr/>
                <p:nvPr/>
              </p:nvGrpSpPr>
              <p:grpSpPr>
                <a:xfrm>
                  <a:off x="6899187" y="543583"/>
                  <a:ext cx="4343079" cy="4209874"/>
                  <a:chOff x="6927757" y="543585"/>
                  <a:chExt cx="4343079" cy="4209874"/>
                </a:xfrm>
              </p:grpSpPr>
              <p:grpSp>
                <p:nvGrpSpPr>
                  <p:cNvPr id="84" name="Group 83">
                    <a:extLst>
                      <a:ext uri="{FF2B5EF4-FFF2-40B4-BE49-F238E27FC236}">
                        <a16:creationId xmlns:a16="http://schemas.microsoft.com/office/drawing/2014/main" id="{DDE347CA-FAD0-45DB-9BA4-0891824458CE}"/>
                      </a:ext>
                    </a:extLst>
                  </p:cNvPr>
                  <p:cNvGrpSpPr/>
                  <p:nvPr/>
                </p:nvGrpSpPr>
                <p:grpSpPr>
                  <a:xfrm rot="19723073">
                    <a:off x="6995325" y="543585"/>
                    <a:ext cx="4207261" cy="4209874"/>
                    <a:chOff x="1807707" y="3920306"/>
                    <a:chExt cx="2015738" cy="2013137"/>
                  </a:xfrm>
                </p:grpSpPr>
                <p:sp>
                  <p:nvSpPr>
                    <p:cNvPr id="105" name="Partial Circle 104">
                      <a:extLst>
                        <a:ext uri="{FF2B5EF4-FFF2-40B4-BE49-F238E27FC236}">
                          <a16:creationId xmlns:a16="http://schemas.microsoft.com/office/drawing/2014/main" id="{70F0456F-C3A1-425D-9F19-93AFB995D58E}"/>
                        </a:ext>
                      </a:extLst>
                    </p:cNvPr>
                    <p:cNvSpPr/>
                    <p:nvPr/>
                  </p:nvSpPr>
                  <p:spPr>
                    <a:xfrm>
                      <a:off x="1811765" y="3921762"/>
                      <a:ext cx="2011680" cy="2011680"/>
                    </a:xfrm>
                    <a:prstGeom prst="pie">
                      <a:avLst>
                        <a:gd name="adj1" fmla="val 405624"/>
                        <a:gd name="adj2" fmla="val 7308214"/>
                      </a:avLst>
                    </a:prstGeom>
                    <a:solidFill>
                      <a:srgbClr val="0076A8"/>
                    </a:solidFill>
                    <a:ln w="25400" cap="flat">
                      <a:solidFill>
                        <a:sysClr val="window" lastClr="FFFFFF"/>
                      </a:solidFill>
                      <a:prstDash val="solid"/>
                      <a:round/>
                    </a:ln>
                    <a:effectLst/>
                    <a:sp3d/>
                  </p:spPr>
                  <p:txBody>
                    <a:bodyPr rot="0" spcFirstLastPara="1" vertOverflow="overflow" horzOverflow="overflow" vert="horz" wrap="square" lIns="88900" tIns="88900" rIns="88900" bIns="88900" numCol="1" spcCol="38100" rtlCol="0" anchor="ctr">
                      <a:spAutoFit/>
                    </a:bodyPr>
                    <a:lstStyle/>
                    <a:p>
                      <a:pPr marL="0" marR="0" lvl="0" indent="0" algn="l" defTabSz="1219169"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Verdana"/>
                        <a:ea typeface="Verdana"/>
                        <a:cs typeface="Calibri" panose="020F0502020204030204" pitchFamily="34" charset="0"/>
                        <a:sym typeface="Verdana"/>
                      </a:endParaRPr>
                    </a:p>
                  </p:txBody>
                </p:sp>
                <p:sp>
                  <p:nvSpPr>
                    <p:cNvPr id="106" name="Partial Circle 105">
                      <a:extLst>
                        <a:ext uri="{FF2B5EF4-FFF2-40B4-BE49-F238E27FC236}">
                          <a16:creationId xmlns:a16="http://schemas.microsoft.com/office/drawing/2014/main" id="{A19CE802-65EF-4864-AC01-F19A857292AF}"/>
                        </a:ext>
                      </a:extLst>
                    </p:cNvPr>
                    <p:cNvSpPr/>
                    <p:nvPr/>
                  </p:nvSpPr>
                  <p:spPr>
                    <a:xfrm rot="13765410">
                      <a:off x="1811764" y="3921763"/>
                      <a:ext cx="2011680" cy="2011680"/>
                    </a:xfrm>
                    <a:prstGeom prst="pie">
                      <a:avLst>
                        <a:gd name="adj1" fmla="val 587085"/>
                        <a:gd name="adj2" fmla="val 8233831"/>
                      </a:avLst>
                    </a:prstGeom>
                    <a:solidFill>
                      <a:srgbClr val="005587"/>
                    </a:solidFill>
                    <a:ln w="25400" cap="flat">
                      <a:solidFill>
                        <a:sysClr val="window" lastClr="FFFFFF"/>
                      </a:solidFill>
                      <a:prstDash val="solid"/>
                      <a:round/>
                    </a:ln>
                    <a:effectLst/>
                    <a:sp3d/>
                  </p:spPr>
                  <p:txBody>
                    <a:bodyPr rot="0" spcFirstLastPara="1" vertOverflow="overflow" horzOverflow="overflow" vert="horz" wrap="square" lIns="88900" tIns="88900" rIns="88900" bIns="88900" numCol="1" spcCol="38100" rtlCol="0" anchor="ctr">
                      <a:spAutoFit/>
                    </a:bodyPr>
                    <a:lstStyle/>
                    <a:p>
                      <a:pPr marL="0" marR="0" lvl="0" indent="0" algn="l" defTabSz="1219169"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Verdana"/>
                        <a:ea typeface="Verdana"/>
                        <a:cs typeface="Calibri" panose="020F0502020204030204" pitchFamily="34" charset="0"/>
                        <a:sym typeface="Verdana"/>
                      </a:endParaRPr>
                    </a:p>
                  </p:txBody>
                </p:sp>
                <p:sp>
                  <p:nvSpPr>
                    <p:cNvPr id="107" name="Partial Circle 106">
                      <a:extLst>
                        <a:ext uri="{FF2B5EF4-FFF2-40B4-BE49-F238E27FC236}">
                          <a16:creationId xmlns:a16="http://schemas.microsoft.com/office/drawing/2014/main" id="{EB466D98-9DFB-49CB-8CAE-BE885306ED3F}"/>
                        </a:ext>
                      </a:extLst>
                    </p:cNvPr>
                    <p:cNvSpPr/>
                    <p:nvPr/>
                  </p:nvSpPr>
                  <p:spPr>
                    <a:xfrm rot="6865076">
                      <a:off x="1807707" y="3920306"/>
                      <a:ext cx="2011680" cy="2011680"/>
                    </a:xfrm>
                    <a:prstGeom prst="pie">
                      <a:avLst>
                        <a:gd name="adj1" fmla="val 409949"/>
                        <a:gd name="adj2" fmla="val 7471876"/>
                      </a:avLst>
                    </a:prstGeom>
                    <a:solidFill>
                      <a:srgbClr val="00A3E0"/>
                    </a:solidFill>
                    <a:ln w="25400" cap="flat">
                      <a:solidFill>
                        <a:sysClr val="window" lastClr="FFFFFF"/>
                      </a:solidFill>
                      <a:prstDash val="solid"/>
                      <a:round/>
                    </a:ln>
                    <a:effectLst/>
                    <a:sp3d/>
                  </p:spPr>
                  <p:txBody>
                    <a:bodyPr rot="0" spcFirstLastPara="1" vertOverflow="overflow" horzOverflow="overflow" vert="horz" wrap="square" lIns="88900" tIns="88900" rIns="88900" bIns="88900" numCol="1" spcCol="38100" rtlCol="0" anchor="ctr">
                      <a:spAutoFit/>
                    </a:bodyPr>
                    <a:lstStyle/>
                    <a:p>
                      <a:pPr marL="0" marR="0" lvl="0" indent="0" algn="l" defTabSz="1219169"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Verdana"/>
                        <a:ea typeface="Verdana"/>
                        <a:cs typeface="Calibri" panose="020F0502020204030204" pitchFamily="34" charset="0"/>
                        <a:sym typeface="Verdana"/>
                      </a:endParaRPr>
                    </a:p>
                  </p:txBody>
                </p:sp>
              </p:grpSp>
              <p:grpSp>
                <p:nvGrpSpPr>
                  <p:cNvPr id="85" name="Group 84">
                    <a:extLst>
                      <a:ext uri="{FF2B5EF4-FFF2-40B4-BE49-F238E27FC236}">
                        <a16:creationId xmlns:a16="http://schemas.microsoft.com/office/drawing/2014/main" id="{BF42B036-EB53-4F90-BD2D-D03A9DDD6EA7}"/>
                      </a:ext>
                    </a:extLst>
                  </p:cNvPr>
                  <p:cNvGrpSpPr/>
                  <p:nvPr/>
                </p:nvGrpSpPr>
                <p:grpSpPr>
                  <a:xfrm rot="19723073">
                    <a:off x="7635973" y="1239899"/>
                    <a:ext cx="2926075" cy="2926061"/>
                    <a:chOff x="1805128" y="3921759"/>
                    <a:chExt cx="2018317" cy="2014466"/>
                  </a:xfrm>
                </p:grpSpPr>
                <p:sp>
                  <p:nvSpPr>
                    <p:cNvPr id="102" name="Partial Circle 101">
                      <a:extLst>
                        <a:ext uri="{FF2B5EF4-FFF2-40B4-BE49-F238E27FC236}">
                          <a16:creationId xmlns:a16="http://schemas.microsoft.com/office/drawing/2014/main" id="{7B99D6FA-D618-4564-9BC8-8AAE27A3064C}"/>
                        </a:ext>
                      </a:extLst>
                    </p:cNvPr>
                    <p:cNvSpPr/>
                    <p:nvPr/>
                  </p:nvSpPr>
                  <p:spPr>
                    <a:xfrm>
                      <a:off x="1811765" y="3921759"/>
                      <a:ext cx="2011680" cy="2011678"/>
                    </a:xfrm>
                    <a:prstGeom prst="pie">
                      <a:avLst>
                        <a:gd name="adj1" fmla="val 298889"/>
                        <a:gd name="adj2" fmla="val 7308214"/>
                      </a:avLst>
                    </a:prstGeom>
                    <a:solidFill>
                      <a:srgbClr val="0076A8"/>
                    </a:solidFill>
                    <a:ln w="25400" cap="flat">
                      <a:solidFill>
                        <a:sysClr val="window" lastClr="FFFFFF"/>
                      </a:solidFill>
                      <a:prstDash val="solid"/>
                      <a:round/>
                    </a:ln>
                    <a:effectLst/>
                    <a:sp3d/>
                  </p:spPr>
                  <p:txBody>
                    <a:bodyPr rot="0" spcFirstLastPara="1" vertOverflow="overflow" horzOverflow="overflow" vert="horz" wrap="square" lIns="88900" tIns="88900" rIns="88900" bIns="88900" numCol="1" spcCol="38100" rtlCol="0" anchor="ctr">
                      <a:spAutoFit/>
                    </a:bodyPr>
                    <a:lstStyle/>
                    <a:p>
                      <a:pPr marL="0" marR="0" lvl="0" indent="0" algn="l" defTabSz="1219169"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Verdana"/>
                        <a:ea typeface="Verdana"/>
                        <a:cs typeface="Calibri" panose="020F0502020204030204" pitchFamily="34" charset="0"/>
                        <a:sym typeface="Verdana"/>
                      </a:endParaRPr>
                    </a:p>
                  </p:txBody>
                </p:sp>
                <p:sp>
                  <p:nvSpPr>
                    <p:cNvPr id="103" name="Partial Circle 102">
                      <a:extLst>
                        <a:ext uri="{FF2B5EF4-FFF2-40B4-BE49-F238E27FC236}">
                          <a16:creationId xmlns:a16="http://schemas.microsoft.com/office/drawing/2014/main" id="{03EE52A9-373B-4F36-AB4A-B6187B57AA81}"/>
                        </a:ext>
                      </a:extLst>
                    </p:cNvPr>
                    <p:cNvSpPr/>
                    <p:nvPr/>
                  </p:nvSpPr>
                  <p:spPr>
                    <a:xfrm rot="13765410">
                      <a:off x="1811763" y="3921763"/>
                      <a:ext cx="2011680" cy="2011680"/>
                    </a:xfrm>
                    <a:prstGeom prst="pie">
                      <a:avLst>
                        <a:gd name="adj1" fmla="val 688095"/>
                        <a:gd name="adj2" fmla="val 8118519"/>
                      </a:avLst>
                    </a:prstGeom>
                    <a:solidFill>
                      <a:srgbClr val="005587"/>
                    </a:solidFill>
                    <a:ln w="25400" cap="flat">
                      <a:solidFill>
                        <a:sysClr val="window" lastClr="FFFFFF"/>
                      </a:solidFill>
                      <a:prstDash val="solid"/>
                      <a:round/>
                    </a:ln>
                    <a:effectLst/>
                    <a:sp3d/>
                  </p:spPr>
                  <p:txBody>
                    <a:bodyPr rot="0" spcFirstLastPara="1" vertOverflow="overflow" horzOverflow="overflow" vert="horz" wrap="square" lIns="88900" tIns="88900" rIns="88900" bIns="88900" numCol="1" spcCol="38100" rtlCol="0" anchor="ctr">
                      <a:spAutoFit/>
                    </a:bodyPr>
                    <a:lstStyle/>
                    <a:p>
                      <a:pPr marL="0" marR="0" lvl="0" indent="0" algn="l" defTabSz="1219169"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Verdana"/>
                        <a:ea typeface="Verdana"/>
                        <a:cs typeface="Calibri" panose="020F0502020204030204" pitchFamily="34" charset="0"/>
                        <a:sym typeface="Verdana"/>
                      </a:endParaRPr>
                    </a:p>
                  </p:txBody>
                </p:sp>
                <p:sp>
                  <p:nvSpPr>
                    <p:cNvPr id="104" name="Partial Circle 103">
                      <a:extLst>
                        <a:ext uri="{FF2B5EF4-FFF2-40B4-BE49-F238E27FC236}">
                          <a16:creationId xmlns:a16="http://schemas.microsoft.com/office/drawing/2014/main" id="{0FFC81AB-5EEF-4FEF-A357-E5BE1C80B7EE}"/>
                        </a:ext>
                      </a:extLst>
                    </p:cNvPr>
                    <p:cNvSpPr/>
                    <p:nvPr/>
                  </p:nvSpPr>
                  <p:spPr>
                    <a:xfrm rot="6865076">
                      <a:off x="1805128" y="3924545"/>
                      <a:ext cx="2011680" cy="2011679"/>
                    </a:xfrm>
                    <a:prstGeom prst="pie">
                      <a:avLst>
                        <a:gd name="adj1" fmla="val 409949"/>
                        <a:gd name="adj2" fmla="val 7572069"/>
                      </a:avLst>
                    </a:prstGeom>
                    <a:solidFill>
                      <a:srgbClr val="00A3E0"/>
                    </a:solidFill>
                    <a:ln w="25400" cap="flat">
                      <a:solidFill>
                        <a:sysClr val="window" lastClr="FFFFFF"/>
                      </a:solidFill>
                      <a:prstDash val="solid"/>
                      <a:round/>
                    </a:ln>
                    <a:effectLst/>
                    <a:sp3d/>
                  </p:spPr>
                  <p:txBody>
                    <a:bodyPr rot="0" spcFirstLastPara="1" vertOverflow="overflow" horzOverflow="overflow" vert="horz" wrap="square" lIns="88900" tIns="88900" rIns="88900" bIns="88900" numCol="1" spcCol="38100" rtlCol="0" anchor="ctr">
                      <a:spAutoFit/>
                    </a:bodyPr>
                    <a:lstStyle/>
                    <a:p>
                      <a:pPr marL="0" marR="0" lvl="0" indent="0" algn="l" defTabSz="1219169"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Verdana"/>
                        <a:ea typeface="Verdana"/>
                        <a:cs typeface="Calibri" panose="020F0502020204030204" pitchFamily="34" charset="0"/>
                        <a:sym typeface="Verdana"/>
                      </a:endParaRPr>
                    </a:p>
                  </p:txBody>
                </p:sp>
              </p:grpSp>
              <p:sp>
                <p:nvSpPr>
                  <p:cNvPr id="86" name="TextBox 85">
                    <a:extLst>
                      <a:ext uri="{FF2B5EF4-FFF2-40B4-BE49-F238E27FC236}">
                        <a16:creationId xmlns:a16="http://schemas.microsoft.com/office/drawing/2014/main" id="{8FC619FA-F248-4E03-860C-0EDCD075B75A}"/>
                      </a:ext>
                    </a:extLst>
                  </p:cNvPr>
                  <p:cNvSpPr txBox="1"/>
                  <p:nvPr/>
                </p:nvSpPr>
                <p:spPr>
                  <a:xfrm>
                    <a:off x="7163918" y="3537453"/>
                    <a:ext cx="1011870" cy="417570"/>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noAutofit/>
                  </a:body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0" i="0" u="none" strike="noStrike" kern="0" cap="none" spc="-2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Web  Analytics </a:t>
                    </a:r>
                    <a:br>
                      <a:rPr kumimoji="0" lang="en-US" sz="600" b="0" i="0" u="none" strike="noStrike" kern="0" cap="none" spc="-2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br>
                    <a:r>
                      <a:rPr kumimoji="0" lang="en-US" sz="600" b="0" i="0" u="none" strike="noStrike" kern="0" cap="none" spc="-2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Insights</a:t>
                    </a:r>
                  </a:p>
                </p:txBody>
              </p:sp>
              <p:sp>
                <p:nvSpPr>
                  <p:cNvPr id="87" name="TextBox 86">
                    <a:extLst>
                      <a:ext uri="{FF2B5EF4-FFF2-40B4-BE49-F238E27FC236}">
                        <a16:creationId xmlns:a16="http://schemas.microsoft.com/office/drawing/2014/main" id="{4BDF9764-B208-463A-8294-83C4CD70D15D}"/>
                      </a:ext>
                    </a:extLst>
                  </p:cNvPr>
                  <p:cNvSpPr txBox="1"/>
                  <p:nvPr/>
                </p:nvSpPr>
                <p:spPr>
                  <a:xfrm>
                    <a:off x="6927757" y="3030727"/>
                    <a:ext cx="1011870" cy="417570"/>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noAutofit/>
                  </a:body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Batch </a:t>
                    </a:r>
                    <a:b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b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Operations</a:t>
                    </a:r>
                  </a:p>
                </p:txBody>
              </p:sp>
              <p:sp>
                <p:nvSpPr>
                  <p:cNvPr id="88" name="TextBox 87">
                    <a:extLst>
                      <a:ext uri="{FF2B5EF4-FFF2-40B4-BE49-F238E27FC236}">
                        <a16:creationId xmlns:a16="http://schemas.microsoft.com/office/drawing/2014/main" id="{E77CE407-DA07-459B-936D-CF549BABC27E}"/>
                      </a:ext>
                    </a:extLst>
                  </p:cNvPr>
                  <p:cNvSpPr txBox="1"/>
                  <p:nvPr/>
                </p:nvSpPr>
                <p:spPr>
                  <a:xfrm>
                    <a:off x="6962046" y="2579098"/>
                    <a:ext cx="751257" cy="326988"/>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noAutofit/>
                  </a:body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Log </a:t>
                    </a:r>
                    <a:b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b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Analysis</a:t>
                    </a:r>
                    <a:endParaRPr kumimoji="0" lang="en-US" sz="600" b="0" i="0" u="none" strike="noStrike" kern="0" cap="none" spc="-1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endParaRPr>
                  </a:p>
                </p:txBody>
              </p:sp>
              <p:sp>
                <p:nvSpPr>
                  <p:cNvPr id="89" name="TextBox 88">
                    <a:extLst>
                      <a:ext uri="{FF2B5EF4-FFF2-40B4-BE49-F238E27FC236}">
                        <a16:creationId xmlns:a16="http://schemas.microsoft.com/office/drawing/2014/main" id="{4FEF488B-D490-43A4-A187-245AA39939DC}"/>
                      </a:ext>
                    </a:extLst>
                  </p:cNvPr>
                  <p:cNvSpPr txBox="1"/>
                  <p:nvPr/>
                </p:nvSpPr>
                <p:spPr>
                  <a:xfrm>
                    <a:off x="10116257" y="3521117"/>
                    <a:ext cx="821645" cy="407649"/>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noAutofit/>
                  </a:body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Change Req</a:t>
                    </a:r>
                  </a:p>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Insights</a:t>
                    </a:r>
                    <a:endParaRPr kumimoji="0" lang="en-US" sz="600" b="0" i="0" u="none" strike="noStrike" kern="0" cap="none" spc="-1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endParaRPr>
                  </a:p>
                </p:txBody>
              </p:sp>
              <p:sp>
                <p:nvSpPr>
                  <p:cNvPr id="90" name="TextBox 89">
                    <a:extLst>
                      <a:ext uri="{FF2B5EF4-FFF2-40B4-BE49-F238E27FC236}">
                        <a16:creationId xmlns:a16="http://schemas.microsoft.com/office/drawing/2014/main" id="{67E47DA6-F9AA-41B4-8F1E-E2870C36C8F6}"/>
                      </a:ext>
                    </a:extLst>
                  </p:cNvPr>
                  <p:cNvSpPr txBox="1"/>
                  <p:nvPr/>
                </p:nvSpPr>
                <p:spPr>
                  <a:xfrm>
                    <a:off x="10539559" y="2052354"/>
                    <a:ext cx="570541" cy="399457"/>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noAutofit/>
                  </a:body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Incident Tracking</a:t>
                    </a:r>
                  </a:p>
                </p:txBody>
              </p:sp>
              <p:sp>
                <p:nvSpPr>
                  <p:cNvPr id="91" name="TextBox 90">
                    <a:extLst>
                      <a:ext uri="{FF2B5EF4-FFF2-40B4-BE49-F238E27FC236}">
                        <a16:creationId xmlns:a16="http://schemas.microsoft.com/office/drawing/2014/main" id="{E62147AF-27FF-4802-824A-64CDEADF4E5A}"/>
                      </a:ext>
                    </a:extLst>
                  </p:cNvPr>
                  <p:cNvSpPr txBox="1"/>
                  <p:nvPr/>
                </p:nvSpPr>
                <p:spPr>
                  <a:xfrm>
                    <a:off x="9789328" y="3934049"/>
                    <a:ext cx="663876" cy="399458"/>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noAutofit/>
                  </a:body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Incident</a:t>
                    </a:r>
                    <a:b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b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Management</a:t>
                    </a:r>
                  </a:p>
                </p:txBody>
              </p:sp>
              <p:sp>
                <p:nvSpPr>
                  <p:cNvPr id="92" name="TextBox 91">
                    <a:extLst>
                      <a:ext uri="{FF2B5EF4-FFF2-40B4-BE49-F238E27FC236}">
                        <a16:creationId xmlns:a16="http://schemas.microsoft.com/office/drawing/2014/main" id="{7523B744-335D-4CBC-86D1-EEF65F76ACF8}"/>
                      </a:ext>
                    </a:extLst>
                  </p:cNvPr>
                  <p:cNvSpPr txBox="1"/>
                  <p:nvPr/>
                </p:nvSpPr>
                <p:spPr>
                  <a:xfrm>
                    <a:off x="7338328" y="1404676"/>
                    <a:ext cx="751257" cy="326988"/>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noAutofit/>
                  </a:body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Risk </a:t>
                    </a:r>
                  </a:p>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Management</a:t>
                    </a:r>
                  </a:p>
                </p:txBody>
              </p:sp>
              <p:sp>
                <p:nvSpPr>
                  <p:cNvPr id="93" name="TextBox 92">
                    <a:extLst>
                      <a:ext uri="{FF2B5EF4-FFF2-40B4-BE49-F238E27FC236}">
                        <a16:creationId xmlns:a16="http://schemas.microsoft.com/office/drawing/2014/main" id="{27D4C867-3441-435C-848D-AC3A134DF56C}"/>
                      </a:ext>
                    </a:extLst>
                  </p:cNvPr>
                  <p:cNvSpPr txBox="1"/>
                  <p:nvPr/>
                </p:nvSpPr>
                <p:spPr>
                  <a:xfrm>
                    <a:off x="7719234" y="1083503"/>
                    <a:ext cx="751257" cy="326988"/>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noAutofit/>
                  </a:body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schemeClr val="accent2"/>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Transition Management</a:t>
                    </a:r>
                  </a:p>
                </p:txBody>
              </p:sp>
              <p:sp>
                <p:nvSpPr>
                  <p:cNvPr id="94" name="TextBox 93">
                    <a:extLst>
                      <a:ext uri="{FF2B5EF4-FFF2-40B4-BE49-F238E27FC236}">
                        <a16:creationId xmlns:a16="http://schemas.microsoft.com/office/drawing/2014/main" id="{764F752F-6DBA-4843-B97A-6CF4B39D0318}"/>
                      </a:ext>
                    </a:extLst>
                  </p:cNvPr>
                  <p:cNvSpPr txBox="1"/>
                  <p:nvPr/>
                </p:nvSpPr>
                <p:spPr>
                  <a:xfrm>
                    <a:off x="9327754" y="854684"/>
                    <a:ext cx="785963" cy="319197"/>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noAutofit/>
                  </a:body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Business Metrics Insights</a:t>
                    </a:r>
                  </a:p>
                </p:txBody>
              </p:sp>
              <p:sp>
                <p:nvSpPr>
                  <p:cNvPr id="95" name="TextBox 94">
                    <a:extLst>
                      <a:ext uri="{FF2B5EF4-FFF2-40B4-BE49-F238E27FC236}">
                        <a16:creationId xmlns:a16="http://schemas.microsoft.com/office/drawing/2014/main" id="{0E472DB8-DF35-4F10-A07F-4BAA73688108}"/>
                      </a:ext>
                    </a:extLst>
                  </p:cNvPr>
                  <p:cNvSpPr txBox="1"/>
                  <p:nvPr/>
                </p:nvSpPr>
                <p:spPr>
                  <a:xfrm>
                    <a:off x="10419748" y="3072600"/>
                    <a:ext cx="751257" cy="326988"/>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noAutofit/>
                  </a:body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Service Req</a:t>
                    </a:r>
                  </a:p>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Insights</a:t>
                    </a:r>
                  </a:p>
                </p:txBody>
              </p:sp>
              <p:sp>
                <p:nvSpPr>
                  <p:cNvPr id="96" name="TextBox 95">
                    <a:extLst>
                      <a:ext uri="{FF2B5EF4-FFF2-40B4-BE49-F238E27FC236}">
                        <a16:creationId xmlns:a16="http://schemas.microsoft.com/office/drawing/2014/main" id="{091F1B65-5AA7-402F-A243-E8168272B83C}"/>
                      </a:ext>
                    </a:extLst>
                  </p:cNvPr>
                  <p:cNvSpPr txBox="1"/>
                  <p:nvPr/>
                </p:nvSpPr>
                <p:spPr>
                  <a:xfrm>
                    <a:off x="7032183" y="2094432"/>
                    <a:ext cx="751257" cy="326988"/>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noAutofit/>
                  </a:body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Data </a:t>
                    </a:r>
                    <a:b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b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Operations </a:t>
                    </a:r>
                    <a:b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b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Hub</a:t>
                    </a:r>
                  </a:p>
                </p:txBody>
              </p:sp>
              <p:sp>
                <p:nvSpPr>
                  <p:cNvPr id="97" name="TextBox 96">
                    <a:extLst>
                      <a:ext uri="{FF2B5EF4-FFF2-40B4-BE49-F238E27FC236}">
                        <a16:creationId xmlns:a16="http://schemas.microsoft.com/office/drawing/2014/main" id="{CE874663-D33C-4C4A-B170-BE77938444BA}"/>
                      </a:ext>
                    </a:extLst>
                  </p:cNvPr>
                  <p:cNvSpPr txBox="1"/>
                  <p:nvPr/>
                </p:nvSpPr>
                <p:spPr>
                  <a:xfrm>
                    <a:off x="8166614" y="783748"/>
                    <a:ext cx="751257" cy="326988"/>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noAutofit/>
                  </a:body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Project Management Hub</a:t>
                    </a:r>
                  </a:p>
                </p:txBody>
              </p:sp>
              <p:sp>
                <p:nvSpPr>
                  <p:cNvPr id="98" name="TextBox 97">
                    <a:extLst>
                      <a:ext uri="{FF2B5EF4-FFF2-40B4-BE49-F238E27FC236}">
                        <a16:creationId xmlns:a16="http://schemas.microsoft.com/office/drawing/2014/main" id="{3414236F-00CE-48EB-86CC-0C4B32CEC4FC}"/>
                      </a:ext>
                    </a:extLst>
                  </p:cNvPr>
                  <p:cNvSpPr txBox="1"/>
                  <p:nvPr/>
                </p:nvSpPr>
                <p:spPr>
                  <a:xfrm>
                    <a:off x="8762744" y="635188"/>
                    <a:ext cx="751257" cy="326988"/>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noAutofit/>
                  </a:body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Learning </a:t>
                    </a:r>
                    <a:b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b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Center</a:t>
                    </a:r>
                  </a:p>
                </p:txBody>
              </p:sp>
              <p:sp>
                <p:nvSpPr>
                  <p:cNvPr id="99" name="TextBox 98">
                    <a:extLst>
                      <a:ext uri="{FF2B5EF4-FFF2-40B4-BE49-F238E27FC236}">
                        <a16:creationId xmlns:a16="http://schemas.microsoft.com/office/drawing/2014/main" id="{E11AF48D-ABFD-45DD-AC23-6B28C2FFEAF7}"/>
                      </a:ext>
                    </a:extLst>
                  </p:cNvPr>
                  <p:cNvSpPr txBox="1"/>
                  <p:nvPr/>
                </p:nvSpPr>
                <p:spPr>
                  <a:xfrm>
                    <a:off x="10519579" y="2572182"/>
                    <a:ext cx="751257" cy="326988"/>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noAutofit/>
                  </a:body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Problem </a:t>
                    </a:r>
                  </a:p>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Insights</a:t>
                    </a:r>
                    <a:endParaRPr kumimoji="0" lang="en-US" sz="600" b="0" i="0" u="none" strike="noStrike" kern="0" cap="none" spc="-1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endParaRPr>
                  </a:p>
                </p:txBody>
              </p:sp>
              <p:sp>
                <p:nvSpPr>
                  <p:cNvPr id="100" name="TextBox 99">
                    <a:extLst>
                      <a:ext uri="{FF2B5EF4-FFF2-40B4-BE49-F238E27FC236}">
                        <a16:creationId xmlns:a16="http://schemas.microsoft.com/office/drawing/2014/main" id="{D62C91E7-F2BF-4E75-B966-CA7B73FD95ED}"/>
                      </a:ext>
                    </a:extLst>
                  </p:cNvPr>
                  <p:cNvSpPr txBox="1"/>
                  <p:nvPr/>
                </p:nvSpPr>
                <p:spPr>
                  <a:xfrm>
                    <a:off x="9781439" y="1136679"/>
                    <a:ext cx="785963" cy="319197"/>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noAutofit/>
                  </a:body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Knowledge </a:t>
                    </a:r>
                    <a:b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b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Center</a:t>
                    </a:r>
                  </a:p>
                </p:txBody>
              </p:sp>
              <p:sp>
                <p:nvSpPr>
                  <p:cNvPr id="101" name="TextBox 100">
                    <a:extLst>
                      <a:ext uri="{FF2B5EF4-FFF2-40B4-BE49-F238E27FC236}">
                        <a16:creationId xmlns:a16="http://schemas.microsoft.com/office/drawing/2014/main" id="{790B2480-6E7F-4850-AA4D-FAA74BB17674}"/>
                      </a:ext>
                    </a:extLst>
                  </p:cNvPr>
                  <p:cNvSpPr txBox="1"/>
                  <p:nvPr/>
                </p:nvSpPr>
                <p:spPr>
                  <a:xfrm>
                    <a:off x="10151089" y="1468271"/>
                    <a:ext cx="785963" cy="319197"/>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noAutofit/>
                  </a:body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App Dev Hub</a:t>
                    </a:r>
                  </a:p>
                </p:txBody>
              </p:sp>
            </p:grpSp>
            <p:sp>
              <p:nvSpPr>
                <p:cNvPr id="46" name="Oval 45">
                  <a:extLst>
                    <a:ext uri="{FF2B5EF4-FFF2-40B4-BE49-F238E27FC236}">
                      <a16:creationId xmlns:a16="http://schemas.microsoft.com/office/drawing/2014/main" id="{5A06A688-4242-4B71-BBFD-947F1C86EAE6}"/>
                    </a:ext>
                  </a:extLst>
                </p:cNvPr>
                <p:cNvSpPr/>
                <p:nvPr/>
              </p:nvSpPr>
              <p:spPr>
                <a:xfrm>
                  <a:off x="8001757" y="1551323"/>
                  <a:ext cx="2194560" cy="2194560"/>
                </a:xfrm>
                <a:prstGeom prst="ellipse">
                  <a:avLst/>
                </a:prstGeom>
                <a:solidFill>
                  <a:srgbClr val="FFFFFF"/>
                </a:solidFill>
                <a:ln w="25400" cap="flat">
                  <a:solidFill>
                    <a:sysClr val="window" lastClr="FFFFFF"/>
                  </a:solidFill>
                  <a:prstDash val="solid"/>
                  <a:round/>
                </a:ln>
                <a:effectLst/>
                <a:sp3d/>
              </p:spPr>
              <p:txBody>
                <a:bodyPr rot="0" spcFirstLastPara="1" vertOverflow="overflow" horzOverflow="overflow" vert="horz" wrap="square" lIns="88900" tIns="88900" rIns="88900" bIns="88900" numCol="1" spcCol="38100" rtlCol="0" anchor="ctr">
                  <a:spAutoFit/>
                </a:bodyPr>
                <a:lstStyle/>
                <a:p>
                  <a:pPr marL="0" marR="0" lvl="0" indent="0" algn="l" defTabSz="1219169"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Verdana"/>
                    <a:ea typeface="Verdana"/>
                    <a:cs typeface="Calibri" panose="020F0502020204030204" pitchFamily="34" charset="0"/>
                    <a:sym typeface="Verdana"/>
                  </a:endParaRPr>
                </a:p>
              </p:txBody>
            </p:sp>
            <p:sp>
              <p:nvSpPr>
                <p:cNvPr id="47" name="TextBox 46">
                  <a:extLst>
                    <a:ext uri="{FF2B5EF4-FFF2-40B4-BE49-F238E27FC236}">
                      <a16:creationId xmlns:a16="http://schemas.microsoft.com/office/drawing/2014/main" id="{E7729AD1-10EC-458E-893C-4E6E105ABCB0}"/>
                    </a:ext>
                  </a:extLst>
                </p:cNvPr>
                <p:cNvSpPr txBox="1"/>
                <p:nvPr/>
              </p:nvSpPr>
              <p:spPr>
                <a:xfrm>
                  <a:off x="8758499" y="1674375"/>
                  <a:ext cx="681078" cy="2381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srgbClr val="005587"/>
                      </a:solidFill>
                      <a:effectLst/>
                      <a:uLnTx/>
                      <a:uFillTx/>
                      <a:latin typeface="Open Sans" panose="020B0606030504020204" pitchFamily="34" charset="0"/>
                      <a:ea typeface="Open Sans" panose="020B0606030504020204" pitchFamily="34" charset="0"/>
                      <a:cs typeface="Open Sans" panose="020B0606030504020204" pitchFamily="34" charset="0"/>
                    </a:rPr>
                    <a:t>Initiate</a:t>
                  </a:r>
                </a:p>
              </p:txBody>
            </p:sp>
            <p:sp>
              <p:nvSpPr>
                <p:cNvPr id="48" name="TextBox 47">
                  <a:extLst>
                    <a:ext uri="{FF2B5EF4-FFF2-40B4-BE49-F238E27FC236}">
                      <a16:creationId xmlns:a16="http://schemas.microsoft.com/office/drawing/2014/main" id="{8071E04A-054A-46B5-9130-DD29C28E965B}"/>
                    </a:ext>
                  </a:extLst>
                </p:cNvPr>
                <p:cNvSpPr txBox="1"/>
                <p:nvPr/>
              </p:nvSpPr>
              <p:spPr>
                <a:xfrm>
                  <a:off x="9550358" y="2183116"/>
                  <a:ext cx="788776" cy="385633"/>
                </a:xfrm>
                <a:prstGeom prst="rect">
                  <a:avLst/>
                </a:prstGeom>
                <a:noFill/>
              </p:spPr>
              <p:txBody>
                <a:bodyPr wrap="square" rtlCol="0" anchor="ctr">
                  <a:spAutoFit/>
                </a:bodyP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n-US" sz="600" b="1" i="0" u="none" strike="noStrike" kern="0" cap="none" spc="0" normalizeH="0" baseline="0" noProof="0">
                      <a:ln>
                        <a:noFill/>
                      </a:ln>
                      <a:solidFill>
                        <a:srgbClr val="0076A8"/>
                      </a:solidFill>
                      <a:effectLst/>
                      <a:uLnTx/>
                      <a:uFillTx/>
                      <a:latin typeface="Open Sans" panose="020B0606030504020204" pitchFamily="34" charset="0"/>
                      <a:ea typeface="Open Sans" panose="020B0606030504020204" pitchFamily="34" charset="0"/>
                      <a:cs typeface="Open Sans" panose="020B0606030504020204" pitchFamily="34" charset="0"/>
                    </a:rPr>
                    <a:t>Solution Design</a:t>
                  </a:r>
                </a:p>
              </p:txBody>
            </p:sp>
            <p:sp>
              <p:nvSpPr>
                <p:cNvPr id="49" name="TextBox 48">
                  <a:extLst>
                    <a:ext uri="{FF2B5EF4-FFF2-40B4-BE49-F238E27FC236}">
                      <a16:creationId xmlns:a16="http://schemas.microsoft.com/office/drawing/2014/main" id="{1347086A-983F-4F9C-9BE6-FA9206A90793}"/>
                    </a:ext>
                  </a:extLst>
                </p:cNvPr>
                <p:cNvSpPr txBox="1"/>
                <p:nvPr/>
              </p:nvSpPr>
              <p:spPr>
                <a:xfrm>
                  <a:off x="9276939" y="3202212"/>
                  <a:ext cx="827395" cy="2381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srgbClr val="0076A8"/>
                      </a:solidFill>
                      <a:effectLst/>
                      <a:uLnTx/>
                      <a:uFillTx/>
                      <a:latin typeface="Open Sans" panose="020B0606030504020204" pitchFamily="34" charset="0"/>
                      <a:ea typeface="Open Sans" panose="020B0606030504020204" pitchFamily="34" charset="0"/>
                      <a:cs typeface="Open Sans" panose="020B0606030504020204" pitchFamily="34" charset="0"/>
                    </a:rPr>
                    <a:t>Transition</a:t>
                  </a:r>
                </a:p>
              </p:txBody>
            </p:sp>
            <p:sp>
              <p:nvSpPr>
                <p:cNvPr id="50" name="TextBox 49">
                  <a:extLst>
                    <a:ext uri="{FF2B5EF4-FFF2-40B4-BE49-F238E27FC236}">
                      <a16:creationId xmlns:a16="http://schemas.microsoft.com/office/drawing/2014/main" id="{2002EF0B-A3CF-47E6-9379-59BF102B55FE}"/>
                    </a:ext>
                  </a:extLst>
                </p:cNvPr>
                <p:cNvSpPr txBox="1"/>
                <p:nvPr/>
              </p:nvSpPr>
              <p:spPr>
                <a:xfrm>
                  <a:off x="8112725" y="3167566"/>
                  <a:ext cx="886929" cy="383729"/>
                </a:xfrm>
                <a:prstGeom prst="rect">
                  <a:avLst/>
                </a:prstGeom>
                <a:noFill/>
              </p:spPr>
              <p:txBody>
                <a:bodyPr wrap="square" rtlCol="0" anchor="ctr">
                  <a:spAutoFit/>
                </a:bodyP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n-US" sz="600" b="1" i="0" u="none" strike="noStrike" kern="0" cap="none" spc="0" normalizeH="0" baseline="0" noProof="0">
                      <a:ln>
                        <a:noFill/>
                      </a:ln>
                      <a:solidFill>
                        <a:srgbClr val="00A3E0"/>
                      </a:solidFill>
                      <a:effectLst/>
                      <a:uLnTx/>
                      <a:uFillTx/>
                      <a:latin typeface="Open Sans" panose="020B0606030504020204" pitchFamily="34" charset="0"/>
                      <a:ea typeface="Open Sans" panose="020B0606030504020204" pitchFamily="34" charset="0"/>
                      <a:cs typeface="Open Sans" panose="020B0606030504020204" pitchFamily="34" charset="0"/>
                    </a:rPr>
                    <a:t>Stabilize &amp; Optimize</a:t>
                  </a:r>
                </a:p>
              </p:txBody>
            </p:sp>
            <p:sp>
              <p:nvSpPr>
                <p:cNvPr id="51" name="TextBox 50">
                  <a:extLst>
                    <a:ext uri="{FF2B5EF4-FFF2-40B4-BE49-F238E27FC236}">
                      <a16:creationId xmlns:a16="http://schemas.microsoft.com/office/drawing/2014/main" id="{94747FE8-1B66-4419-9E25-5537D6345502}"/>
                    </a:ext>
                  </a:extLst>
                </p:cNvPr>
                <p:cNvSpPr txBox="1"/>
                <p:nvPr/>
              </p:nvSpPr>
              <p:spPr>
                <a:xfrm>
                  <a:off x="7864032" y="2101830"/>
                  <a:ext cx="878428" cy="471641"/>
                </a:xfrm>
                <a:prstGeom prst="rect">
                  <a:avLst/>
                </a:prstGeom>
                <a:noFill/>
              </p:spPr>
              <p:txBody>
                <a:bodyPr wrap="square" rtlCol="0" anchor="ctr">
                  <a:spAutoFit/>
                </a:bodyPr>
                <a:lstStyle/>
                <a:p>
                  <a:pPr marL="0" marR="0" lvl="0" indent="0" algn="ctr" defTabSz="914400" rtl="0" eaLnBrk="1" fontAlgn="auto" latinLnBrk="0" hangingPunct="1">
                    <a:lnSpc>
                      <a:spcPts val="700"/>
                    </a:lnSpc>
                    <a:spcBef>
                      <a:spcPts val="0"/>
                    </a:spcBef>
                    <a:spcAft>
                      <a:spcPts val="0"/>
                    </a:spcAft>
                    <a:buClrTx/>
                    <a:buSzTx/>
                    <a:buFontTx/>
                    <a:buNone/>
                    <a:tabLst/>
                    <a:defRPr/>
                  </a:pPr>
                  <a:r>
                    <a:rPr kumimoji="0" lang="en-US" sz="600" b="1" i="0" u="none" strike="noStrike" kern="0" cap="none" spc="0" normalizeH="0" baseline="0" noProof="0">
                      <a:ln>
                        <a:noFill/>
                      </a:ln>
                      <a:solidFill>
                        <a:srgbClr val="00A3E0"/>
                      </a:solidFill>
                      <a:effectLst/>
                      <a:uLnTx/>
                      <a:uFillTx/>
                      <a:latin typeface="Open Sans" panose="020B0606030504020204" pitchFamily="34" charset="0"/>
                      <a:ea typeface="Open Sans" panose="020B0606030504020204" pitchFamily="34" charset="0"/>
                      <a:cs typeface="Open Sans" panose="020B0606030504020204" pitchFamily="34" charset="0"/>
                    </a:rPr>
                    <a:t>Sustain </a:t>
                  </a:r>
                </a:p>
                <a:p>
                  <a:pPr marL="0" marR="0" lvl="0" indent="0" algn="ctr" defTabSz="914400" rtl="0" eaLnBrk="1" fontAlgn="auto" latinLnBrk="0" hangingPunct="1">
                    <a:lnSpc>
                      <a:spcPts val="700"/>
                    </a:lnSpc>
                    <a:spcBef>
                      <a:spcPts val="0"/>
                    </a:spcBef>
                    <a:spcAft>
                      <a:spcPts val="0"/>
                    </a:spcAft>
                    <a:buClrTx/>
                    <a:buSzTx/>
                    <a:buFontTx/>
                    <a:buNone/>
                    <a:tabLst/>
                    <a:defRPr/>
                  </a:pPr>
                  <a:r>
                    <a:rPr kumimoji="0" lang="en-US" sz="600" b="1" i="0" u="none" strike="noStrike" kern="0" cap="none" spc="0" normalizeH="0" baseline="0" noProof="0">
                      <a:ln>
                        <a:noFill/>
                      </a:ln>
                      <a:solidFill>
                        <a:srgbClr val="00A3E0"/>
                      </a:solidFill>
                      <a:effectLst/>
                      <a:uLnTx/>
                      <a:uFillTx/>
                      <a:latin typeface="Open Sans" panose="020B0606030504020204" pitchFamily="34" charset="0"/>
                      <a:ea typeface="Open Sans" panose="020B0606030504020204" pitchFamily="34" charset="0"/>
                      <a:cs typeface="Open Sans" panose="020B0606030504020204" pitchFamily="34" charset="0"/>
                    </a:rPr>
                    <a:t>&amp; </a:t>
                  </a:r>
                </a:p>
                <a:p>
                  <a:pPr marL="0" marR="0" lvl="0" indent="0" algn="ctr" defTabSz="914400" rtl="0" eaLnBrk="1" fontAlgn="auto" latinLnBrk="0" hangingPunct="1">
                    <a:lnSpc>
                      <a:spcPts val="700"/>
                    </a:lnSpc>
                    <a:spcBef>
                      <a:spcPts val="0"/>
                    </a:spcBef>
                    <a:spcAft>
                      <a:spcPts val="0"/>
                    </a:spcAft>
                    <a:buClrTx/>
                    <a:buSzTx/>
                    <a:buFontTx/>
                    <a:buNone/>
                    <a:tabLst/>
                    <a:defRPr/>
                  </a:pPr>
                  <a:r>
                    <a:rPr kumimoji="0" lang="en-US" sz="600" b="1" i="0" u="none" strike="noStrike" kern="0" cap="none" spc="0" normalizeH="0" baseline="0" noProof="0">
                      <a:ln>
                        <a:noFill/>
                      </a:ln>
                      <a:solidFill>
                        <a:srgbClr val="00A3E0"/>
                      </a:solidFill>
                      <a:effectLst/>
                      <a:uLnTx/>
                      <a:uFillTx/>
                      <a:latin typeface="Open Sans" panose="020B0606030504020204" pitchFamily="34" charset="0"/>
                      <a:ea typeface="Open Sans" panose="020B0606030504020204" pitchFamily="34" charset="0"/>
                      <a:cs typeface="Open Sans" panose="020B0606030504020204" pitchFamily="34" charset="0"/>
                    </a:rPr>
                    <a:t>Innovate</a:t>
                  </a:r>
                </a:p>
              </p:txBody>
            </p:sp>
            <p:sp>
              <p:nvSpPr>
                <p:cNvPr id="52" name="Arc 51">
                  <a:extLst>
                    <a:ext uri="{FF2B5EF4-FFF2-40B4-BE49-F238E27FC236}">
                      <a16:creationId xmlns:a16="http://schemas.microsoft.com/office/drawing/2014/main" id="{E25E84E1-7BBE-4115-8F0F-0E0648D06710}"/>
                    </a:ext>
                  </a:extLst>
                </p:cNvPr>
                <p:cNvSpPr/>
                <p:nvPr/>
              </p:nvSpPr>
              <p:spPr>
                <a:xfrm>
                  <a:off x="8257908" y="1734968"/>
                  <a:ext cx="1720171" cy="1720171"/>
                </a:xfrm>
                <a:prstGeom prst="arc">
                  <a:avLst>
                    <a:gd name="adj1" fmla="val 12805073"/>
                    <a:gd name="adj2" fmla="val 14838553"/>
                  </a:avLst>
                </a:prstGeom>
                <a:noFill/>
                <a:ln w="22225" cap="flat" cmpd="sng" algn="ctr">
                  <a:solidFill>
                    <a:schemeClr val="tx2"/>
                  </a:solidFill>
                  <a:prstDash val="solid"/>
                  <a:miter lim="800000"/>
                  <a:headEnd type="none"/>
                  <a:tailEnd type="triangl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black"/>
                    </a:solidFill>
                    <a:effectLst/>
                    <a:uLnTx/>
                    <a:uFillTx/>
                    <a:latin typeface="Open Sans"/>
                  </a:endParaRPr>
                </a:p>
              </p:txBody>
            </p:sp>
            <p:sp>
              <p:nvSpPr>
                <p:cNvPr id="53" name="Arc 52">
                  <a:extLst>
                    <a:ext uri="{FF2B5EF4-FFF2-40B4-BE49-F238E27FC236}">
                      <a16:creationId xmlns:a16="http://schemas.microsoft.com/office/drawing/2014/main" id="{F451A4A6-BA89-4892-AAEC-91122084C4DA}"/>
                    </a:ext>
                  </a:extLst>
                </p:cNvPr>
                <p:cNvSpPr/>
                <p:nvPr/>
              </p:nvSpPr>
              <p:spPr>
                <a:xfrm>
                  <a:off x="8227721" y="1870496"/>
                  <a:ext cx="1720171" cy="1720171"/>
                </a:xfrm>
                <a:prstGeom prst="arc">
                  <a:avLst>
                    <a:gd name="adj1" fmla="val 9190957"/>
                    <a:gd name="adj2" fmla="val 11135809"/>
                  </a:avLst>
                </a:prstGeom>
                <a:noFill/>
                <a:ln w="22225" cap="flat" cmpd="sng" algn="ctr">
                  <a:solidFill>
                    <a:schemeClr val="tx2"/>
                  </a:solidFill>
                  <a:prstDash val="solid"/>
                  <a:miter lim="800000"/>
                  <a:headEnd type="none"/>
                  <a:tailEnd type="triangl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black"/>
                    </a:solidFill>
                    <a:effectLst/>
                    <a:uLnTx/>
                    <a:uFillTx/>
                    <a:latin typeface="Open Sans"/>
                  </a:endParaRPr>
                </a:p>
              </p:txBody>
            </p:sp>
            <p:sp>
              <p:nvSpPr>
                <p:cNvPr id="54" name="Arc 53">
                  <a:extLst>
                    <a:ext uri="{FF2B5EF4-FFF2-40B4-BE49-F238E27FC236}">
                      <a16:creationId xmlns:a16="http://schemas.microsoft.com/office/drawing/2014/main" id="{0845A3EA-D9A3-4283-BA1E-D281091FA3FA}"/>
                    </a:ext>
                  </a:extLst>
                </p:cNvPr>
                <p:cNvSpPr/>
                <p:nvPr/>
              </p:nvSpPr>
              <p:spPr>
                <a:xfrm>
                  <a:off x="8198001" y="1873651"/>
                  <a:ext cx="1720171" cy="1720171"/>
                </a:xfrm>
                <a:prstGeom prst="arc">
                  <a:avLst>
                    <a:gd name="adj1" fmla="val 3621654"/>
                    <a:gd name="adj2" fmla="val 6472981"/>
                  </a:avLst>
                </a:prstGeom>
                <a:noFill/>
                <a:ln w="22225" cap="flat" cmpd="sng" algn="ctr">
                  <a:solidFill>
                    <a:schemeClr val="tx2"/>
                  </a:solidFill>
                  <a:prstDash val="solid"/>
                  <a:miter lim="800000"/>
                  <a:headEnd type="none"/>
                  <a:tailEnd type="triangl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black"/>
                    </a:solidFill>
                    <a:effectLst/>
                    <a:uLnTx/>
                    <a:uFillTx/>
                    <a:latin typeface="Open Sans"/>
                  </a:endParaRPr>
                </a:p>
              </p:txBody>
            </p:sp>
            <p:sp>
              <p:nvSpPr>
                <p:cNvPr id="55" name="Arc 54">
                  <a:extLst>
                    <a:ext uri="{FF2B5EF4-FFF2-40B4-BE49-F238E27FC236}">
                      <a16:creationId xmlns:a16="http://schemas.microsoft.com/office/drawing/2014/main" id="{85241F17-7525-4F5F-A45B-B960ADF3A68C}"/>
                    </a:ext>
                  </a:extLst>
                </p:cNvPr>
                <p:cNvSpPr/>
                <p:nvPr/>
              </p:nvSpPr>
              <p:spPr>
                <a:xfrm rot="357593">
                  <a:off x="8299419" y="1825421"/>
                  <a:ext cx="1720171" cy="1720171"/>
                </a:xfrm>
                <a:prstGeom prst="arc">
                  <a:avLst>
                    <a:gd name="adj1" fmla="val 20822398"/>
                    <a:gd name="adj2" fmla="val 1663083"/>
                  </a:avLst>
                </a:prstGeom>
                <a:noFill/>
                <a:ln w="22225" cap="flat" cmpd="sng" algn="ctr">
                  <a:solidFill>
                    <a:schemeClr val="tx2"/>
                  </a:solidFill>
                  <a:prstDash val="solid"/>
                  <a:miter lim="800000"/>
                  <a:headEnd type="none"/>
                  <a:tailEnd type="triangl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black"/>
                    </a:solidFill>
                    <a:effectLst/>
                    <a:uLnTx/>
                    <a:uFillTx/>
                    <a:latin typeface="Open Sans"/>
                  </a:endParaRPr>
                </a:p>
              </p:txBody>
            </p:sp>
            <p:sp>
              <p:nvSpPr>
                <p:cNvPr id="56" name="Arc 55">
                  <a:extLst>
                    <a:ext uri="{FF2B5EF4-FFF2-40B4-BE49-F238E27FC236}">
                      <a16:creationId xmlns:a16="http://schemas.microsoft.com/office/drawing/2014/main" id="{48ECF6CC-F134-418B-A3CC-31B2A239013E}"/>
                    </a:ext>
                  </a:extLst>
                </p:cNvPr>
                <p:cNvSpPr/>
                <p:nvPr/>
              </p:nvSpPr>
              <p:spPr>
                <a:xfrm>
                  <a:off x="8310559" y="1724616"/>
                  <a:ext cx="1720171" cy="1720171"/>
                </a:xfrm>
                <a:prstGeom prst="arc">
                  <a:avLst>
                    <a:gd name="adj1" fmla="val 17347005"/>
                    <a:gd name="adj2" fmla="val 19797637"/>
                  </a:avLst>
                </a:prstGeom>
                <a:noFill/>
                <a:ln w="22225" cap="flat" cmpd="sng" algn="ctr">
                  <a:solidFill>
                    <a:schemeClr val="tx2"/>
                  </a:solidFill>
                  <a:prstDash val="solid"/>
                  <a:miter lim="800000"/>
                  <a:headEnd type="none"/>
                  <a:tailEnd type="triangl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black"/>
                    </a:solidFill>
                    <a:effectLst/>
                    <a:uLnTx/>
                    <a:uFillTx/>
                    <a:latin typeface="Open Sans"/>
                  </a:endParaRPr>
                </a:p>
              </p:txBody>
            </p:sp>
            <p:grpSp>
              <p:nvGrpSpPr>
                <p:cNvPr id="57" name="Group 56">
                  <a:extLst>
                    <a:ext uri="{FF2B5EF4-FFF2-40B4-BE49-F238E27FC236}">
                      <a16:creationId xmlns:a16="http://schemas.microsoft.com/office/drawing/2014/main" id="{15123339-E961-41A4-AA93-BF68F22916A3}"/>
                    </a:ext>
                  </a:extLst>
                </p:cNvPr>
                <p:cNvGrpSpPr/>
                <p:nvPr/>
              </p:nvGrpSpPr>
              <p:grpSpPr>
                <a:xfrm>
                  <a:off x="8456406" y="1995301"/>
                  <a:ext cx="1342410" cy="1306605"/>
                  <a:chOff x="6359638" y="665343"/>
                  <a:chExt cx="5484429" cy="5338144"/>
                </a:xfrm>
              </p:grpSpPr>
              <p:grpSp>
                <p:nvGrpSpPr>
                  <p:cNvPr id="62" name="Group 61">
                    <a:extLst>
                      <a:ext uri="{FF2B5EF4-FFF2-40B4-BE49-F238E27FC236}">
                        <a16:creationId xmlns:a16="http://schemas.microsoft.com/office/drawing/2014/main" id="{58168AA8-1F6F-4629-B96C-EA530B4A02A1}"/>
                      </a:ext>
                    </a:extLst>
                  </p:cNvPr>
                  <p:cNvGrpSpPr/>
                  <p:nvPr/>
                </p:nvGrpSpPr>
                <p:grpSpPr>
                  <a:xfrm>
                    <a:off x="6359638" y="665343"/>
                    <a:ext cx="5484429" cy="5338144"/>
                    <a:chOff x="6359638" y="665343"/>
                    <a:chExt cx="5484429" cy="5338144"/>
                  </a:xfrm>
                  <a:solidFill>
                    <a:srgbClr val="00B0F0"/>
                  </a:solidFill>
                </p:grpSpPr>
                <p:sp>
                  <p:nvSpPr>
                    <p:cNvPr id="74" name="Freeform 68">
                      <a:extLst>
                        <a:ext uri="{FF2B5EF4-FFF2-40B4-BE49-F238E27FC236}">
                          <a16:creationId xmlns:a16="http://schemas.microsoft.com/office/drawing/2014/main" id="{776FCC0C-0217-4BE4-9ABA-6925B98E2B03}"/>
                        </a:ext>
                      </a:extLst>
                    </p:cNvPr>
                    <p:cNvSpPr>
                      <a:spLocks/>
                    </p:cNvSpPr>
                    <p:nvPr/>
                  </p:nvSpPr>
                  <p:spPr bwMode="auto">
                    <a:xfrm>
                      <a:off x="6359638" y="2591835"/>
                      <a:ext cx="438853" cy="1488878"/>
                    </a:xfrm>
                    <a:custGeom>
                      <a:avLst/>
                      <a:gdLst>
                        <a:gd name="T0" fmla="*/ 1067 w 1417"/>
                        <a:gd name="T1" fmla="*/ 3265 h 4802"/>
                        <a:gd name="T2" fmla="*/ 1027 w 1417"/>
                        <a:gd name="T3" fmla="*/ 3198 h 4802"/>
                        <a:gd name="T4" fmla="*/ 966 w 1417"/>
                        <a:gd name="T5" fmla="*/ 3146 h 4802"/>
                        <a:gd name="T6" fmla="*/ 895 w 1417"/>
                        <a:gd name="T7" fmla="*/ 3118 h 4802"/>
                        <a:gd name="T8" fmla="*/ 400 w 1417"/>
                        <a:gd name="T9" fmla="*/ 3113 h 4802"/>
                        <a:gd name="T10" fmla="*/ 328 w 1417"/>
                        <a:gd name="T11" fmla="*/ 3097 h 4802"/>
                        <a:gd name="T12" fmla="*/ 267 w 1417"/>
                        <a:gd name="T13" fmla="*/ 3056 h 4802"/>
                        <a:gd name="T14" fmla="*/ 226 w 1417"/>
                        <a:gd name="T15" fmla="*/ 2995 h 4802"/>
                        <a:gd name="T16" fmla="*/ 211 w 1417"/>
                        <a:gd name="T17" fmla="*/ 2921 h 4802"/>
                        <a:gd name="T18" fmla="*/ 219 w 1417"/>
                        <a:gd name="T19" fmla="*/ 1777 h 4802"/>
                        <a:gd name="T20" fmla="*/ 247 w 1417"/>
                        <a:gd name="T21" fmla="*/ 1709 h 4802"/>
                        <a:gd name="T22" fmla="*/ 299 w 1417"/>
                        <a:gd name="T23" fmla="*/ 1658 h 4802"/>
                        <a:gd name="T24" fmla="*/ 367 w 1417"/>
                        <a:gd name="T25" fmla="*/ 1629 h 4802"/>
                        <a:gd name="T26" fmla="*/ 406 w 1417"/>
                        <a:gd name="T27" fmla="*/ 1625 h 4802"/>
                        <a:gd name="T28" fmla="*/ 875 w 1417"/>
                        <a:gd name="T29" fmla="*/ 1626 h 4802"/>
                        <a:gd name="T30" fmla="*/ 952 w 1417"/>
                        <a:gd name="T31" fmla="*/ 1611 h 4802"/>
                        <a:gd name="T32" fmla="*/ 1019 w 1417"/>
                        <a:gd name="T33" fmla="*/ 1572 h 4802"/>
                        <a:gd name="T34" fmla="*/ 1070 w 1417"/>
                        <a:gd name="T35" fmla="*/ 1512 h 4802"/>
                        <a:gd name="T36" fmla="*/ 1098 w 1417"/>
                        <a:gd name="T37" fmla="*/ 1440 h 4802"/>
                        <a:gd name="T38" fmla="*/ 1187 w 1417"/>
                        <a:gd name="T39" fmla="*/ 1000 h 4802"/>
                        <a:gd name="T40" fmla="*/ 1318 w 1417"/>
                        <a:gd name="T41" fmla="*/ 438 h 4802"/>
                        <a:gd name="T42" fmla="*/ 1216 w 1417"/>
                        <a:gd name="T43" fmla="*/ 0 h 4802"/>
                        <a:gd name="T44" fmla="*/ 1090 w 1417"/>
                        <a:gd name="T45" fmla="*/ 475 h 4802"/>
                        <a:gd name="T46" fmla="*/ 985 w 1417"/>
                        <a:gd name="T47" fmla="*/ 935 h 4802"/>
                        <a:gd name="T48" fmla="*/ 891 w 1417"/>
                        <a:gd name="T49" fmla="*/ 1401 h 4802"/>
                        <a:gd name="T50" fmla="*/ 879 w 1417"/>
                        <a:gd name="T51" fmla="*/ 1413 h 4802"/>
                        <a:gd name="T52" fmla="*/ 406 w 1417"/>
                        <a:gd name="T53" fmla="*/ 1413 h 4802"/>
                        <a:gd name="T54" fmla="*/ 365 w 1417"/>
                        <a:gd name="T55" fmla="*/ 1416 h 4802"/>
                        <a:gd name="T56" fmla="*/ 285 w 1417"/>
                        <a:gd name="T57" fmla="*/ 1432 h 4802"/>
                        <a:gd name="T58" fmla="*/ 214 w 1417"/>
                        <a:gd name="T59" fmla="*/ 1462 h 4802"/>
                        <a:gd name="T60" fmla="*/ 151 w 1417"/>
                        <a:gd name="T61" fmla="*/ 1504 h 4802"/>
                        <a:gd name="T62" fmla="*/ 95 w 1417"/>
                        <a:gd name="T63" fmla="*/ 1560 h 4802"/>
                        <a:gd name="T64" fmla="*/ 53 w 1417"/>
                        <a:gd name="T65" fmla="*/ 1623 h 4802"/>
                        <a:gd name="T66" fmla="*/ 21 w 1417"/>
                        <a:gd name="T67" fmla="*/ 1695 h 4802"/>
                        <a:gd name="T68" fmla="*/ 5 w 1417"/>
                        <a:gd name="T69" fmla="*/ 1773 h 4802"/>
                        <a:gd name="T70" fmla="*/ 0 w 1417"/>
                        <a:gd name="T71" fmla="*/ 2921 h 4802"/>
                        <a:gd name="T72" fmla="*/ 8 w 1417"/>
                        <a:gd name="T73" fmla="*/ 3002 h 4802"/>
                        <a:gd name="T74" fmla="*/ 30 w 1417"/>
                        <a:gd name="T75" fmla="*/ 3077 h 4802"/>
                        <a:gd name="T76" fmla="*/ 67 w 1417"/>
                        <a:gd name="T77" fmla="*/ 3146 h 4802"/>
                        <a:gd name="T78" fmla="*/ 116 w 1417"/>
                        <a:gd name="T79" fmla="*/ 3205 h 4802"/>
                        <a:gd name="T80" fmla="*/ 176 w 1417"/>
                        <a:gd name="T81" fmla="*/ 3254 h 4802"/>
                        <a:gd name="T82" fmla="*/ 244 w 1417"/>
                        <a:gd name="T83" fmla="*/ 3291 h 4802"/>
                        <a:gd name="T84" fmla="*/ 320 w 1417"/>
                        <a:gd name="T85" fmla="*/ 3315 h 4802"/>
                        <a:gd name="T86" fmla="*/ 400 w 1417"/>
                        <a:gd name="T87" fmla="*/ 3324 h 4802"/>
                        <a:gd name="T88" fmla="*/ 862 w 1417"/>
                        <a:gd name="T89" fmla="*/ 3331 h 4802"/>
                        <a:gd name="T90" fmla="*/ 880 w 1417"/>
                        <a:gd name="T91" fmla="*/ 3416 h 4802"/>
                        <a:gd name="T92" fmla="*/ 993 w 1417"/>
                        <a:gd name="T93" fmla="*/ 4005 h 4802"/>
                        <a:gd name="T94" fmla="*/ 1102 w 1417"/>
                        <a:gd name="T95" fmla="*/ 4499 h 4802"/>
                        <a:gd name="T96" fmla="*/ 1380 w 1417"/>
                        <a:gd name="T97" fmla="*/ 4736 h 4802"/>
                        <a:gd name="T98" fmla="*/ 1254 w 1417"/>
                        <a:gd name="T99" fmla="*/ 4217 h 4802"/>
                        <a:gd name="T100" fmla="*/ 1123 w 1417"/>
                        <a:gd name="T101" fmla="*/ 3572 h 4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17" h="4802">
                          <a:moveTo>
                            <a:pt x="1076" y="3302"/>
                          </a:moveTo>
                          <a:lnTo>
                            <a:pt x="1076" y="3302"/>
                          </a:lnTo>
                          <a:lnTo>
                            <a:pt x="1072" y="3283"/>
                          </a:lnTo>
                          <a:lnTo>
                            <a:pt x="1067" y="3265"/>
                          </a:lnTo>
                          <a:lnTo>
                            <a:pt x="1059" y="3246"/>
                          </a:lnTo>
                          <a:lnTo>
                            <a:pt x="1049" y="3229"/>
                          </a:lnTo>
                          <a:lnTo>
                            <a:pt x="1039" y="3213"/>
                          </a:lnTo>
                          <a:lnTo>
                            <a:pt x="1027" y="3198"/>
                          </a:lnTo>
                          <a:lnTo>
                            <a:pt x="1014" y="3183"/>
                          </a:lnTo>
                          <a:lnTo>
                            <a:pt x="999" y="3170"/>
                          </a:lnTo>
                          <a:lnTo>
                            <a:pt x="983" y="3158"/>
                          </a:lnTo>
                          <a:lnTo>
                            <a:pt x="966" y="3146"/>
                          </a:lnTo>
                          <a:lnTo>
                            <a:pt x="949" y="3137"/>
                          </a:lnTo>
                          <a:lnTo>
                            <a:pt x="932" y="3129"/>
                          </a:lnTo>
                          <a:lnTo>
                            <a:pt x="913" y="3122"/>
                          </a:lnTo>
                          <a:lnTo>
                            <a:pt x="895" y="3118"/>
                          </a:lnTo>
                          <a:lnTo>
                            <a:pt x="875" y="3116"/>
                          </a:lnTo>
                          <a:lnTo>
                            <a:pt x="855" y="3114"/>
                          </a:lnTo>
                          <a:lnTo>
                            <a:pt x="400" y="3113"/>
                          </a:lnTo>
                          <a:lnTo>
                            <a:pt x="400" y="3113"/>
                          </a:lnTo>
                          <a:lnTo>
                            <a:pt x="382" y="3112"/>
                          </a:lnTo>
                          <a:lnTo>
                            <a:pt x="363" y="3109"/>
                          </a:lnTo>
                          <a:lnTo>
                            <a:pt x="345" y="3104"/>
                          </a:lnTo>
                          <a:lnTo>
                            <a:pt x="328" y="3097"/>
                          </a:lnTo>
                          <a:lnTo>
                            <a:pt x="311" y="3089"/>
                          </a:lnTo>
                          <a:lnTo>
                            <a:pt x="295" y="3080"/>
                          </a:lnTo>
                          <a:lnTo>
                            <a:pt x="280" y="3068"/>
                          </a:lnTo>
                          <a:lnTo>
                            <a:pt x="267" y="3056"/>
                          </a:lnTo>
                          <a:lnTo>
                            <a:pt x="255" y="3043"/>
                          </a:lnTo>
                          <a:lnTo>
                            <a:pt x="243" y="3028"/>
                          </a:lnTo>
                          <a:lnTo>
                            <a:pt x="234" y="3012"/>
                          </a:lnTo>
                          <a:lnTo>
                            <a:pt x="226" y="2995"/>
                          </a:lnTo>
                          <a:lnTo>
                            <a:pt x="219" y="2978"/>
                          </a:lnTo>
                          <a:lnTo>
                            <a:pt x="215" y="2960"/>
                          </a:lnTo>
                          <a:lnTo>
                            <a:pt x="213" y="2941"/>
                          </a:lnTo>
                          <a:lnTo>
                            <a:pt x="211" y="2921"/>
                          </a:lnTo>
                          <a:lnTo>
                            <a:pt x="214" y="1815"/>
                          </a:lnTo>
                          <a:lnTo>
                            <a:pt x="214" y="1815"/>
                          </a:lnTo>
                          <a:lnTo>
                            <a:pt x="215" y="1795"/>
                          </a:lnTo>
                          <a:lnTo>
                            <a:pt x="219" y="1777"/>
                          </a:lnTo>
                          <a:lnTo>
                            <a:pt x="223" y="1758"/>
                          </a:lnTo>
                          <a:lnTo>
                            <a:pt x="230" y="1741"/>
                          </a:lnTo>
                          <a:lnTo>
                            <a:pt x="238" y="1724"/>
                          </a:lnTo>
                          <a:lnTo>
                            <a:pt x="247" y="1709"/>
                          </a:lnTo>
                          <a:lnTo>
                            <a:pt x="259" y="1693"/>
                          </a:lnTo>
                          <a:lnTo>
                            <a:pt x="271" y="1680"/>
                          </a:lnTo>
                          <a:lnTo>
                            <a:pt x="284" y="1668"/>
                          </a:lnTo>
                          <a:lnTo>
                            <a:pt x="299" y="1658"/>
                          </a:lnTo>
                          <a:lnTo>
                            <a:pt x="315" y="1648"/>
                          </a:lnTo>
                          <a:lnTo>
                            <a:pt x="332" y="1639"/>
                          </a:lnTo>
                          <a:lnTo>
                            <a:pt x="349" y="1634"/>
                          </a:lnTo>
                          <a:lnTo>
                            <a:pt x="367" y="1629"/>
                          </a:lnTo>
                          <a:lnTo>
                            <a:pt x="386" y="1626"/>
                          </a:lnTo>
                          <a:lnTo>
                            <a:pt x="404" y="1625"/>
                          </a:lnTo>
                          <a:lnTo>
                            <a:pt x="404" y="1625"/>
                          </a:lnTo>
                          <a:lnTo>
                            <a:pt x="406" y="1625"/>
                          </a:lnTo>
                          <a:lnTo>
                            <a:pt x="875" y="1626"/>
                          </a:lnTo>
                          <a:lnTo>
                            <a:pt x="875" y="1626"/>
                          </a:lnTo>
                          <a:lnTo>
                            <a:pt x="875" y="1626"/>
                          </a:lnTo>
                          <a:lnTo>
                            <a:pt x="875" y="1626"/>
                          </a:lnTo>
                          <a:lnTo>
                            <a:pt x="895" y="1626"/>
                          </a:lnTo>
                          <a:lnTo>
                            <a:pt x="913" y="1622"/>
                          </a:lnTo>
                          <a:lnTo>
                            <a:pt x="933" y="1618"/>
                          </a:lnTo>
                          <a:lnTo>
                            <a:pt x="952" y="1611"/>
                          </a:lnTo>
                          <a:lnTo>
                            <a:pt x="970" y="1604"/>
                          </a:lnTo>
                          <a:lnTo>
                            <a:pt x="987" y="1594"/>
                          </a:lnTo>
                          <a:lnTo>
                            <a:pt x="1003" y="1584"/>
                          </a:lnTo>
                          <a:lnTo>
                            <a:pt x="1019" y="1572"/>
                          </a:lnTo>
                          <a:lnTo>
                            <a:pt x="1033" y="1559"/>
                          </a:lnTo>
                          <a:lnTo>
                            <a:pt x="1047" y="1544"/>
                          </a:lnTo>
                          <a:lnTo>
                            <a:pt x="1060" y="1528"/>
                          </a:lnTo>
                          <a:lnTo>
                            <a:pt x="1070" y="1512"/>
                          </a:lnTo>
                          <a:lnTo>
                            <a:pt x="1080" y="1495"/>
                          </a:lnTo>
                          <a:lnTo>
                            <a:pt x="1088" y="1477"/>
                          </a:lnTo>
                          <a:lnTo>
                            <a:pt x="1094" y="1458"/>
                          </a:lnTo>
                          <a:lnTo>
                            <a:pt x="1098" y="1440"/>
                          </a:lnTo>
                          <a:lnTo>
                            <a:pt x="1098" y="1440"/>
                          </a:lnTo>
                          <a:lnTo>
                            <a:pt x="1122" y="1318"/>
                          </a:lnTo>
                          <a:lnTo>
                            <a:pt x="1150" y="1178"/>
                          </a:lnTo>
                          <a:lnTo>
                            <a:pt x="1187" y="1000"/>
                          </a:lnTo>
                          <a:lnTo>
                            <a:pt x="1233" y="789"/>
                          </a:lnTo>
                          <a:lnTo>
                            <a:pt x="1259" y="676"/>
                          </a:lnTo>
                          <a:lnTo>
                            <a:pt x="1289" y="558"/>
                          </a:lnTo>
                          <a:lnTo>
                            <a:pt x="1318" y="438"/>
                          </a:lnTo>
                          <a:lnTo>
                            <a:pt x="1349" y="314"/>
                          </a:lnTo>
                          <a:lnTo>
                            <a:pt x="1382" y="191"/>
                          </a:lnTo>
                          <a:lnTo>
                            <a:pt x="1417" y="66"/>
                          </a:lnTo>
                          <a:lnTo>
                            <a:pt x="1216" y="0"/>
                          </a:lnTo>
                          <a:lnTo>
                            <a:pt x="1216" y="0"/>
                          </a:lnTo>
                          <a:lnTo>
                            <a:pt x="1174" y="150"/>
                          </a:lnTo>
                          <a:lnTo>
                            <a:pt x="1133" y="308"/>
                          </a:lnTo>
                          <a:lnTo>
                            <a:pt x="1090" y="475"/>
                          </a:lnTo>
                          <a:lnTo>
                            <a:pt x="1049" y="649"/>
                          </a:lnTo>
                          <a:lnTo>
                            <a:pt x="1049" y="649"/>
                          </a:lnTo>
                          <a:lnTo>
                            <a:pt x="1015" y="797"/>
                          </a:lnTo>
                          <a:lnTo>
                            <a:pt x="985" y="935"/>
                          </a:lnTo>
                          <a:lnTo>
                            <a:pt x="958" y="1059"/>
                          </a:lnTo>
                          <a:lnTo>
                            <a:pt x="936" y="1169"/>
                          </a:lnTo>
                          <a:lnTo>
                            <a:pt x="904" y="1330"/>
                          </a:lnTo>
                          <a:lnTo>
                            <a:pt x="891" y="1401"/>
                          </a:lnTo>
                          <a:lnTo>
                            <a:pt x="891" y="1401"/>
                          </a:lnTo>
                          <a:lnTo>
                            <a:pt x="888" y="1405"/>
                          </a:lnTo>
                          <a:lnTo>
                            <a:pt x="884" y="1409"/>
                          </a:lnTo>
                          <a:lnTo>
                            <a:pt x="879" y="1413"/>
                          </a:lnTo>
                          <a:lnTo>
                            <a:pt x="874" y="1415"/>
                          </a:lnTo>
                          <a:lnTo>
                            <a:pt x="406" y="1413"/>
                          </a:lnTo>
                          <a:lnTo>
                            <a:pt x="406" y="1413"/>
                          </a:lnTo>
                          <a:lnTo>
                            <a:pt x="406" y="1413"/>
                          </a:lnTo>
                          <a:lnTo>
                            <a:pt x="404" y="1413"/>
                          </a:lnTo>
                          <a:lnTo>
                            <a:pt x="404" y="1413"/>
                          </a:lnTo>
                          <a:lnTo>
                            <a:pt x="385" y="1415"/>
                          </a:lnTo>
                          <a:lnTo>
                            <a:pt x="365" y="1416"/>
                          </a:lnTo>
                          <a:lnTo>
                            <a:pt x="344" y="1419"/>
                          </a:lnTo>
                          <a:lnTo>
                            <a:pt x="324" y="1421"/>
                          </a:lnTo>
                          <a:lnTo>
                            <a:pt x="305" y="1426"/>
                          </a:lnTo>
                          <a:lnTo>
                            <a:pt x="285" y="1432"/>
                          </a:lnTo>
                          <a:lnTo>
                            <a:pt x="267" y="1438"/>
                          </a:lnTo>
                          <a:lnTo>
                            <a:pt x="250" y="1445"/>
                          </a:lnTo>
                          <a:lnTo>
                            <a:pt x="231" y="1453"/>
                          </a:lnTo>
                          <a:lnTo>
                            <a:pt x="214" y="1462"/>
                          </a:lnTo>
                          <a:lnTo>
                            <a:pt x="197" y="1471"/>
                          </a:lnTo>
                          <a:lnTo>
                            <a:pt x="181" y="1482"/>
                          </a:lnTo>
                          <a:lnTo>
                            <a:pt x="165" y="1493"/>
                          </a:lnTo>
                          <a:lnTo>
                            <a:pt x="151" y="1504"/>
                          </a:lnTo>
                          <a:lnTo>
                            <a:pt x="136" y="1518"/>
                          </a:lnTo>
                          <a:lnTo>
                            <a:pt x="122" y="1531"/>
                          </a:lnTo>
                          <a:lnTo>
                            <a:pt x="108" y="1545"/>
                          </a:lnTo>
                          <a:lnTo>
                            <a:pt x="95" y="1560"/>
                          </a:lnTo>
                          <a:lnTo>
                            <a:pt x="83" y="1574"/>
                          </a:lnTo>
                          <a:lnTo>
                            <a:pt x="73" y="1590"/>
                          </a:lnTo>
                          <a:lnTo>
                            <a:pt x="62" y="1606"/>
                          </a:lnTo>
                          <a:lnTo>
                            <a:pt x="53" y="1623"/>
                          </a:lnTo>
                          <a:lnTo>
                            <a:pt x="44" y="1641"/>
                          </a:lnTo>
                          <a:lnTo>
                            <a:pt x="36" y="1658"/>
                          </a:lnTo>
                          <a:lnTo>
                            <a:pt x="28" y="1676"/>
                          </a:lnTo>
                          <a:lnTo>
                            <a:pt x="21" y="1695"/>
                          </a:lnTo>
                          <a:lnTo>
                            <a:pt x="16" y="1715"/>
                          </a:lnTo>
                          <a:lnTo>
                            <a:pt x="12" y="1733"/>
                          </a:lnTo>
                          <a:lnTo>
                            <a:pt x="8" y="1753"/>
                          </a:lnTo>
                          <a:lnTo>
                            <a:pt x="5" y="1773"/>
                          </a:lnTo>
                          <a:lnTo>
                            <a:pt x="4" y="1794"/>
                          </a:lnTo>
                          <a:lnTo>
                            <a:pt x="3" y="1814"/>
                          </a:lnTo>
                          <a:lnTo>
                            <a:pt x="0" y="2921"/>
                          </a:lnTo>
                          <a:lnTo>
                            <a:pt x="0" y="2921"/>
                          </a:lnTo>
                          <a:lnTo>
                            <a:pt x="0" y="2941"/>
                          </a:lnTo>
                          <a:lnTo>
                            <a:pt x="1" y="2962"/>
                          </a:lnTo>
                          <a:lnTo>
                            <a:pt x="4" y="2982"/>
                          </a:lnTo>
                          <a:lnTo>
                            <a:pt x="8" y="3002"/>
                          </a:lnTo>
                          <a:lnTo>
                            <a:pt x="12" y="3022"/>
                          </a:lnTo>
                          <a:lnTo>
                            <a:pt x="17" y="3040"/>
                          </a:lnTo>
                          <a:lnTo>
                            <a:pt x="24" y="3059"/>
                          </a:lnTo>
                          <a:lnTo>
                            <a:pt x="30" y="3077"/>
                          </a:lnTo>
                          <a:lnTo>
                            <a:pt x="38" y="3096"/>
                          </a:lnTo>
                          <a:lnTo>
                            <a:pt x="48" y="3113"/>
                          </a:lnTo>
                          <a:lnTo>
                            <a:pt x="57" y="3129"/>
                          </a:lnTo>
                          <a:lnTo>
                            <a:pt x="67" y="3146"/>
                          </a:lnTo>
                          <a:lnTo>
                            <a:pt x="79" y="3162"/>
                          </a:lnTo>
                          <a:lnTo>
                            <a:pt x="91" y="3176"/>
                          </a:lnTo>
                          <a:lnTo>
                            <a:pt x="103" y="3191"/>
                          </a:lnTo>
                          <a:lnTo>
                            <a:pt x="116" y="3205"/>
                          </a:lnTo>
                          <a:lnTo>
                            <a:pt x="131" y="3219"/>
                          </a:lnTo>
                          <a:lnTo>
                            <a:pt x="145" y="3232"/>
                          </a:lnTo>
                          <a:lnTo>
                            <a:pt x="160" y="3244"/>
                          </a:lnTo>
                          <a:lnTo>
                            <a:pt x="176" y="3254"/>
                          </a:lnTo>
                          <a:lnTo>
                            <a:pt x="193" y="3265"/>
                          </a:lnTo>
                          <a:lnTo>
                            <a:pt x="209" y="3276"/>
                          </a:lnTo>
                          <a:lnTo>
                            <a:pt x="226" y="3283"/>
                          </a:lnTo>
                          <a:lnTo>
                            <a:pt x="244" y="3291"/>
                          </a:lnTo>
                          <a:lnTo>
                            <a:pt x="263" y="3299"/>
                          </a:lnTo>
                          <a:lnTo>
                            <a:pt x="281" y="3306"/>
                          </a:lnTo>
                          <a:lnTo>
                            <a:pt x="300" y="3311"/>
                          </a:lnTo>
                          <a:lnTo>
                            <a:pt x="320" y="3315"/>
                          </a:lnTo>
                          <a:lnTo>
                            <a:pt x="340" y="3319"/>
                          </a:lnTo>
                          <a:lnTo>
                            <a:pt x="359" y="3322"/>
                          </a:lnTo>
                          <a:lnTo>
                            <a:pt x="379" y="3323"/>
                          </a:lnTo>
                          <a:lnTo>
                            <a:pt x="400" y="3324"/>
                          </a:lnTo>
                          <a:lnTo>
                            <a:pt x="854" y="3326"/>
                          </a:lnTo>
                          <a:lnTo>
                            <a:pt x="854" y="3326"/>
                          </a:lnTo>
                          <a:lnTo>
                            <a:pt x="858" y="3327"/>
                          </a:lnTo>
                          <a:lnTo>
                            <a:pt x="862" y="3331"/>
                          </a:lnTo>
                          <a:lnTo>
                            <a:pt x="864" y="3334"/>
                          </a:lnTo>
                          <a:lnTo>
                            <a:pt x="867" y="3338"/>
                          </a:lnTo>
                          <a:lnTo>
                            <a:pt x="867" y="3338"/>
                          </a:lnTo>
                          <a:lnTo>
                            <a:pt x="880" y="3416"/>
                          </a:lnTo>
                          <a:lnTo>
                            <a:pt x="912" y="3595"/>
                          </a:lnTo>
                          <a:lnTo>
                            <a:pt x="934" y="3716"/>
                          </a:lnTo>
                          <a:lnTo>
                            <a:pt x="962" y="3853"/>
                          </a:lnTo>
                          <a:lnTo>
                            <a:pt x="993" y="4005"/>
                          </a:lnTo>
                          <a:lnTo>
                            <a:pt x="1027" y="4168"/>
                          </a:lnTo>
                          <a:lnTo>
                            <a:pt x="1027" y="4168"/>
                          </a:lnTo>
                          <a:lnTo>
                            <a:pt x="1064" y="4337"/>
                          </a:lnTo>
                          <a:lnTo>
                            <a:pt x="1102" y="4499"/>
                          </a:lnTo>
                          <a:lnTo>
                            <a:pt x="1141" y="4654"/>
                          </a:lnTo>
                          <a:lnTo>
                            <a:pt x="1179" y="4802"/>
                          </a:lnTo>
                          <a:lnTo>
                            <a:pt x="1380" y="4736"/>
                          </a:lnTo>
                          <a:lnTo>
                            <a:pt x="1380" y="4736"/>
                          </a:lnTo>
                          <a:lnTo>
                            <a:pt x="1345" y="4605"/>
                          </a:lnTo>
                          <a:lnTo>
                            <a:pt x="1314" y="4473"/>
                          </a:lnTo>
                          <a:lnTo>
                            <a:pt x="1283" y="4343"/>
                          </a:lnTo>
                          <a:lnTo>
                            <a:pt x="1254" y="4217"/>
                          </a:lnTo>
                          <a:lnTo>
                            <a:pt x="1228" y="4094"/>
                          </a:lnTo>
                          <a:lnTo>
                            <a:pt x="1203" y="3975"/>
                          </a:lnTo>
                          <a:lnTo>
                            <a:pt x="1158" y="3757"/>
                          </a:lnTo>
                          <a:lnTo>
                            <a:pt x="1123" y="3572"/>
                          </a:lnTo>
                          <a:lnTo>
                            <a:pt x="1097" y="3427"/>
                          </a:lnTo>
                          <a:lnTo>
                            <a:pt x="1076" y="3302"/>
                          </a:lnTo>
                          <a:lnTo>
                            <a:pt x="1076" y="3302"/>
                          </a:lnTo>
                          <a:close/>
                        </a:path>
                      </a:pathLst>
                    </a:custGeom>
                    <a:solidFill>
                      <a:srgbClr val="0076A8"/>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5" name="Freeform 71">
                      <a:extLst>
                        <a:ext uri="{FF2B5EF4-FFF2-40B4-BE49-F238E27FC236}">
                          <a16:creationId xmlns:a16="http://schemas.microsoft.com/office/drawing/2014/main" id="{8796B007-6C00-49C9-A08E-AD9C7F9967D1}"/>
                        </a:ext>
                      </a:extLst>
                    </p:cNvPr>
                    <p:cNvSpPr>
                      <a:spLocks/>
                    </p:cNvSpPr>
                    <p:nvPr/>
                  </p:nvSpPr>
                  <p:spPr bwMode="auto">
                    <a:xfrm>
                      <a:off x="6751383" y="1348417"/>
                      <a:ext cx="914898" cy="1216145"/>
                    </a:xfrm>
                    <a:custGeom>
                      <a:avLst/>
                      <a:gdLst>
                        <a:gd name="T0" fmla="*/ 609 w 2955"/>
                        <a:gd name="T1" fmla="*/ 2490 h 3920"/>
                        <a:gd name="T2" fmla="*/ 502 w 2955"/>
                        <a:gd name="T3" fmla="*/ 2692 h 3920"/>
                        <a:gd name="T4" fmla="*/ 271 w 2955"/>
                        <a:gd name="T5" fmla="*/ 3150 h 3920"/>
                        <a:gd name="T6" fmla="*/ 179 w 2955"/>
                        <a:gd name="T7" fmla="*/ 3354 h 3920"/>
                        <a:gd name="T8" fmla="*/ 90 w 2955"/>
                        <a:gd name="T9" fmla="*/ 3584 h 3920"/>
                        <a:gd name="T10" fmla="*/ 201 w 2955"/>
                        <a:gd name="T11" fmla="*/ 3920 h 3920"/>
                        <a:gd name="T12" fmla="*/ 307 w 2955"/>
                        <a:gd name="T13" fmla="*/ 3606 h 3920"/>
                        <a:gd name="T14" fmla="*/ 373 w 2955"/>
                        <a:gd name="T15" fmla="*/ 3436 h 3920"/>
                        <a:gd name="T16" fmla="*/ 501 w 2955"/>
                        <a:gd name="T17" fmla="*/ 3159 h 3920"/>
                        <a:gd name="T18" fmla="*/ 751 w 2955"/>
                        <a:gd name="T19" fmla="*/ 2678 h 3920"/>
                        <a:gd name="T20" fmla="*/ 812 w 2955"/>
                        <a:gd name="T21" fmla="*/ 2560 h 3920"/>
                        <a:gd name="T22" fmla="*/ 821 w 2955"/>
                        <a:gd name="T23" fmla="*/ 2483 h 3920"/>
                        <a:gd name="T24" fmla="*/ 805 w 2955"/>
                        <a:gd name="T25" fmla="*/ 2408 h 3920"/>
                        <a:gd name="T26" fmla="*/ 764 w 2955"/>
                        <a:gd name="T27" fmla="*/ 2342 h 3920"/>
                        <a:gd name="T28" fmla="*/ 331 w 2955"/>
                        <a:gd name="T29" fmla="*/ 2021 h 3920"/>
                        <a:gd name="T30" fmla="*/ 280 w 2955"/>
                        <a:gd name="T31" fmla="*/ 1965 h 3920"/>
                        <a:gd name="T32" fmla="*/ 255 w 2955"/>
                        <a:gd name="T33" fmla="*/ 1897 h 3920"/>
                        <a:gd name="T34" fmla="*/ 258 w 2955"/>
                        <a:gd name="T35" fmla="*/ 1824 h 3920"/>
                        <a:gd name="T36" fmla="*/ 290 w 2955"/>
                        <a:gd name="T37" fmla="*/ 1755 h 3920"/>
                        <a:gd name="T38" fmla="*/ 974 w 2955"/>
                        <a:gd name="T39" fmla="*/ 827 h 3920"/>
                        <a:gd name="T40" fmla="*/ 1053 w 2955"/>
                        <a:gd name="T41" fmla="*/ 789 h 3920"/>
                        <a:gd name="T42" fmla="*/ 1112 w 2955"/>
                        <a:gd name="T43" fmla="*/ 784 h 3920"/>
                        <a:gd name="T44" fmla="*/ 1168 w 2955"/>
                        <a:gd name="T45" fmla="*/ 798 h 3920"/>
                        <a:gd name="T46" fmla="*/ 1623 w 2955"/>
                        <a:gd name="T47" fmla="*/ 1123 h 3920"/>
                        <a:gd name="T48" fmla="*/ 1667 w 2955"/>
                        <a:gd name="T49" fmla="*/ 1147 h 3920"/>
                        <a:gd name="T50" fmla="*/ 1731 w 2955"/>
                        <a:gd name="T51" fmla="*/ 1163 h 3920"/>
                        <a:gd name="T52" fmla="*/ 1792 w 2955"/>
                        <a:gd name="T53" fmla="*/ 1159 h 3920"/>
                        <a:gd name="T54" fmla="*/ 1873 w 2955"/>
                        <a:gd name="T55" fmla="*/ 1125 h 3920"/>
                        <a:gd name="T56" fmla="*/ 1943 w 2955"/>
                        <a:gd name="T57" fmla="*/ 1057 h 3920"/>
                        <a:gd name="T58" fmla="*/ 2157 w 2955"/>
                        <a:gd name="T59" fmla="*/ 843 h 3920"/>
                        <a:gd name="T60" fmla="*/ 2602 w 2955"/>
                        <a:gd name="T61" fmla="*/ 447 h 3920"/>
                        <a:gd name="T62" fmla="*/ 2831 w 2955"/>
                        <a:gd name="T63" fmla="*/ 0 h 3920"/>
                        <a:gd name="T64" fmla="*/ 2469 w 2955"/>
                        <a:gd name="T65" fmla="*/ 283 h 3920"/>
                        <a:gd name="T66" fmla="*/ 2010 w 2955"/>
                        <a:gd name="T67" fmla="*/ 691 h 3920"/>
                        <a:gd name="T68" fmla="*/ 1799 w 2955"/>
                        <a:gd name="T69" fmla="*/ 903 h 3920"/>
                        <a:gd name="T70" fmla="*/ 1749 w 2955"/>
                        <a:gd name="T71" fmla="*/ 952 h 3920"/>
                        <a:gd name="T72" fmla="*/ 1307 w 2955"/>
                        <a:gd name="T73" fmla="*/ 632 h 3920"/>
                        <a:gd name="T74" fmla="*/ 1191 w 2955"/>
                        <a:gd name="T75" fmla="*/ 583 h 3920"/>
                        <a:gd name="T76" fmla="*/ 1097 w 2955"/>
                        <a:gd name="T77" fmla="*/ 572 h 3920"/>
                        <a:gd name="T78" fmla="*/ 1003 w 2955"/>
                        <a:gd name="T79" fmla="*/ 583 h 3920"/>
                        <a:gd name="T80" fmla="*/ 915 w 2955"/>
                        <a:gd name="T81" fmla="*/ 616 h 3920"/>
                        <a:gd name="T82" fmla="*/ 837 w 2955"/>
                        <a:gd name="T83" fmla="*/ 667 h 3920"/>
                        <a:gd name="T84" fmla="*/ 772 w 2955"/>
                        <a:gd name="T85" fmla="*/ 736 h 3920"/>
                        <a:gd name="T86" fmla="*/ 97 w 2955"/>
                        <a:gd name="T87" fmla="*/ 1664 h 3920"/>
                        <a:gd name="T88" fmla="*/ 62 w 2955"/>
                        <a:gd name="T89" fmla="*/ 1737 h 3920"/>
                        <a:gd name="T90" fmla="*/ 45 w 2955"/>
                        <a:gd name="T91" fmla="*/ 1813 h 3920"/>
                        <a:gd name="T92" fmla="*/ 42 w 2955"/>
                        <a:gd name="T93" fmla="*/ 1891 h 3920"/>
                        <a:gd name="T94" fmla="*/ 54 w 2955"/>
                        <a:gd name="T95" fmla="*/ 1967 h 3920"/>
                        <a:gd name="T96" fmla="*/ 79 w 2955"/>
                        <a:gd name="T97" fmla="*/ 2039 h 3920"/>
                        <a:gd name="T98" fmla="*/ 120 w 2955"/>
                        <a:gd name="T99" fmla="*/ 2107 h 3920"/>
                        <a:gd name="T100" fmla="*/ 173 w 2955"/>
                        <a:gd name="T101" fmla="*/ 2166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55" h="3920">
                          <a:moveTo>
                            <a:pt x="206" y="2191"/>
                          </a:moveTo>
                          <a:lnTo>
                            <a:pt x="608" y="2486"/>
                          </a:lnTo>
                          <a:lnTo>
                            <a:pt x="608" y="2486"/>
                          </a:lnTo>
                          <a:lnTo>
                            <a:pt x="609" y="2490"/>
                          </a:lnTo>
                          <a:lnTo>
                            <a:pt x="609" y="2494"/>
                          </a:lnTo>
                          <a:lnTo>
                            <a:pt x="609" y="2494"/>
                          </a:lnTo>
                          <a:lnTo>
                            <a:pt x="554" y="2597"/>
                          </a:lnTo>
                          <a:lnTo>
                            <a:pt x="502" y="2692"/>
                          </a:lnTo>
                          <a:lnTo>
                            <a:pt x="440" y="2810"/>
                          </a:lnTo>
                          <a:lnTo>
                            <a:pt x="373" y="2941"/>
                          </a:lnTo>
                          <a:lnTo>
                            <a:pt x="304" y="3080"/>
                          </a:lnTo>
                          <a:lnTo>
                            <a:pt x="271" y="3150"/>
                          </a:lnTo>
                          <a:lnTo>
                            <a:pt x="238" y="3220"/>
                          </a:lnTo>
                          <a:lnTo>
                            <a:pt x="206" y="3288"/>
                          </a:lnTo>
                          <a:lnTo>
                            <a:pt x="179" y="3354"/>
                          </a:lnTo>
                          <a:lnTo>
                            <a:pt x="179" y="3354"/>
                          </a:lnTo>
                          <a:lnTo>
                            <a:pt x="156" y="3407"/>
                          </a:lnTo>
                          <a:lnTo>
                            <a:pt x="134" y="3464"/>
                          </a:lnTo>
                          <a:lnTo>
                            <a:pt x="112" y="3522"/>
                          </a:lnTo>
                          <a:lnTo>
                            <a:pt x="90" y="3584"/>
                          </a:lnTo>
                          <a:lnTo>
                            <a:pt x="68" y="3648"/>
                          </a:lnTo>
                          <a:lnTo>
                            <a:pt x="45" y="3714"/>
                          </a:lnTo>
                          <a:lnTo>
                            <a:pt x="0" y="3855"/>
                          </a:lnTo>
                          <a:lnTo>
                            <a:pt x="201" y="3920"/>
                          </a:lnTo>
                          <a:lnTo>
                            <a:pt x="201" y="3920"/>
                          </a:lnTo>
                          <a:lnTo>
                            <a:pt x="242" y="3791"/>
                          </a:lnTo>
                          <a:lnTo>
                            <a:pt x="284" y="3666"/>
                          </a:lnTo>
                          <a:lnTo>
                            <a:pt x="307" y="3606"/>
                          </a:lnTo>
                          <a:lnTo>
                            <a:pt x="328" y="3547"/>
                          </a:lnTo>
                          <a:lnTo>
                            <a:pt x="350" y="3491"/>
                          </a:lnTo>
                          <a:lnTo>
                            <a:pt x="373" y="3436"/>
                          </a:lnTo>
                          <a:lnTo>
                            <a:pt x="373" y="3436"/>
                          </a:lnTo>
                          <a:lnTo>
                            <a:pt x="402" y="3370"/>
                          </a:lnTo>
                          <a:lnTo>
                            <a:pt x="434" y="3300"/>
                          </a:lnTo>
                          <a:lnTo>
                            <a:pt x="467" y="3230"/>
                          </a:lnTo>
                          <a:lnTo>
                            <a:pt x="501" y="3159"/>
                          </a:lnTo>
                          <a:lnTo>
                            <a:pt x="571" y="3017"/>
                          </a:lnTo>
                          <a:lnTo>
                            <a:pt x="640" y="2885"/>
                          </a:lnTo>
                          <a:lnTo>
                            <a:pt x="701" y="2770"/>
                          </a:lnTo>
                          <a:lnTo>
                            <a:pt x="751" y="2678"/>
                          </a:lnTo>
                          <a:lnTo>
                            <a:pt x="796" y="2596"/>
                          </a:lnTo>
                          <a:lnTo>
                            <a:pt x="796" y="2596"/>
                          </a:lnTo>
                          <a:lnTo>
                            <a:pt x="804" y="2577"/>
                          </a:lnTo>
                          <a:lnTo>
                            <a:pt x="812" y="2560"/>
                          </a:lnTo>
                          <a:lnTo>
                            <a:pt x="816" y="2540"/>
                          </a:lnTo>
                          <a:lnTo>
                            <a:pt x="819" y="2522"/>
                          </a:lnTo>
                          <a:lnTo>
                            <a:pt x="821" y="2502"/>
                          </a:lnTo>
                          <a:lnTo>
                            <a:pt x="821" y="2483"/>
                          </a:lnTo>
                          <a:lnTo>
                            <a:pt x="819" y="2464"/>
                          </a:lnTo>
                          <a:lnTo>
                            <a:pt x="816" y="2445"/>
                          </a:lnTo>
                          <a:lnTo>
                            <a:pt x="812" y="2427"/>
                          </a:lnTo>
                          <a:lnTo>
                            <a:pt x="805" y="2408"/>
                          </a:lnTo>
                          <a:lnTo>
                            <a:pt x="797" y="2391"/>
                          </a:lnTo>
                          <a:lnTo>
                            <a:pt x="786" y="2374"/>
                          </a:lnTo>
                          <a:lnTo>
                            <a:pt x="776" y="2358"/>
                          </a:lnTo>
                          <a:lnTo>
                            <a:pt x="764" y="2342"/>
                          </a:lnTo>
                          <a:lnTo>
                            <a:pt x="749" y="2329"/>
                          </a:lnTo>
                          <a:lnTo>
                            <a:pt x="735" y="2317"/>
                          </a:lnTo>
                          <a:lnTo>
                            <a:pt x="331" y="2021"/>
                          </a:lnTo>
                          <a:lnTo>
                            <a:pt x="331" y="2021"/>
                          </a:lnTo>
                          <a:lnTo>
                            <a:pt x="316" y="2009"/>
                          </a:lnTo>
                          <a:lnTo>
                            <a:pt x="301" y="1996"/>
                          </a:lnTo>
                          <a:lnTo>
                            <a:pt x="290" y="1981"/>
                          </a:lnTo>
                          <a:lnTo>
                            <a:pt x="280" y="1965"/>
                          </a:lnTo>
                          <a:lnTo>
                            <a:pt x="271" y="1949"/>
                          </a:lnTo>
                          <a:lnTo>
                            <a:pt x="264" y="1932"/>
                          </a:lnTo>
                          <a:lnTo>
                            <a:pt x="259" y="1915"/>
                          </a:lnTo>
                          <a:lnTo>
                            <a:pt x="255" y="1897"/>
                          </a:lnTo>
                          <a:lnTo>
                            <a:pt x="253" y="1878"/>
                          </a:lnTo>
                          <a:lnTo>
                            <a:pt x="253" y="1860"/>
                          </a:lnTo>
                          <a:lnTo>
                            <a:pt x="254" y="1842"/>
                          </a:lnTo>
                          <a:lnTo>
                            <a:pt x="258" y="1824"/>
                          </a:lnTo>
                          <a:lnTo>
                            <a:pt x="263" y="1805"/>
                          </a:lnTo>
                          <a:lnTo>
                            <a:pt x="270" y="1788"/>
                          </a:lnTo>
                          <a:lnTo>
                            <a:pt x="279" y="1771"/>
                          </a:lnTo>
                          <a:lnTo>
                            <a:pt x="290" y="1755"/>
                          </a:lnTo>
                          <a:lnTo>
                            <a:pt x="942" y="862"/>
                          </a:lnTo>
                          <a:lnTo>
                            <a:pt x="942" y="862"/>
                          </a:lnTo>
                          <a:lnTo>
                            <a:pt x="957" y="843"/>
                          </a:lnTo>
                          <a:lnTo>
                            <a:pt x="974" y="827"/>
                          </a:lnTo>
                          <a:lnTo>
                            <a:pt x="993" y="814"/>
                          </a:lnTo>
                          <a:lnTo>
                            <a:pt x="1011" y="804"/>
                          </a:lnTo>
                          <a:lnTo>
                            <a:pt x="1032" y="794"/>
                          </a:lnTo>
                          <a:lnTo>
                            <a:pt x="1053" y="789"/>
                          </a:lnTo>
                          <a:lnTo>
                            <a:pt x="1075" y="785"/>
                          </a:lnTo>
                          <a:lnTo>
                            <a:pt x="1097" y="784"/>
                          </a:lnTo>
                          <a:lnTo>
                            <a:pt x="1097" y="784"/>
                          </a:lnTo>
                          <a:lnTo>
                            <a:pt x="1112" y="784"/>
                          </a:lnTo>
                          <a:lnTo>
                            <a:pt x="1126" y="786"/>
                          </a:lnTo>
                          <a:lnTo>
                            <a:pt x="1141" y="789"/>
                          </a:lnTo>
                          <a:lnTo>
                            <a:pt x="1155" y="793"/>
                          </a:lnTo>
                          <a:lnTo>
                            <a:pt x="1168" y="798"/>
                          </a:lnTo>
                          <a:lnTo>
                            <a:pt x="1183" y="804"/>
                          </a:lnTo>
                          <a:lnTo>
                            <a:pt x="1196" y="811"/>
                          </a:lnTo>
                          <a:lnTo>
                            <a:pt x="1208" y="821"/>
                          </a:lnTo>
                          <a:lnTo>
                            <a:pt x="1623" y="1123"/>
                          </a:lnTo>
                          <a:lnTo>
                            <a:pt x="1623" y="1123"/>
                          </a:lnTo>
                          <a:lnTo>
                            <a:pt x="1638" y="1133"/>
                          </a:lnTo>
                          <a:lnTo>
                            <a:pt x="1652" y="1141"/>
                          </a:lnTo>
                          <a:lnTo>
                            <a:pt x="1667" y="1147"/>
                          </a:lnTo>
                          <a:lnTo>
                            <a:pt x="1682" y="1154"/>
                          </a:lnTo>
                          <a:lnTo>
                            <a:pt x="1698" y="1158"/>
                          </a:lnTo>
                          <a:lnTo>
                            <a:pt x="1716" y="1160"/>
                          </a:lnTo>
                          <a:lnTo>
                            <a:pt x="1731" y="1163"/>
                          </a:lnTo>
                          <a:lnTo>
                            <a:pt x="1749" y="1163"/>
                          </a:lnTo>
                          <a:lnTo>
                            <a:pt x="1749" y="1163"/>
                          </a:lnTo>
                          <a:lnTo>
                            <a:pt x="1770" y="1162"/>
                          </a:lnTo>
                          <a:lnTo>
                            <a:pt x="1792" y="1159"/>
                          </a:lnTo>
                          <a:lnTo>
                            <a:pt x="1813" y="1154"/>
                          </a:lnTo>
                          <a:lnTo>
                            <a:pt x="1834" y="1146"/>
                          </a:lnTo>
                          <a:lnTo>
                            <a:pt x="1854" y="1137"/>
                          </a:lnTo>
                          <a:lnTo>
                            <a:pt x="1873" y="1125"/>
                          </a:lnTo>
                          <a:lnTo>
                            <a:pt x="1890" y="1111"/>
                          </a:lnTo>
                          <a:lnTo>
                            <a:pt x="1906" y="1097"/>
                          </a:lnTo>
                          <a:lnTo>
                            <a:pt x="1906" y="1097"/>
                          </a:lnTo>
                          <a:lnTo>
                            <a:pt x="1943" y="1057"/>
                          </a:lnTo>
                          <a:lnTo>
                            <a:pt x="1989" y="1011"/>
                          </a:lnTo>
                          <a:lnTo>
                            <a:pt x="2051" y="948"/>
                          </a:lnTo>
                          <a:lnTo>
                            <a:pt x="2051" y="948"/>
                          </a:lnTo>
                          <a:lnTo>
                            <a:pt x="2157" y="843"/>
                          </a:lnTo>
                          <a:lnTo>
                            <a:pt x="2265" y="741"/>
                          </a:lnTo>
                          <a:lnTo>
                            <a:pt x="2376" y="641"/>
                          </a:lnTo>
                          <a:lnTo>
                            <a:pt x="2489" y="542"/>
                          </a:lnTo>
                          <a:lnTo>
                            <a:pt x="2602" y="447"/>
                          </a:lnTo>
                          <a:lnTo>
                            <a:pt x="2719" y="353"/>
                          </a:lnTo>
                          <a:lnTo>
                            <a:pt x="2836" y="260"/>
                          </a:lnTo>
                          <a:lnTo>
                            <a:pt x="2955" y="170"/>
                          </a:lnTo>
                          <a:lnTo>
                            <a:pt x="2831" y="0"/>
                          </a:lnTo>
                          <a:lnTo>
                            <a:pt x="2831" y="0"/>
                          </a:lnTo>
                          <a:lnTo>
                            <a:pt x="2708" y="92"/>
                          </a:lnTo>
                          <a:lnTo>
                            <a:pt x="2588" y="186"/>
                          </a:lnTo>
                          <a:lnTo>
                            <a:pt x="2469" y="283"/>
                          </a:lnTo>
                          <a:lnTo>
                            <a:pt x="2351" y="382"/>
                          </a:lnTo>
                          <a:lnTo>
                            <a:pt x="2235" y="482"/>
                          </a:lnTo>
                          <a:lnTo>
                            <a:pt x="2123" y="585"/>
                          </a:lnTo>
                          <a:lnTo>
                            <a:pt x="2010" y="691"/>
                          </a:lnTo>
                          <a:lnTo>
                            <a:pt x="1901" y="798"/>
                          </a:lnTo>
                          <a:lnTo>
                            <a:pt x="1901" y="798"/>
                          </a:lnTo>
                          <a:lnTo>
                            <a:pt x="1842" y="858"/>
                          </a:lnTo>
                          <a:lnTo>
                            <a:pt x="1799" y="903"/>
                          </a:lnTo>
                          <a:lnTo>
                            <a:pt x="1753" y="950"/>
                          </a:lnTo>
                          <a:lnTo>
                            <a:pt x="1753" y="950"/>
                          </a:lnTo>
                          <a:lnTo>
                            <a:pt x="1749" y="952"/>
                          </a:lnTo>
                          <a:lnTo>
                            <a:pt x="1749" y="952"/>
                          </a:lnTo>
                          <a:lnTo>
                            <a:pt x="1746" y="952"/>
                          </a:lnTo>
                          <a:lnTo>
                            <a:pt x="1334" y="649"/>
                          </a:lnTo>
                          <a:lnTo>
                            <a:pt x="1334" y="649"/>
                          </a:lnTo>
                          <a:lnTo>
                            <a:pt x="1307" y="632"/>
                          </a:lnTo>
                          <a:lnTo>
                            <a:pt x="1279" y="616"/>
                          </a:lnTo>
                          <a:lnTo>
                            <a:pt x="1250" y="603"/>
                          </a:lnTo>
                          <a:lnTo>
                            <a:pt x="1221" y="592"/>
                          </a:lnTo>
                          <a:lnTo>
                            <a:pt x="1191" y="583"/>
                          </a:lnTo>
                          <a:lnTo>
                            <a:pt x="1160" y="578"/>
                          </a:lnTo>
                          <a:lnTo>
                            <a:pt x="1129" y="574"/>
                          </a:lnTo>
                          <a:lnTo>
                            <a:pt x="1097" y="572"/>
                          </a:lnTo>
                          <a:lnTo>
                            <a:pt x="1097" y="572"/>
                          </a:lnTo>
                          <a:lnTo>
                            <a:pt x="1073" y="574"/>
                          </a:lnTo>
                          <a:lnTo>
                            <a:pt x="1049" y="575"/>
                          </a:lnTo>
                          <a:lnTo>
                            <a:pt x="1026" y="579"/>
                          </a:lnTo>
                          <a:lnTo>
                            <a:pt x="1003" y="583"/>
                          </a:lnTo>
                          <a:lnTo>
                            <a:pt x="979" y="589"/>
                          </a:lnTo>
                          <a:lnTo>
                            <a:pt x="957" y="597"/>
                          </a:lnTo>
                          <a:lnTo>
                            <a:pt x="936" y="605"/>
                          </a:lnTo>
                          <a:lnTo>
                            <a:pt x="915" y="616"/>
                          </a:lnTo>
                          <a:lnTo>
                            <a:pt x="894" y="626"/>
                          </a:lnTo>
                          <a:lnTo>
                            <a:pt x="874" y="640"/>
                          </a:lnTo>
                          <a:lnTo>
                            <a:pt x="855" y="653"/>
                          </a:lnTo>
                          <a:lnTo>
                            <a:pt x="837" y="667"/>
                          </a:lnTo>
                          <a:lnTo>
                            <a:pt x="819" y="683"/>
                          </a:lnTo>
                          <a:lnTo>
                            <a:pt x="802" y="700"/>
                          </a:lnTo>
                          <a:lnTo>
                            <a:pt x="786" y="718"/>
                          </a:lnTo>
                          <a:lnTo>
                            <a:pt x="772" y="736"/>
                          </a:lnTo>
                          <a:lnTo>
                            <a:pt x="119" y="1631"/>
                          </a:lnTo>
                          <a:lnTo>
                            <a:pt x="119" y="1631"/>
                          </a:lnTo>
                          <a:lnTo>
                            <a:pt x="107" y="1647"/>
                          </a:lnTo>
                          <a:lnTo>
                            <a:pt x="97" y="1664"/>
                          </a:lnTo>
                          <a:lnTo>
                            <a:pt x="86" y="1682"/>
                          </a:lnTo>
                          <a:lnTo>
                            <a:pt x="78" y="1701"/>
                          </a:lnTo>
                          <a:lnTo>
                            <a:pt x="70" y="1718"/>
                          </a:lnTo>
                          <a:lnTo>
                            <a:pt x="62" y="1737"/>
                          </a:lnTo>
                          <a:lnTo>
                            <a:pt x="57" y="1756"/>
                          </a:lnTo>
                          <a:lnTo>
                            <a:pt x="52" y="1775"/>
                          </a:lnTo>
                          <a:lnTo>
                            <a:pt x="48" y="1795"/>
                          </a:lnTo>
                          <a:lnTo>
                            <a:pt x="45" y="1813"/>
                          </a:lnTo>
                          <a:lnTo>
                            <a:pt x="42" y="1833"/>
                          </a:lnTo>
                          <a:lnTo>
                            <a:pt x="41" y="1852"/>
                          </a:lnTo>
                          <a:lnTo>
                            <a:pt x="41" y="1871"/>
                          </a:lnTo>
                          <a:lnTo>
                            <a:pt x="42" y="1891"/>
                          </a:lnTo>
                          <a:lnTo>
                            <a:pt x="44" y="1910"/>
                          </a:lnTo>
                          <a:lnTo>
                            <a:pt x="46" y="1930"/>
                          </a:lnTo>
                          <a:lnTo>
                            <a:pt x="49" y="1948"/>
                          </a:lnTo>
                          <a:lnTo>
                            <a:pt x="54" y="1967"/>
                          </a:lnTo>
                          <a:lnTo>
                            <a:pt x="60" y="1985"/>
                          </a:lnTo>
                          <a:lnTo>
                            <a:pt x="65" y="2004"/>
                          </a:lnTo>
                          <a:lnTo>
                            <a:pt x="71" y="2022"/>
                          </a:lnTo>
                          <a:lnTo>
                            <a:pt x="79" y="2039"/>
                          </a:lnTo>
                          <a:lnTo>
                            <a:pt x="89" y="2057"/>
                          </a:lnTo>
                          <a:lnTo>
                            <a:pt x="98" y="2074"/>
                          </a:lnTo>
                          <a:lnTo>
                            <a:pt x="108" y="2091"/>
                          </a:lnTo>
                          <a:lnTo>
                            <a:pt x="120" y="2107"/>
                          </a:lnTo>
                          <a:lnTo>
                            <a:pt x="132" y="2123"/>
                          </a:lnTo>
                          <a:lnTo>
                            <a:pt x="145" y="2137"/>
                          </a:lnTo>
                          <a:lnTo>
                            <a:pt x="159" y="2152"/>
                          </a:lnTo>
                          <a:lnTo>
                            <a:pt x="173" y="2166"/>
                          </a:lnTo>
                          <a:lnTo>
                            <a:pt x="189" y="2179"/>
                          </a:lnTo>
                          <a:lnTo>
                            <a:pt x="206" y="2191"/>
                          </a:lnTo>
                          <a:lnTo>
                            <a:pt x="206" y="2191"/>
                          </a:lnTo>
                          <a:close/>
                        </a:path>
                      </a:pathLst>
                    </a:custGeom>
                    <a:solidFill>
                      <a:srgbClr val="0076A8"/>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6" name="Freeform 72">
                      <a:extLst>
                        <a:ext uri="{FF2B5EF4-FFF2-40B4-BE49-F238E27FC236}">
                          <a16:creationId xmlns:a16="http://schemas.microsoft.com/office/drawing/2014/main" id="{C79CF1E2-AF95-4701-B601-51B93600EDA3}"/>
                        </a:ext>
                      </a:extLst>
                    </p:cNvPr>
                    <p:cNvSpPr>
                      <a:spLocks/>
                    </p:cNvSpPr>
                    <p:nvPr/>
                  </p:nvSpPr>
                  <p:spPr bwMode="auto">
                    <a:xfrm>
                      <a:off x="6737746" y="4109227"/>
                      <a:ext cx="906220" cy="1242178"/>
                    </a:xfrm>
                    <a:custGeom>
                      <a:avLst/>
                      <a:gdLst>
                        <a:gd name="T0" fmla="*/ 1673 w 2923"/>
                        <a:gd name="T1" fmla="*/ 2982 h 4009"/>
                        <a:gd name="T2" fmla="*/ 1942 w 2923"/>
                        <a:gd name="T3" fmla="*/ 3265 h 4009"/>
                        <a:gd name="T4" fmla="*/ 2251 w 2923"/>
                        <a:gd name="T5" fmla="*/ 3558 h 4009"/>
                        <a:gd name="T6" fmla="*/ 2686 w 2923"/>
                        <a:gd name="T7" fmla="*/ 3923 h 4009"/>
                        <a:gd name="T8" fmla="*/ 2814 w 2923"/>
                        <a:gd name="T9" fmla="*/ 3754 h 4009"/>
                        <a:gd name="T10" fmla="*/ 2391 w 2923"/>
                        <a:gd name="T11" fmla="*/ 3400 h 4009"/>
                        <a:gd name="T12" fmla="*/ 2092 w 2923"/>
                        <a:gd name="T13" fmla="*/ 3116 h 4009"/>
                        <a:gd name="T14" fmla="*/ 1829 w 2923"/>
                        <a:gd name="T15" fmla="*/ 2838 h 4009"/>
                        <a:gd name="T16" fmla="*/ 1776 w 2923"/>
                        <a:gd name="T17" fmla="*/ 2797 h 4009"/>
                        <a:gd name="T18" fmla="*/ 1692 w 2923"/>
                        <a:gd name="T19" fmla="*/ 2771 h 4009"/>
                        <a:gd name="T20" fmla="*/ 1638 w 2923"/>
                        <a:gd name="T21" fmla="*/ 2772 h 4009"/>
                        <a:gd name="T22" fmla="*/ 1575 w 2923"/>
                        <a:gd name="T23" fmla="*/ 2790 h 4009"/>
                        <a:gd name="T24" fmla="*/ 1215 w 2923"/>
                        <a:gd name="T25" fmla="*/ 3048 h 4009"/>
                        <a:gd name="T26" fmla="*/ 1162 w 2923"/>
                        <a:gd name="T27" fmla="*/ 3075 h 4009"/>
                        <a:gd name="T28" fmla="*/ 1104 w 2923"/>
                        <a:gd name="T29" fmla="*/ 3084 h 4009"/>
                        <a:gd name="T30" fmla="*/ 1039 w 2923"/>
                        <a:gd name="T31" fmla="*/ 3072 h 4009"/>
                        <a:gd name="T32" fmla="*/ 964 w 2923"/>
                        <a:gd name="T33" fmla="*/ 3023 h 4009"/>
                        <a:gd name="T34" fmla="*/ 291 w 2923"/>
                        <a:gd name="T35" fmla="*/ 2091 h 4009"/>
                        <a:gd name="T36" fmla="*/ 267 w 2923"/>
                        <a:gd name="T37" fmla="*/ 2021 h 4009"/>
                        <a:gd name="T38" fmla="*/ 272 w 2923"/>
                        <a:gd name="T39" fmla="*/ 1948 h 4009"/>
                        <a:gd name="T40" fmla="*/ 304 w 2923"/>
                        <a:gd name="T41" fmla="*/ 1882 h 4009"/>
                        <a:gd name="T42" fmla="*/ 686 w 2923"/>
                        <a:gd name="T43" fmla="*/ 1596 h 4009"/>
                        <a:gd name="T44" fmla="*/ 727 w 2923"/>
                        <a:gd name="T45" fmla="*/ 1555 h 4009"/>
                        <a:gd name="T46" fmla="*/ 763 w 2923"/>
                        <a:gd name="T47" fmla="*/ 1486 h 4009"/>
                        <a:gd name="T48" fmla="*/ 775 w 2923"/>
                        <a:gd name="T49" fmla="*/ 1409 h 4009"/>
                        <a:gd name="T50" fmla="*/ 759 w 2923"/>
                        <a:gd name="T51" fmla="*/ 1334 h 4009"/>
                        <a:gd name="T52" fmla="*/ 677 w 2923"/>
                        <a:gd name="T53" fmla="*/ 1175 h 4009"/>
                        <a:gd name="T54" fmla="*/ 464 w 2923"/>
                        <a:gd name="T55" fmla="*/ 740 h 4009"/>
                        <a:gd name="T56" fmla="*/ 386 w 2923"/>
                        <a:gd name="T57" fmla="*/ 558 h 4009"/>
                        <a:gd name="T58" fmla="*/ 278 w 2923"/>
                        <a:gd name="T59" fmla="*/ 251 h 4009"/>
                        <a:gd name="T60" fmla="*/ 0 w 2923"/>
                        <a:gd name="T61" fmla="*/ 66 h 4009"/>
                        <a:gd name="T62" fmla="*/ 82 w 2923"/>
                        <a:gd name="T63" fmla="*/ 336 h 4009"/>
                        <a:gd name="T64" fmla="*/ 192 w 2923"/>
                        <a:gd name="T65" fmla="*/ 643 h 4009"/>
                        <a:gd name="T66" fmla="*/ 268 w 2923"/>
                        <a:gd name="T67" fmla="*/ 822 h 4009"/>
                        <a:gd name="T68" fmla="*/ 479 w 2923"/>
                        <a:gd name="T69" fmla="*/ 1253 h 4009"/>
                        <a:gd name="T70" fmla="*/ 562 w 2923"/>
                        <a:gd name="T71" fmla="*/ 1420 h 4009"/>
                        <a:gd name="T72" fmla="*/ 204 w 2923"/>
                        <a:gd name="T73" fmla="*/ 1683 h 4009"/>
                        <a:gd name="T74" fmla="*/ 147 w 2923"/>
                        <a:gd name="T75" fmla="*/ 1740 h 4009"/>
                        <a:gd name="T76" fmla="*/ 103 w 2923"/>
                        <a:gd name="T77" fmla="*/ 1804 h 4009"/>
                        <a:gd name="T78" fmla="*/ 73 w 2923"/>
                        <a:gd name="T79" fmla="*/ 1876 h 4009"/>
                        <a:gd name="T80" fmla="*/ 57 w 2923"/>
                        <a:gd name="T81" fmla="*/ 1951 h 4009"/>
                        <a:gd name="T82" fmla="*/ 56 w 2923"/>
                        <a:gd name="T83" fmla="*/ 2028 h 4009"/>
                        <a:gd name="T84" fmla="*/ 69 w 2923"/>
                        <a:gd name="T85" fmla="*/ 2104 h 4009"/>
                        <a:gd name="T86" fmla="*/ 98 w 2923"/>
                        <a:gd name="T87" fmla="*/ 2178 h 4009"/>
                        <a:gd name="T88" fmla="*/ 777 w 2923"/>
                        <a:gd name="T89" fmla="*/ 3129 h 4009"/>
                        <a:gd name="T90" fmla="*/ 825 w 2923"/>
                        <a:gd name="T91" fmla="*/ 3183 h 4009"/>
                        <a:gd name="T92" fmla="*/ 900 w 2923"/>
                        <a:gd name="T93" fmla="*/ 3240 h 4009"/>
                        <a:gd name="T94" fmla="*/ 986 w 2923"/>
                        <a:gd name="T95" fmla="*/ 3278 h 4009"/>
                        <a:gd name="T96" fmla="*/ 1080 w 2923"/>
                        <a:gd name="T97" fmla="*/ 3294 h 4009"/>
                        <a:gd name="T98" fmla="*/ 1167 w 2923"/>
                        <a:gd name="T99" fmla="*/ 3290 h 4009"/>
                        <a:gd name="T100" fmla="*/ 1285 w 2923"/>
                        <a:gd name="T101" fmla="*/ 3252 h 4009"/>
                        <a:gd name="T102" fmla="*/ 1669 w 2923"/>
                        <a:gd name="T103" fmla="*/ 2981 h 4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23" h="4009">
                          <a:moveTo>
                            <a:pt x="1669" y="2981"/>
                          </a:moveTo>
                          <a:lnTo>
                            <a:pt x="1669" y="2981"/>
                          </a:lnTo>
                          <a:lnTo>
                            <a:pt x="1673" y="2982"/>
                          </a:lnTo>
                          <a:lnTo>
                            <a:pt x="1673" y="2982"/>
                          </a:lnTo>
                          <a:lnTo>
                            <a:pt x="1705" y="3015"/>
                          </a:lnTo>
                          <a:lnTo>
                            <a:pt x="1766" y="3082"/>
                          </a:lnTo>
                          <a:lnTo>
                            <a:pt x="1848" y="3168"/>
                          </a:lnTo>
                          <a:lnTo>
                            <a:pt x="1942" y="3265"/>
                          </a:lnTo>
                          <a:lnTo>
                            <a:pt x="1942" y="3265"/>
                          </a:lnTo>
                          <a:lnTo>
                            <a:pt x="2043" y="3364"/>
                          </a:lnTo>
                          <a:lnTo>
                            <a:pt x="2146" y="3462"/>
                          </a:lnTo>
                          <a:lnTo>
                            <a:pt x="2251" y="3558"/>
                          </a:lnTo>
                          <a:lnTo>
                            <a:pt x="2358" y="3652"/>
                          </a:lnTo>
                          <a:lnTo>
                            <a:pt x="2465" y="3745"/>
                          </a:lnTo>
                          <a:lnTo>
                            <a:pt x="2575" y="3835"/>
                          </a:lnTo>
                          <a:lnTo>
                            <a:pt x="2686" y="3923"/>
                          </a:lnTo>
                          <a:lnTo>
                            <a:pt x="2799" y="4009"/>
                          </a:lnTo>
                          <a:lnTo>
                            <a:pt x="2923" y="3839"/>
                          </a:lnTo>
                          <a:lnTo>
                            <a:pt x="2923" y="3839"/>
                          </a:lnTo>
                          <a:lnTo>
                            <a:pt x="2814" y="3754"/>
                          </a:lnTo>
                          <a:lnTo>
                            <a:pt x="2705" y="3668"/>
                          </a:lnTo>
                          <a:lnTo>
                            <a:pt x="2600" y="3581"/>
                          </a:lnTo>
                          <a:lnTo>
                            <a:pt x="2495" y="3491"/>
                          </a:lnTo>
                          <a:lnTo>
                            <a:pt x="2391" y="3400"/>
                          </a:lnTo>
                          <a:lnTo>
                            <a:pt x="2290" y="3307"/>
                          </a:lnTo>
                          <a:lnTo>
                            <a:pt x="2190" y="3212"/>
                          </a:lnTo>
                          <a:lnTo>
                            <a:pt x="2092" y="3116"/>
                          </a:lnTo>
                          <a:lnTo>
                            <a:pt x="2092" y="3116"/>
                          </a:lnTo>
                          <a:lnTo>
                            <a:pt x="2042" y="3065"/>
                          </a:lnTo>
                          <a:lnTo>
                            <a:pt x="1994" y="3015"/>
                          </a:lnTo>
                          <a:lnTo>
                            <a:pt x="1910" y="2927"/>
                          </a:lnTo>
                          <a:lnTo>
                            <a:pt x="1829" y="2838"/>
                          </a:lnTo>
                          <a:lnTo>
                            <a:pt x="1829" y="2838"/>
                          </a:lnTo>
                          <a:lnTo>
                            <a:pt x="1813" y="2822"/>
                          </a:lnTo>
                          <a:lnTo>
                            <a:pt x="1795" y="2809"/>
                          </a:lnTo>
                          <a:lnTo>
                            <a:pt x="1776" y="2797"/>
                          </a:lnTo>
                          <a:lnTo>
                            <a:pt x="1757" y="2786"/>
                          </a:lnTo>
                          <a:lnTo>
                            <a:pt x="1735" y="2780"/>
                          </a:lnTo>
                          <a:lnTo>
                            <a:pt x="1714" y="2775"/>
                          </a:lnTo>
                          <a:lnTo>
                            <a:pt x="1692" y="2771"/>
                          </a:lnTo>
                          <a:lnTo>
                            <a:pt x="1669" y="2769"/>
                          </a:lnTo>
                          <a:lnTo>
                            <a:pt x="1669" y="2769"/>
                          </a:lnTo>
                          <a:lnTo>
                            <a:pt x="1653" y="2771"/>
                          </a:lnTo>
                          <a:lnTo>
                            <a:pt x="1638" y="2772"/>
                          </a:lnTo>
                          <a:lnTo>
                            <a:pt x="1622" y="2775"/>
                          </a:lnTo>
                          <a:lnTo>
                            <a:pt x="1606" y="2778"/>
                          </a:lnTo>
                          <a:lnTo>
                            <a:pt x="1591" y="2784"/>
                          </a:lnTo>
                          <a:lnTo>
                            <a:pt x="1575" y="2790"/>
                          </a:lnTo>
                          <a:lnTo>
                            <a:pt x="1561" y="2798"/>
                          </a:lnTo>
                          <a:lnTo>
                            <a:pt x="1548" y="2808"/>
                          </a:lnTo>
                          <a:lnTo>
                            <a:pt x="1215" y="3048"/>
                          </a:lnTo>
                          <a:lnTo>
                            <a:pt x="1215" y="3048"/>
                          </a:lnTo>
                          <a:lnTo>
                            <a:pt x="1203" y="3056"/>
                          </a:lnTo>
                          <a:lnTo>
                            <a:pt x="1188" y="3064"/>
                          </a:lnTo>
                          <a:lnTo>
                            <a:pt x="1175" y="3071"/>
                          </a:lnTo>
                          <a:lnTo>
                            <a:pt x="1162" y="3075"/>
                          </a:lnTo>
                          <a:lnTo>
                            <a:pt x="1147" y="3079"/>
                          </a:lnTo>
                          <a:lnTo>
                            <a:pt x="1133" y="3081"/>
                          </a:lnTo>
                          <a:lnTo>
                            <a:pt x="1118" y="3084"/>
                          </a:lnTo>
                          <a:lnTo>
                            <a:pt x="1104" y="3084"/>
                          </a:lnTo>
                          <a:lnTo>
                            <a:pt x="1104" y="3084"/>
                          </a:lnTo>
                          <a:lnTo>
                            <a:pt x="1081" y="3082"/>
                          </a:lnTo>
                          <a:lnTo>
                            <a:pt x="1060" y="3079"/>
                          </a:lnTo>
                          <a:lnTo>
                            <a:pt x="1039" y="3072"/>
                          </a:lnTo>
                          <a:lnTo>
                            <a:pt x="1018" y="3064"/>
                          </a:lnTo>
                          <a:lnTo>
                            <a:pt x="999" y="3052"/>
                          </a:lnTo>
                          <a:lnTo>
                            <a:pt x="981" y="3039"/>
                          </a:lnTo>
                          <a:lnTo>
                            <a:pt x="964" y="3023"/>
                          </a:lnTo>
                          <a:lnTo>
                            <a:pt x="949" y="3005"/>
                          </a:lnTo>
                          <a:lnTo>
                            <a:pt x="301" y="2107"/>
                          </a:lnTo>
                          <a:lnTo>
                            <a:pt x="301" y="2107"/>
                          </a:lnTo>
                          <a:lnTo>
                            <a:pt x="291" y="2091"/>
                          </a:lnTo>
                          <a:lnTo>
                            <a:pt x="282" y="2074"/>
                          </a:lnTo>
                          <a:lnTo>
                            <a:pt x="275" y="2057"/>
                          </a:lnTo>
                          <a:lnTo>
                            <a:pt x="270" y="2038"/>
                          </a:lnTo>
                          <a:lnTo>
                            <a:pt x="267" y="2021"/>
                          </a:lnTo>
                          <a:lnTo>
                            <a:pt x="266" y="2003"/>
                          </a:lnTo>
                          <a:lnTo>
                            <a:pt x="266" y="1984"/>
                          </a:lnTo>
                          <a:lnTo>
                            <a:pt x="268" y="1966"/>
                          </a:lnTo>
                          <a:lnTo>
                            <a:pt x="272" y="1948"/>
                          </a:lnTo>
                          <a:lnTo>
                            <a:pt x="278" y="1930"/>
                          </a:lnTo>
                          <a:lnTo>
                            <a:pt x="284" y="1913"/>
                          </a:lnTo>
                          <a:lnTo>
                            <a:pt x="294" y="1897"/>
                          </a:lnTo>
                          <a:lnTo>
                            <a:pt x="304" y="1882"/>
                          </a:lnTo>
                          <a:lnTo>
                            <a:pt x="316" y="1868"/>
                          </a:lnTo>
                          <a:lnTo>
                            <a:pt x="329" y="1853"/>
                          </a:lnTo>
                          <a:lnTo>
                            <a:pt x="344" y="1841"/>
                          </a:lnTo>
                          <a:lnTo>
                            <a:pt x="686" y="1596"/>
                          </a:lnTo>
                          <a:lnTo>
                            <a:pt x="686" y="1596"/>
                          </a:lnTo>
                          <a:lnTo>
                            <a:pt x="701" y="1582"/>
                          </a:lnTo>
                          <a:lnTo>
                            <a:pt x="715" y="1569"/>
                          </a:lnTo>
                          <a:lnTo>
                            <a:pt x="727" y="1555"/>
                          </a:lnTo>
                          <a:lnTo>
                            <a:pt x="739" y="1539"/>
                          </a:lnTo>
                          <a:lnTo>
                            <a:pt x="748" y="1522"/>
                          </a:lnTo>
                          <a:lnTo>
                            <a:pt x="756" y="1504"/>
                          </a:lnTo>
                          <a:lnTo>
                            <a:pt x="763" y="1486"/>
                          </a:lnTo>
                          <a:lnTo>
                            <a:pt x="768" y="1467"/>
                          </a:lnTo>
                          <a:lnTo>
                            <a:pt x="772" y="1448"/>
                          </a:lnTo>
                          <a:lnTo>
                            <a:pt x="775" y="1429"/>
                          </a:lnTo>
                          <a:lnTo>
                            <a:pt x="775" y="1409"/>
                          </a:lnTo>
                          <a:lnTo>
                            <a:pt x="773" y="1389"/>
                          </a:lnTo>
                          <a:lnTo>
                            <a:pt x="769" y="1371"/>
                          </a:lnTo>
                          <a:lnTo>
                            <a:pt x="765" y="1352"/>
                          </a:lnTo>
                          <a:lnTo>
                            <a:pt x="759" y="1334"/>
                          </a:lnTo>
                          <a:lnTo>
                            <a:pt x="751" y="1317"/>
                          </a:lnTo>
                          <a:lnTo>
                            <a:pt x="751" y="1317"/>
                          </a:lnTo>
                          <a:lnTo>
                            <a:pt x="715" y="1249"/>
                          </a:lnTo>
                          <a:lnTo>
                            <a:pt x="677" y="1175"/>
                          </a:lnTo>
                          <a:lnTo>
                            <a:pt x="629" y="1081"/>
                          </a:lnTo>
                          <a:lnTo>
                            <a:pt x="575" y="974"/>
                          </a:lnTo>
                          <a:lnTo>
                            <a:pt x="518" y="858"/>
                          </a:lnTo>
                          <a:lnTo>
                            <a:pt x="464" y="740"/>
                          </a:lnTo>
                          <a:lnTo>
                            <a:pt x="438" y="684"/>
                          </a:lnTo>
                          <a:lnTo>
                            <a:pt x="414" y="627"/>
                          </a:lnTo>
                          <a:lnTo>
                            <a:pt x="414" y="627"/>
                          </a:lnTo>
                          <a:lnTo>
                            <a:pt x="386" y="558"/>
                          </a:lnTo>
                          <a:lnTo>
                            <a:pt x="358" y="485"/>
                          </a:lnTo>
                          <a:lnTo>
                            <a:pt x="331" y="410"/>
                          </a:lnTo>
                          <a:lnTo>
                            <a:pt x="303" y="332"/>
                          </a:lnTo>
                          <a:lnTo>
                            <a:pt x="278" y="251"/>
                          </a:lnTo>
                          <a:lnTo>
                            <a:pt x="251" y="169"/>
                          </a:lnTo>
                          <a:lnTo>
                            <a:pt x="226" y="86"/>
                          </a:lnTo>
                          <a:lnTo>
                            <a:pt x="202" y="0"/>
                          </a:lnTo>
                          <a:lnTo>
                            <a:pt x="0" y="66"/>
                          </a:lnTo>
                          <a:lnTo>
                            <a:pt x="0" y="66"/>
                          </a:lnTo>
                          <a:lnTo>
                            <a:pt x="28" y="160"/>
                          </a:lnTo>
                          <a:lnTo>
                            <a:pt x="54" y="250"/>
                          </a:lnTo>
                          <a:lnTo>
                            <a:pt x="82" y="336"/>
                          </a:lnTo>
                          <a:lnTo>
                            <a:pt x="110" y="418"/>
                          </a:lnTo>
                          <a:lnTo>
                            <a:pt x="136" y="497"/>
                          </a:lnTo>
                          <a:lnTo>
                            <a:pt x="164" y="571"/>
                          </a:lnTo>
                          <a:lnTo>
                            <a:pt x="192" y="643"/>
                          </a:lnTo>
                          <a:lnTo>
                            <a:pt x="220" y="710"/>
                          </a:lnTo>
                          <a:lnTo>
                            <a:pt x="220" y="710"/>
                          </a:lnTo>
                          <a:lnTo>
                            <a:pt x="243" y="766"/>
                          </a:lnTo>
                          <a:lnTo>
                            <a:pt x="268" y="822"/>
                          </a:lnTo>
                          <a:lnTo>
                            <a:pt x="323" y="937"/>
                          </a:lnTo>
                          <a:lnTo>
                            <a:pt x="378" y="1052"/>
                          </a:lnTo>
                          <a:lnTo>
                            <a:pt x="431" y="1159"/>
                          </a:lnTo>
                          <a:lnTo>
                            <a:pt x="479" y="1253"/>
                          </a:lnTo>
                          <a:lnTo>
                            <a:pt x="520" y="1331"/>
                          </a:lnTo>
                          <a:lnTo>
                            <a:pt x="563" y="1414"/>
                          </a:lnTo>
                          <a:lnTo>
                            <a:pt x="563" y="1414"/>
                          </a:lnTo>
                          <a:lnTo>
                            <a:pt x="562" y="1420"/>
                          </a:lnTo>
                          <a:lnTo>
                            <a:pt x="560" y="1425"/>
                          </a:lnTo>
                          <a:lnTo>
                            <a:pt x="221" y="1671"/>
                          </a:lnTo>
                          <a:lnTo>
                            <a:pt x="221" y="1671"/>
                          </a:lnTo>
                          <a:lnTo>
                            <a:pt x="204" y="1683"/>
                          </a:lnTo>
                          <a:lnTo>
                            <a:pt x="189" y="1696"/>
                          </a:lnTo>
                          <a:lnTo>
                            <a:pt x="173" y="1709"/>
                          </a:lnTo>
                          <a:lnTo>
                            <a:pt x="160" y="1724"/>
                          </a:lnTo>
                          <a:lnTo>
                            <a:pt x="147" y="1740"/>
                          </a:lnTo>
                          <a:lnTo>
                            <a:pt x="135" y="1754"/>
                          </a:lnTo>
                          <a:lnTo>
                            <a:pt x="123" y="1771"/>
                          </a:lnTo>
                          <a:lnTo>
                            <a:pt x="112" y="1787"/>
                          </a:lnTo>
                          <a:lnTo>
                            <a:pt x="103" y="1804"/>
                          </a:lnTo>
                          <a:lnTo>
                            <a:pt x="94" y="1822"/>
                          </a:lnTo>
                          <a:lnTo>
                            <a:pt x="86" y="1839"/>
                          </a:lnTo>
                          <a:lnTo>
                            <a:pt x="78" y="1857"/>
                          </a:lnTo>
                          <a:lnTo>
                            <a:pt x="73" y="1876"/>
                          </a:lnTo>
                          <a:lnTo>
                            <a:pt x="68" y="1894"/>
                          </a:lnTo>
                          <a:lnTo>
                            <a:pt x="62" y="1913"/>
                          </a:lnTo>
                          <a:lnTo>
                            <a:pt x="60" y="1933"/>
                          </a:lnTo>
                          <a:lnTo>
                            <a:pt x="57" y="1951"/>
                          </a:lnTo>
                          <a:lnTo>
                            <a:pt x="54" y="1971"/>
                          </a:lnTo>
                          <a:lnTo>
                            <a:pt x="54" y="1989"/>
                          </a:lnTo>
                          <a:lnTo>
                            <a:pt x="54" y="2009"/>
                          </a:lnTo>
                          <a:lnTo>
                            <a:pt x="56" y="2028"/>
                          </a:lnTo>
                          <a:lnTo>
                            <a:pt x="57" y="2048"/>
                          </a:lnTo>
                          <a:lnTo>
                            <a:pt x="60" y="2067"/>
                          </a:lnTo>
                          <a:lnTo>
                            <a:pt x="64" y="2086"/>
                          </a:lnTo>
                          <a:lnTo>
                            <a:pt x="69" y="2104"/>
                          </a:lnTo>
                          <a:lnTo>
                            <a:pt x="74" y="2124"/>
                          </a:lnTo>
                          <a:lnTo>
                            <a:pt x="82" y="2143"/>
                          </a:lnTo>
                          <a:lnTo>
                            <a:pt x="89" y="2161"/>
                          </a:lnTo>
                          <a:lnTo>
                            <a:pt x="98" y="2178"/>
                          </a:lnTo>
                          <a:lnTo>
                            <a:pt x="107" y="2197"/>
                          </a:lnTo>
                          <a:lnTo>
                            <a:pt x="118" y="2214"/>
                          </a:lnTo>
                          <a:lnTo>
                            <a:pt x="130" y="2231"/>
                          </a:lnTo>
                          <a:lnTo>
                            <a:pt x="777" y="3129"/>
                          </a:lnTo>
                          <a:lnTo>
                            <a:pt x="777" y="3129"/>
                          </a:lnTo>
                          <a:lnTo>
                            <a:pt x="792" y="3149"/>
                          </a:lnTo>
                          <a:lnTo>
                            <a:pt x="808" y="3166"/>
                          </a:lnTo>
                          <a:lnTo>
                            <a:pt x="825" y="3183"/>
                          </a:lnTo>
                          <a:lnTo>
                            <a:pt x="842" y="3199"/>
                          </a:lnTo>
                          <a:lnTo>
                            <a:pt x="860" y="3213"/>
                          </a:lnTo>
                          <a:lnTo>
                            <a:pt x="880" y="3228"/>
                          </a:lnTo>
                          <a:lnTo>
                            <a:pt x="900" y="3240"/>
                          </a:lnTo>
                          <a:lnTo>
                            <a:pt x="921" y="3252"/>
                          </a:lnTo>
                          <a:lnTo>
                            <a:pt x="942" y="3261"/>
                          </a:lnTo>
                          <a:lnTo>
                            <a:pt x="964" y="3270"/>
                          </a:lnTo>
                          <a:lnTo>
                            <a:pt x="986" y="3278"/>
                          </a:lnTo>
                          <a:lnTo>
                            <a:pt x="1009" y="3283"/>
                          </a:lnTo>
                          <a:lnTo>
                            <a:pt x="1032" y="3289"/>
                          </a:lnTo>
                          <a:lnTo>
                            <a:pt x="1056" y="3293"/>
                          </a:lnTo>
                          <a:lnTo>
                            <a:pt x="1080" y="3294"/>
                          </a:lnTo>
                          <a:lnTo>
                            <a:pt x="1104" y="3295"/>
                          </a:lnTo>
                          <a:lnTo>
                            <a:pt x="1104" y="3295"/>
                          </a:lnTo>
                          <a:lnTo>
                            <a:pt x="1135" y="3294"/>
                          </a:lnTo>
                          <a:lnTo>
                            <a:pt x="1167" y="3290"/>
                          </a:lnTo>
                          <a:lnTo>
                            <a:pt x="1197" y="3285"/>
                          </a:lnTo>
                          <a:lnTo>
                            <a:pt x="1228" y="3275"/>
                          </a:lnTo>
                          <a:lnTo>
                            <a:pt x="1257" y="3265"/>
                          </a:lnTo>
                          <a:lnTo>
                            <a:pt x="1285" y="3252"/>
                          </a:lnTo>
                          <a:lnTo>
                            <a:pt x="1312" y="3237"/>
                          </a:lnTo>
                          <a:lnTo>
                            <a:pt x="1339" y="3220"/>
                          </a:lnTo>
                          <a:lnTo>
                            <a:pt x="1669" y="2981"/>
                          </a:lnTo>
                          <a:lnTo>
                            <a:pt x="1669" y="2981"/>
                          </a:lnTo>
                          <a:lnTo>
                            <a:pt x="1669" y="2981"/>
                          </a:lnTo>
                          <a:lnTo>
                            <a:pt x="1669" y="2981"/>
                          </a:lnTo>
                          <a:close/>
                        </a:path>
                      </a:pathLst>
                    </a:custGeom>
                    <a:solidFill>
                      <a:srgbClr val="0076A8"/>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7" name="Freeform 73">
                      <a:extLst>
                        <a:ext uri="{FF2B5EF4-FFF2-40B4-BE49-F238E27FC236}">
                          <a16:creationId xmlns:a16="http://schemas.microsoft.com/office/drawing/2014/main" id="{EC38843B-6E60-4123-8677-298EA0489778}"/>
                        </a:ext>
                      </a:extLst>
                    </p:cNvPr>
                    <p:cNvSpPr>
                      <a:spLocks/>
                    </p:cNvSpPr>
                    <p:nvPr/>
                  </p:nvSpPr>
                  <p:spPr bwMode="auto">
                    <a:xfrm>
                      <a:off x="7646446" y="5327851"/>
                      <a:ext cx="1430613" cy="670677"/>
                    </a:xfrm>
                    <a:custGeom>
                      <a:avLst/>
                      <a:gdLst>
                        <a:gd name="T0" fmla="*/ 4380 w 4615"/>
                        <a:gd name="T1" fmla="*/ 1462 h 2165"/>
                        <a:gd name="T2" fmla="*/ 3884 w 4615"/>
                        <a:gd name="T3" fmla="*/ 1416 h 2165"/>
                        <a:gd name="T4" fmla="*/ 3283 w 4615"/>
                        <a:gd name="T5" fmla="*/ 1334 h 2165"/>
                        <a:gd name="T6" fmla="*/ 3102 w 4615"/>
                        <a:gd name="T7" fmla="*/ 1307 h 2165"/>
                        <a:gd name="T8" fmla="*/ 3050 w 4615"/>
                        <a:gd name="T9" fmla="*/ 1314 h 2165"/>
                        <a:gd name="T10" fmla="*/ 2987 w 4615"/>
                        <a:gd name="T11" fmla="*/ 1340 h 2165"/>
                        <a:gd name="T12" fmla="*/ 2933 w 4615"/>
                        <a:gd name="T13" fmla="*/ 1384 h 2165"/>
                        <a:gd name="T14" fmla="*/ 2894 w 4615"/>
                        <a:gd name="T15" fmla="*/ 1442 h 2165"/>
                        <a:gd name="T16" fmla="*/ 2764 w 4615"/>
                        <a:gd name="T17" fmla="*/ 1837 h 2165"/>
                        <a:gd name="T18" fmla="*/ 2732 w 4615"/>
                        <a:gd name="T19" fmla="*/ 1889 h 2165"/>
                        <a:gd name="T20" fmla="*/ 2687 w 4615"/>
                        <a:gd name="T21" fmla="*/ 1927 h 2165"/>
                        <a:gd name="T22" fmla="*/ 2631 w 4615"/>
                        <a:gd name="T23" fmla="*/ 1948 h 2165"/>
                        <a:gd name="T24" fmla="*/ 2588 w 4615"/>
                        <a:gd name="T25" fmla="*/ 1953 h 2165"/>
                        <a:gd name="T26" fmla="*/ 2528 w 4615"/>
                        <a:gd name="T27" fmla="*/ 1944 h 2165"/>
                        <a:gd name="T28" fmla="*/ 1442 w 4615"/>
                        <a:gd name="T29" fmla="*/ 1583 h 2165"/>
                        <a:gd name="T30" fmla="*/ 1386 w 4615"/>
                        <a:gd name="T31" fmla="*/ 1534 h 2165"/>
                        <a:gd name="T32" fmla="*/ 1353 w 4615"/>
                        <a:gd name="T33" fmla="*/ 1470 h 2165"/>
                        <a:gd name="T34" fmla="*/ 1348 w 4615"/>
                        <a:gd name="T35" fmla="*/ 1397 h 2165"/>
                        <a:gd name="T36" fmla="*/ 1476 w 4615"/>
                        <a:gd name="T37" fmla="*/ 990 h 2165"/>
                        <a:gd name="T38" fmla="*/ 1487 w 4615"/>
                        <a:gd name="T39" fmla="*/ 913 h 2165"/>
                        <a:gd name="T40" fmla="*/ 1468 w 4615"/>
                        <a:gd name="T41" fmla="*/ 838 h 2165"/>
                        <a:gd name="T42" fmla="*/ 1427 w 4615"/>
                        <a:gd name="T43" fmla="*/ 772 h 2165"/>
                        <a:gd name="T44" fmla="*/ 1365 w 4615"/>
                        <a:gd name="T45" fmla="*/ 724 h 2165"/>
                        <a:gd name="T46" fmla="*/ 987 w 4615"/>
                        <a:gd name="T47" fmla="*/ 529 h 2165"/>
                        <a:gd name="T48" fmla="*/ 559 w 4615"/>
                        <a:gd name="T49" fmla="*/ 287 h 2165"/>
                        <a:gd name="T50" fmla="*/ 320 w 4615"/>
                        <a:gd name="T51" fmla="*/ 137 h 2165"/>
                        <a:gd name="T52" fmla="*/ 0 w 4615"/>
                        <a:gd name="T53" fmla="*/ 170 h 2165"/>
                        <a:gd name="T54" fmla="*/ 278 w 4615"/>
                        <a:gd name="T55" fmla="*/ 362 h 2165"/>
                        <a:gd name="T56" fmla="*/ 612 w 4615"/>
                        <a:gd name="T57" fmla="*/ 563 h 2165"/>
                        <a:gd name="T58" fmla="*/ 1139 w 4615"/>
                        <a:gd name="T59" fmla="*/ 847 h 2165"/>
                        <a:gd name="T60" fmla="*/ 1275 w 4615"/>
                        <a:gd name="T61" fmla="*/ 925 h 2165"/>
                        <a:gd name="T62" fmla="*/ 1145 w 4615"/>
                        <a:gd name="T63" fmla="*/ 1331 h 2165"/>
                        <a:gd name="T64" fmla="*/ 1135 w 4615"/>
                        <a:gd name="T65" fmla="*/ 1409 h 2165"/>
                        <a:gd name="T66" fmla="*/ 1141 w 4615"/>
                        <a:gd name="T67" fmla="*/ 1487 h 2165"/>
                        <a:gd name="T68" fmla="*/ 1162 w 4615"/>
                        <a:gd name="T69" fmla="*/ 1564 h 2165"/>
                        <a:gd name="T70" fmla="*/ 1188 w 4615"/>
                        <a:gd name="T71" fmla="*/ 1618 h 2165"/>
                        <a:gd name="T72" fmla="*/ 1233 w 4615"/>
                        <a:gd name="T73" fmla="*/ 1681 h 2165"/>
                        <a:gd name="T74" fmla="*/ 1290 w 4615"/>
                        <a:gd name="T75" fmla="*/ 1735 h 2165"/>
                        <a:gd name="T76" fmla="*/ 1356 w 4615"/>
                        <a:gd name="T77" fmla="*/ 1778 h 2165"/>
                        <a:gd name="T78" fmla="*/ 2464 w 4615"/>
                        <a:gd name="T79" fmla="*/ 2145 h 2165"/>
                        <a:gd name="T80" fmla="*/ 2556 w 4615"/>
                        <a:gd name="T81" fmla="*/ 2164 h 2165"/>
                        <a:gd name="T82" fmla="*/ 2650 w 4615"/>
                        <a:gd name="T83" fmla="*/ 2161 h 2165"/>
                        <a:gd name="T84" fmla="*/ 2767 w 4615"/>
                        <a:gd name="T85" fmla="*/ 2123 h 2165"/>
                        <a:gd name="T86" fmla="*/ 2847 w 4615"/>
                        <a:gd name="T87" fmla="*/ 2071 h 2165"/>
                        <a:gd name="T88" fmla="*/ 2930 w 4615"/>
                        <a:gd name="T89" fmla="*/ 1976 h 2165"/>
                        <a:gd name="T90" fmla="*/ 3089 w 4615"/>
                        <a:gd name="T91" fmla="*/ 1527 h 2165"/>
                        <a:gd name="T92" fmla="*/ 3102 w 4615"/>
                        <a:gd name="T93" fmla="*/ 1519 h 2165"/>
                        <a:gd name="T94" fmla="*/ 3656 w 4615"/>
                        <a:gd name="T95" fmla="*/ 1601 h 2165"/>
                        <a:gd name="T96" fmla="*/ 4134 w 4615"/>
                        <a:gd name="T97" fmla="*/ 1655 h 2165"/>
                        <a:gd name="T98" fmla="*/ 4615 w 4615"/>
                        <a:gd name="T99" fmla="*/ 168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15" h="2165">
                          <a:moveTo>
                            <a:pt x="4615" y="1472"/>
                          </a:moveTo>
                          <a:lnTo>
                            <a:pt x="4615" y="1472"/>
                          </a:lnTo>
                          <a:lnTo>
                            <a:pt x="4500" y="1468"/>
                          </a:lnTo>
                          <a:lnTo>
                            <a:pt x="4380" y="1462"/>
                          </a:lnTo>
                          <a:lnTo>
                            <a:pt x="4257" y="1453"/>
                          </a:lnTo>
                          <a:lnTo>
                            <a:pt x="4133" y="1442"/>
                          </a:lnTo>
                          <a:lnTo>
                            <a:pt x="4007" y="1429"/>
                          </a:lnTo>
                          <a:lnTo>
                            <a:pt x="3884" y="1416"/>
                          </a:lnTo>
                          <a:lnTo>
                            <a:pt x="3765" y="1401"/>
                          </a:lnTo>
                          <a:lnTo>
                            <a:pt x="3652" y="1386"/>
                          </a:lnTo>
                          <a:lnTo>
                            <a:pt x="3447" y="1357"/>
                          </a:lnTo>
                          <a:lnTo>
                            <a:pt x="3283" y="1334"/>
                          </a:lnTo>
                          <a:lnTo>
                            <a:pt x="3136" y="1310"/>
                          </a:lnTo>
                          <a:lnTo>
                            <a:pt x="3136" y="1310"/>
                          </a:lnTo>
                          <a:lnTo>
                            <a:pt x="3119" y="1308"/>
                          </a:lnTo>
                          <a:lnTo>
                            <a:pt x="3102" y="1307"/>
                          </a:lnTo>
                          <a:lnTo>
                            <a:pt x="3102" y="1307"/>
                          </a:lnTo>
                          <a:lnTo>
                            <a:pt x="3085" y="1308"/>
                          </a:lnTo>
                          <a:lnTo>
                            <a:pt x="3067" y="1310"/>
                          </a:lnTo>
                          <a:lnTo>
                            <a:pt x="3050" y="1314"/>
                          </a:lnTo>
                          <a:lnTo>
                            <a:pt x="3034" y="1318"/>
                          </a:lnTo>
                          <a:lnTo>
                            <a:pt x="3017" y="1324"/>
                          </a:lnTo>
                          <a:lnTo>
                            <a:pt x="3001" y="1332"/>
                          </a:lnTo>
                          <a:lnTo>
                            <a:pt x="2987" y="1340"/>
                          </a:lnTo>
                          <a:lnTo>
                            <a:pt x="2971" y="1349"/>
                          </a:lnTo>
                          <a:lnTo>
                            <a:pt x="2958" y="1360"/>
                          </a:lnTo>
                          <a:lnTo>
                            <a:pt x="2945" y="1372"/>
                          </a:lnTo>
                          <a:lnTo>
                            <a:pt x="2933" y="1384"/>
                          </a:lnTo>
                          <a:lnTo>
                            <a:pt x="2921" y="1398"/>
                          </a:lnTo>
                          <a:lnTo>
                            <a:pt x="2912" y="1412"/>
                          </a:lnTo>
                          <a:lnTo>
                            <a:pt x="2902" y="1427"/>
                          </a:lnTo>
                          <a:lnTo>
                            <a:pt x="2894" y="1442"/>
                          </a:lnTo>
                          <a:lnTo>
                            <a:pt x="2889" y="1459"/>
                          </a:lnTo>
                          <a:lnTo>
                            <a:pt x="2769" y="1823"/>
                          </a:lnTo>
                          <a:lnTo>
                            <a:pt x="2769" y="1823"/>
                          </a:lnTo>
                          <a:lnTo>
                            <a:pt x="2764" y="1837"/>
                          </a:lnTo>
                          <a:lnTo>
                            <a:pt x="2757" y="1852"/>
                          </a:lnTo>
                          <a:lnTo>
                            <a:pt x="2749" y="1865"/>
                          </a:lnTo>
                          <a:lnTo>
                            <a:pt x="2741" y="1877"/>
                          </a:lnTo>
                          <a:lnTo>
                            <a:pt x="2732" y="1889"/>
                          </a:lnTo>
                          <a:lnTo>
                            <a:pt x="2721" y="1899"/>
                          </a:lnTo>
                          <a:lnTo>
                            <a:pt x="2711" y="1910"/>
                          </a:lnTo>
                          <a:lnTo>
                            <a:pt x="2699" y="1919"/>
                          </a:lnTo>
                          <a:lnTo>
                            <a:pt x="2687" y="1927"/>
                          </a:lnTo>
                          <a:lnTo>
                            <a:pt x="2674" y="1934"/>
                          </a:lnTo>
                          <a:lnTo>
                            <a:pt x="2660" y="1940"/>
                          </a:lnTo>
                          <a:lnTo>
                            <a:pt x="2646" y="1944"/>
                          </a:lnTo>
                          <a:lnTo>
                            <a:pt x="2631" y="1948"/>
                          </a:lnTo>
                          <a:lnTo>
                            <a:pt x="2618" y="1952"/>
                          </a:lnTo>
                          <a:lnTo>
                            <a:pt x="2602" y="1953"/>
                          </a:lnTo>
                          <a:lnTo>
                            <a:pt x="2588" y="1953"/>
                          </a:lnTo>
                          <a:lnTo>
                            <a:pt x="2588" y="1953"/>
                          </a:lnTo>
                          <a:lnTo>
                            <a:pt x="2573" y="1953"/>
                          </a:lnTo>
                          <a:lnTo>
                            <a:pt x="2559" y="1952"/>
                          </a:lnTo>
                          <a:lnTo>
                            <a:pt x="2544" y="1948"/>
                          </a:lnTo>
                          <a:lnTo>
                            <a:pt x="2528" y="1944"/>
                          </a:lnTo>
                          <a:lnTo>
                            <a:pt x="1478" y="1599"/>
                          </a:lnTo>
                          <a:lnTo>
                            <a:pt x="1478" y="1599"/>
                          </a:lnTo>
                          <a:lnTo>
                            <a:pt x="1459" y="1593"/>
                          </a:lnTo>
                          <a:lnTo>
                            <a:pt x="1442" y="1583"/>
                          </a:lnTo>
                          <a:lnTo>
                            <a:pt x="1426" y="1573"/>
                          </a:lnTo>
                          <a:lnTo>
                            <a:pt x="1412" y="1562"/>
                          </a:lnTo>
                          <a:lnTo>
                            <a:pt x="1398" y="1549"/>
                          </a:lnTo>
                          <a:lnTo>
                            <a:pt x="1386" y="1534"/>
                          </a:lnTo>
                          <a:lnTo>
                            <a:pt x="1376" y="1520"/>
                          </a:lnTo>
                          <a:lnTo>
                            <a:pt x="1367" y="1504"/>
                          </a:lnTo>
                          <a:lnTo>
                            <a:pt x="1360" y="1487"/>
                          </a:lnTo>
                          <a:lnTo>
                            <a:pt x="1353" y="1470"/>
                          </a:lnTo>
                          <a:lnTo>
                            <a:pt x="1349" y="1453"/>
                          </a:lnTo>
                          <a:lnTo>
                            <a:pt x="1347" y="1434"/>
                          </a:lnTo>
                          <a:lnTo>
                            <a:pt x="1347" y="1416"/>
                          </a:lnTo>
                          <a:lnTo>
                            <a:pt x="1348" y="1397"/>
                          </a:lnTo>
                          <a:lnTo>
                            <a:pt x="1351" y="1377"/>
                          </a:lnTo>
                          <a:lnTo>
                            <a:pt x="1356" y="1359"/>
                          </a:lnTo>
                          <a:lnTo>
                            <a:pt x="1476" y="990"/>
                          </a:lnTo>
                          <a:lnTo>
                            <a:pt x="1476" y="990"/>
                          </a:lnTo>
                          <a:lnTo>
                            <a:pt x="1482" y="971"/>
                          </a:lnTo>
                          <a:lnTo>
                            <a:pt x="1486" y="952"/>
                          </a:lnTo>
                          <a:lnTo>
                            <a:pt x="1487" y="933"/>
                          </a:lnTo>
                          <a:lnTo>
                            <a:pt x="1487" y="913"/>
                          </a:lnTo>
                          <a:lnTo>
                            <a:pt x="1484" y="893"/>
                          </a:lnTo>
                          <a:lnTo>
                            <a:pt x="1480" y="875"/>
                          </a:lnTo>
                          <a:lnTo>
                            <a:pt x="1475" y="856"/>
                          </a:lnTo>
                          <a:lnTo>
                            <a:pt x="1468" y="838"/>
                          </a:lnTo>
                          <a:lnTo>
                            <a:pt x="1460" y="819"/>
                          </a:lnTo>
                          <a:lnTo>
                            <a:pt x="1451" y="802"/>
                          </a:lnTo>
                          <a:lnTo>
                            <a:pt x="1439" y="786"/>
                          </a:lnTo>
                          <a:lnTo>
                            <a:pt x="1427" y="772"/>
                          </a:lnTo>
                          <a:lnTo>
                            <a:pt x="1414" y="757"/>
                          </a:lnTo>
                          <a:lnTo>
                            <a:pt x="1398" y="745"/>
                          </a:lnTo>
                          <a:lnTo>
                            <a:pt x="1382" y="734"/>
                          </a:lnTo>
                          <a:lnTo>
                            <a:pt x="1365" y="724"/>
                          </a:lnTo>
                          <a:lnTo>
                            <a:pt x="1365" y="724"/>
                          </a:lnTo>
                          <a:lnTo>
                            <a:pt x="1257" y="669"/>
                          </a:lnTo>
                          <a:lnTo>
                            <a:pt x="1137" y="607"/>
                          </a:lnTo>
                          <a:lnTo>
                            <a:pt x="987" y="529"/>
                          </a:lnTo>
                          <a:lnTo>
                            <a:pt x="819" y="437"/>
                          </a:lnTo>
                          <a:lnTo>
                            <a:pt x="734" y="389"/>
                          </a:lnTo>
                          <a:lnTo>
                            <a:pt x="646" y="338"/>
                          </a:lnTo>
                          <a:lnTo>
                            <a:pt x="559" y="287"/>
                          </a:lnTo>
                          <a:lnTo>
                            <a:pt x="476" y="237"/>
                          </a:lnTo>
                          <a:lnTo>
                            <a:pt x="395" y="186"/>
                          </a:lnTo>
                          <a:lnTo>
                            <a:pt x="320" y="137"/>
                          </a:lnTo>
                          <a:lnTo>
                            <a:pt x="320" y="137"/>
                          </a:lnTo>
                          <a:lnTo>
                            <a:pt x="222" y="69"/>
                          </a:lnTo>
                          <a:lnTo>
                            <a:pt x="124" y="0"/>
                          </a:lnTo>
                          <a:lnTo>
                            <a:pt x="0" y="170"/>
                          </a:lnTo>
                          <a:lnTo>
                            <a:pt x="0" y="170"/>
                          </a:lnTo>
                          <a:lnTo>
                            <a:pt x="101" y="242"/>
                          </a:lnTo>
                          <a:lnTo>
                            <a:pt x="202" y="312"/>
                          </a:lnTo>
                          <a:lnTo>
                            <a:pt x="202" y="312"/>
                          </a:lnTo>
                          <a:lnTo>
                            <a:pt x="278" y="362"/>
                          </a:lnTo>
                          <a:lnTo>
                            <a:pt x="357" y="412"/>
                          </a:lnTo>
                          <a:lnTo>
                            <a:pt x="440" y="463"/>
                          </a:lnTo>
                          <a:lnTo>
                            <a:pt x="525" y="513"/>
                          </a:lnTo>
                          <a:lnTo>
                            <a:pt x="612" y="563"/>
                          </a:lnTo>
                          <a:lnTo>
                            <a:pt x="698" y="611"/>
                          </a:lnTo>
                          <a:lnTo>
                            <a:pt x="864" y="702"/>
                          </a:lnTo>
                          <a:lnTo>
                            <a:pt x="1014" y="782"/>
                          </a:lnTo>
                          <a:lnTo>
                            <a:pt x="1139" y="847"/>
                          </a:lnTo>
                          <a:lnTo>
                            <a:pt x="1270" y="913"/>
                          </a:lnTo>
                          <a:lnTo>
                            <a:pt x="1270" y="913"/>
                          </a:lnTo>
                          <a:lnTo>
                            <a:pt x="1274" y="919"/>
                          </a:lnTo>
                          <a:lnTo>
                            <a:pt x="1275" y="925"/>
                          </a:lnTo>
                          <a:lnTo>
                            <a:pt x="1155" y="1293"/>
                          </a:lnTo>
                          <a:lnTo>
                            <a:pt x="1155" y="1293"/>
                          </a:lnTo>
                          <a:lnTo>
                            <a:pt x="1149" y="1312"/>
                          </a:lnTo>
                          <a:lnTo>
                            <a:pt x="1145" y="1331"/>
                          </a:lnTo>
                          <a:lnTo>
                            <a:pt x="1141" y="1351"/>
                          </a:lnTo>
                          <a:lnTo>
                            <a:pt x="1138" y="1371"/>
                          </a:lnTo>
                          <a:lnTo>
                            <a:pt x="1135" y="1390"/>
                          </a:lnTo>
                          <a:lnTo>
                            <a:pt x="1135" y="1409"/>
                          </a:lnTo>
                          <a:lnTo>
                            <a:pt x="1135" y="1429"/>
                          </a:lnTo>
                          <a:lnTo>
                            <a:pt x="1135" y="1449"/>
                          </a:lnTo>
                          <a:lnTo>
                            <a:pt x="1138" y="1468"/>
                          </a:lnTo>
                          <a:lnTo>
                            <a:pt x="1141" y="1487"/>
                          </a:lnTo>
                          <a:lnTo>
                            <a:pt x="1145" y="1507"/>
                          </a:lnTo>
                          <a:lnTo>
                            <a:pt x="1150" y="1525"/>
                          </a:lnTo>
                          <a:lnTo>
                            <a:pt x="1155" y="1544"/>
                          </a:lnTo>
                          <a:lnTo>
                            <a:pt x="1162" y="1564"/>
                          </a:lnTo>
                          <a:lnTo>
                            <a:pt x="1170" y="1582"/>
                          </a:lnTo>
                          <a:lnTo>
                            <a:pt x="1178" y="1599"/>
                          </a:lnTo>
                          <a:lnTo>
                            <a:pt x="1178" y="1599"/>
                          </a:lnTo>
                          <a:lnTo>
                            <a:pt x="1188" y="1618"/>
                          </a:lnTo>
                          <a:lnTo>
                            <a:pt x="1197" y="1635"/>
                          </a:lnTo>
                          <a:lnTo>
                            <a:pt x="1209" y="1651"/>
                          </a:lnTo>
                          <a:lnTo>
                            <a:pt x="1221" y="1667"/>
                          </a:lnTo>
                          <a:lnTo>
                            <a:pt x="1233" y="1681"/>
                          </a:lnTo>
                          <a:lnTo>
                            <a:pt x="1246" y="1696"/>
                          </a:lnTo>
                          <a:lnTo>
                            <a:pt x="1261" y="1710"/>
                          </a:lnTo>
                          <a:lnTo>
                            <a:pt x="1274" y="1723"/>
                          </a:lnTo>
                          <a:lnTo>
                            <a:pt x="1290" y="1735"/>
                          </a:lnTo>
                          <a:lnTo>
                            <a:pt x="1306" y="1747"/>
                          </a:lnTo>
                          <a:lnTo>
                            <a:pt x="1322" y="1758"/>
                          </a:lnTo>
                          <a:lnTo>
                            <a:pt x="1339" y="1768"/>
                          </a:lnTo>
                          <a:lnTo>
                            <a:pt x="1356" y="1778"/>
                          </a:lnTo>
                          <a:lnTo>
                            <a:pt x="1375" y="1786"/>
                          </a:lnTo>
                          <a:lnTo>
                            <a:pt x="1392" y="1794"/>
                          </a:lnTo>
                          <a:lnTo>
                            <a:pt x="1412" y="1800"/>
                          </a:lnTo>
                          <a:lnTo>
                            <a:pt x="2464" y="2145"/>
                          </a:lnTo>
                          <a:lnTo>
                            <a:pt x="2464" y="2145"/>
                          </a:lnTo>
                          <a:lnTo>
                            <a:pt x="2494" y="2154"/>
                          </a:lnTo>
                          <a:lnTo>
                            <a:pt x="2524" y="2161"/>
                          </a:lnTo>
                          <a:lnTo>
                            <a:pt x="2556" y="2164"/>
                          </a:lnTo>
                          <a:lnTo>
                            <a:pt x="2588" y="2165"/>
                          </a:lnTo>
                          <a:lnTo>
                            <a:pt x="2588" y="2165"/>
                          </a:lnTo>
                          <a:lnTo>
                            <a:pt x="2619" y="2165"/>
                          </a:lnTo>
                          <a:lnTo>
                            <a:pt x="2650" y="2161"/>
                          </a:lnTo>
                          <a:lnTo>
                            <a:pt x="2680" y="2154"/>
                          </a:lnTo>
                          <a:lnTo>
                            <a:pt x="2711" y="2146"/>
                          </a:lnTo>
                          <a:lnTo>
                            <a:pt x="2740" y="2136"/>
                          </a:lnTo>
                          <a:lnTo>
                            <a:pt x="2767" y="2123"/>
                          </a:lnTo>
                          <a:lnTo>
                            <a:pt x="2795" y="2108"/>
                          </a:lnTo>
                          <a:lnTo>
                            <a:pt x="2822" y="2091"/>
                          </a:lnTo>
                          <a:lnTo>
                            <a:pt x="2822" y="2091"/>
                          </a:lnTo>
                          <a:lnTo>
                            <a:pt x="2847" y="2071"/>
                          </a:lnTo>
                          <a:lnTo>
                            <a:pt x="2871" y="2050"/>
                          </a:lnTo>
                          <a:lnTo>
                            <a:pt x="2892" y="2026"/>
                          </a:lnTo>
                          <a:lnTo>
                            <a:pt x="2912" y="2002"/>
                          </a:lnTo>
                          <a:lnTo>
                            <a:pt x="2930" y="1976"/>
                          </a:lnTo>
                          <a:lnTo>
                            <a:pt x="2945" y="1948"/>
                          </a:lnTo>
                          <a:lnTo>
                            <a:pt x="2959" y="1919"/>
                          </a:lnTo>
                          <a:lnTo>
                            <a:pt x="2970" y="1889"/>
                          </a:lnTo>
                          <a:lnTo>
                            <a:pt x="3089" y="1527"/>
                          </a:lnTo>
                          <a:lnTo>
                            <a:pt x="3089" y="1527"/>
                          </a:lnTo>
                          <a:lnTo>
                            <a:pt x="3095" y="1521"/>
                          </a:lnTo>
                          <a:lnTo>
                            <a:pt x="3102" y="1519"/>
                          </a:lnTo>
                          <a:lnTo>
                            <a:pt x="3102" y="1519"/>
                          </a:lnTo>
                          <a:lnTo>
                            <a:pt x="3159" y="1528"/>
                          </a:lnTo>
                          <a:lnTo>
                            <a:pt x="3278" y="1546"/>
                          </a:lnTo>
                          <a:lnTo>
                            <a:pt x="3448" y="1572"/>
                          </a:lnTo>
                          <a:lnTo>
                            <a:pt x="3656" y="1601"/>
                          </a:lnTo>
                          <a:lnTo>
                            <a:pt x="3769" y="1615"/>
                          </a:lnTo>
                          <a:lnTo>
                            <a:pt x="3888" y="1628"/>
                          </a:lnTo>
                          <a:lnTo>
                            <a:pt x="4010" y="1642"/>
                          </a:lnTo>
                          <a:lnTo>
                            <a:pt x="4134" y="1655"/>
                          </a:lnTo>
                          <a:lnTo>
                            <a:pt x="4258" y="1665"/>
                          </a:lnTo>
                          <a:lnTo>
                            <a:pt x="4381" y="1673"/>
                          </a:lnTo>
                          <a:lnTo>
                            <a:pt x="4500" y="1680"/>
                          </a:lnTo>
                          <a:lnTo>
                            <a:pt x="4615" y="1684"/>
                          </a:lnTo>
                          <a:lnTo>
                            <a:pt x="4615" y="1472"/>
                          </a:lnTo>
                          <a:close/>
                        </a:path>
                      </a:pathLst>
                    </a:custGeom>
                    <a:solidFill>
                      <a:srgbClr val="0076A8"/>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8" name="Freeform 76">
                      <a:extLst>
                        <a:ext uri="{FF2B5EF4-FFF2-40B4-BE49-F238E27FC236}">
                          <a16:creationId xmlns:a16="http://schemas.microsoft.com/office/drawing/2014/main" id="{3831F6B8-884F-428B-892D-75C4956EACB0}"/>
                        </a:ext>
                      </a:extLst>
                    </p:cNvPr>
                    <p:cNvSpPr>
                      <a:spLocks/>
                    </p:cNvSpPr>
                    <p:nvPr/>
                  </p:nvSpPr>
                  <p:spPr bwMode="auto">
                    <a:xfrm>
                      <a:off x="7668760" y="665343"/>
                      <a:ext cx="1408298" cy="706629"/>
                    </a:xfrm>
                    <a:custGeom>
                      <a:avLst/>
                      <a:gdLst>
                        <a:gd name="T0" fmla="*/ 0 w 4541"/>
                        <a:gd name="T1" fmla="*/ 2111 h 2281"/>
                        <a:gd name="T2" fmla="*/ 246 w 4541"/>
                        <a:gd name="T3" fmla="*/ 2198 h 2281"/>
                        <a:gd name="T4" fmla="*/ 597 w 4541"/>
                        <a:gd name="T5" fmla="*/ 1983 h 2281"/>
                        <a:gd name="T6" fmla="*/ 968 w 4541"/>
                        <a:gd name="T7" fmla="*/ 1779 h 2281"/>
                        <a:gd name="T8" fmla="*/ 1380 w 4541"/>
                        <a:gd name="T9" fmla="*/ 1570 h 2281"/>
                        <a:gd name="T10" fmla="*/ 1442 w 4541"/>
                        <a:gd name="T11" fmla="*/ 1523 h 2281"/>
                        <a:gd name="T12" fmla="*/ 1484 w 4541"/>
                        <a:gd name="T13" fmla="*/ 1458 h 2281"/>
                        <a:gd name="T14" fmla="*/ 1503 w 4541"/>
                        <a:gd name="T15" fmla="*/ 1383 h 2281"/>
                        <a:gd name="T16" fmla="*/ 1493 w 4541"/>
                        <a:gd name="T17" fmla="*/ 1306 h 2281"/>
                        <a:gd name="T18" fmla="*/ 1323 w 4541"/>
                        <a:gd name="T19" fmla="*/ 761 h 2281"/>
                        <a:gd name="T20" fmla="*/ 1330 w 4541"/>
                        <a:gd name="T21" fmla="*/ 689 h 2281"/>
                        <a:gd name="T22" fmla="*/ 1363 w 4541"/>
                        <a:gd name="T23" fmla="*/ 624 h 2281"/>
                        <a:gd name="T24" fmla="*/ 1418 w 4541"/>
                        <a:gd name="T25" fmla="*/ 575 h 2281"/>
                        <a:gd name="T26" fmla="*/ 2507 w 4541"/>
                        <a:gd name="T27" fmla="*/ 221 h 2281"/>
                        <a:gd name="T28" fmla="*/ 2565 w 4541"/>
                        <a:gd name="T29" fmla="*/ 211 h 2281"/>
                        <a:gd name="T30" fmla="*/ 2609 w 4541"/>
                        <a:gd name="T31" fmla="*/ 218 h 2281"/>
                        <a:gd name="T32" fmla="*/ 2664 w 4541"/>
                        <a:gd name="T33" fmla="*/ 239 h 2281"/>
                        <a:gd name="T34" fmla="*/ 2709 w 4541"/>
                        <a:gd name="T35" fmla="*/ 278 h 2281"/>
                        <a:gd name="T36" fmla="*/ 2741 w 4541"/>
                        <a:gd name="T37" fmla="*/ 329 h 2281"/>
                        <a:gd name="T38" fmla="*/ 2917 w 4541"/>
                        <a:gd name="T39" fmla="*/ 871 h 2281"/>
                        <a:gd name="T40" fmla="*/ 2954 w 4541"/>
                        <a:gd name="T41" fmla="*/ 929 h 2281"/>
                        <a:gd name="T42" fmla="*/ 3008 w 4541"/>
                        <a:gd name="T43" fmla="*/ 974 h 2281"/>
                        <a:gd name="T44" fmla="*/ 3073 w 4541"/>
                        <a:gd name="T45" fmla="*/ 1002 h 2281"/>
                        <a:gd name="T46" fmla="*/ 3126 w 4541"/>
                        <a:gd name="T47" fmla="*/ 1008 h 2281"/>
                        <a:gd name="T48" fmla="*/ 3293 w 4541"/>
                        <a:gd name="T49" fmla="*/ 985 h 2281"/>
                        <a:gd name="T50" fmla="*/ 3855 w 4541"/>
                        <a:gd name="T51" fmla="*/ 913 h 2281"/>
                        <a:gd name="T52" fmla="*/ 4320 w 4541"/>
                        <a:gd name="T53" fmla="*/ 871 h 2281"/>
                        <a:gd name="T54" fmla="*/ 4541 w 4541"/>
                        <a:gd name="T55" fmla="*/ 650 h 2281"/>
                        <a:gd name="T56" fmla="*/ 4089 w 4541"/>
                        <a:gd name="T57" fmla="*/ 677 h 2281"/>
                        <a:gd name="T58" fmla="*/ 3641 w 4541"/>
                        <a:gd name="T59" fmla="*/ 724 h 2281"/>
                        <a:gd name="T60" fmla="*/ 3124 w 4541"/>
                        <a:gd name="T61" fmla="*/ 797 h 2281"/>
                        <a:gd name="T62" fmla="*/ 2949 w 4541"/>
                        <a:gd name="T63" fmla="*/ 279 h 2281"/>
                        <a:gd name="T64" fmla="*/ 2908 w 4541"/>
                        <a:gd name="T65" fmla="*/ 192 h 2281"/>
                        <a:gd name="T66" fmla="*/ 2824 w 4541"/>
                        <a:gd name="T67" fmla="*/ 95 h 2281"/>
                        <a:gd name="T68" fmla="*/ 2745 w 4541"/>
                        <a:gd name="T69" fmla="*/ 44 h 2281"/>
                        <a:gd name="T70" fmla="*/ 2627 w 4541"/>
                        <a:gd name="T71" fmla="*/ 5 h 2281"/>
                        <a:gd name="T72" fmla="*/ 2565 w 4541"/>
                        <a:gd name="T73" fmla="*/ 0 h 2281"/>
                        <a:gd name="T74" fmla="*/ 2473 w 4541"/>
                        <a:gd name="T75" fmla="*/ 12 h 2281"/>
                        <a:gd name="T76" fmla="*/ 1369 w 4541"/>
                        <a:gd name="T77" fmla="*/ 366 h 2281"/>
                        <a:gd name="T78" fmla="*/ 1297 w 4541"/>
                        <a:gd name="T79" fmla="*/ 402 h 2281"/>
                        <a:gd name="T80" fmla="*/ 1234 w 4541"/>
                        <a:gd name="T81" fmla="*/ 449 h 2281"/>
                        <a:gd name="T82" fmla="*/ 1184 w 4541"/>
                        <a:gd name="T83" fmla="*/ 509 h 2281"/>
                        <a:gd name="T84" fmla="*/ 1146 w 4541"/>
                        <a:gd name="T85" fmla="*/ 575 h 2281"/>
                        <a:gd name="T86" fmla="*/ 1121 w 4541"/>
                        <a:gd name="T87" fmla="*/ 648 h 2281"/>
                        <a:gd name="T88" fmla="*/ 1110 w 4541"/>
                        <a:gd name="T89" fmla="*/ 726 h 2281"/>
                        <a:gd name="T90" fmla="*/ 1114 w 4541"/>
                        <a:gd name="T91" fmla="*/ 805 h 2281"/>
                        <a:gd name="T92" fmla="*/ 1291 w 4541"/>
                        <a:gd name="T93" fmla="*/ 1368 h 2281"/>
                        <a:gd name="T94" fmla="*/ 1286 w 4541"/>
                        <a:gd name="T95" fmla="*/ 1380 h 2281"/>
                        <a:gd name="T96" fmla="*/ 755 w 4541"/>
                        <a:gd name="T97" fmla="*/ 1653 h 2281"/>
                        <a:gd name="T98" fmla="*/ 385 w 4541"/>
                        <a:gd name="T99" fmla="*/ 1862 h 2281"/>
                        <a:gd name="T100" fmla="*/ 128 w 4541"/>
                        <a:gd name="T101" fmla="*/ 2022 h 2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41" h="2281">
                          <a:moveTo>
                            <a:pt x="128" y="2022"/>
                          </a:moveTo>
                          <a:lnTo>
                            <a:pt x="128" y="2022"/>
                          </a:lnTo>
                          <a:lnTo>
                            <a:pt x="64" y="2066"/>
                          </a:lnTo>
                          <a:lnTo>
                            <a:pt x="0" y="2111"/>
                          </a:lnTo>
                          <a:lnTo>
                            <a:pt x="124" y="2281"/>
                          </a:lnTo>
                          <a:lnTo>
                            <a:pt x="124" y="2281"/>
                          </a:lnTo>
                          <a:lnTo>
                            <a:pt x="246" y="2198"/>
                          </a:lnTo>
                          <a:lnTo>
                            <a:pt x="246" y="2198"/>
                          </a:lnTo>
                          <a:lnTo>
                            <a:pt x="327" y="2145"/>
                          </a:lnTo>
                          <a:lnTo>
                            <a:pt x="414" y="2091"/>
                          </a:lnTo>
                          <a:lnTo>
                            <a:pt x="504" y="2037"/>
                          </a:lnTo>
                          <a:lnTo>
                            <a:pt x="597" y="1983"/>
                          </a:lnTo>
                          <a:lnTo>
                            <a:pt x="691" y="1930"/>
                          </a:lnTo>
                          <a:lnTo>
                            <a:pt x="785" y="1877"/>
                          </a:lnTo>
                          <a:lnTo>
                            <a:pt x="878" y="1827"/>
                          </a:lnTo>
                          <a:lnTo>
                            <a:pt x="968" y="1779"/>
                          </a:lnTo>
                          <a:lnTo>
                            <a:pt x="1130" y="1696"/>
                          </a:lnTo>
                          <a:lnTo>
                            <a:pt x="1261" y="1628"/>
                          </a:lnTo>
                          <a:lnTo>
                            <a:pt x="1380" y="1570"/>
                          </a:lnTo>
                          <a:lnTo>
                            <a:pt x="1380" y="1570"/>
                          </a:lnTo>
                          <a:lnTo>
                            <a:pt x="1397" y="1561"/>
                          </a:lnTo>
                          <a:lnTo>
                            <a:pt x="1413" y="1549"/>
                          </a:lnTo>
                          <a:lnTo>
                            <a:pt x="1429" y="1537"/>
                          </a:lnTo>
                          <a:lnTo>
                            <a:pt x="1442" y="1523"/>
                          </a:lnTo>
                          <a:lnTo>
                            <a:pt x="1454" y="1508"/>
                          </a:lnTo>
                          <a:lnTo>
                            <a:pt x="1466" y="1492"/>
                          </a:lnTo>
                          <a:lnTo>
                            <a:pt x="1475" y="1475"/>
                          </a:lnTo>
                          <a:lnTo>
                            <a:pt x="1484" y="1458"/>
                          </a:lnTo>
                          <a:lnTo>
                            <a:pt x="1491" y="1439"/>
                          </a:lnTo>
                          <a:lnTo>
                            <a:pt x="1496" y="1421"/>
                          </a:lnTo>
                          <a:lnTo>
                            <a:pt x="1500" y="1402"/>
                          </a:lnTo>
                          <a:lnTo>
                            <a:pt x="1503" y="1383"/>
                          </a:lnTo>
                          <a:lnTo>
                            <a:pt x="1503" y="1363"/>
                          </a:lnTo>
                          <a:lnTo>
                            <a:pt x="1501" y="1344"/>
                          </a:lnTo>
                          <a:lnTo>
                            <a:pt x="1499" y="1324"/>
                          </a:lnTo>
                          <a:lnTo>
                            <a:pt x="1493" y="1306"/>
                          </a:lnTo>
                          <a:lnTo>
                            <a:pt x="1331" y="800"/>
                          </a:lnTo>
                          <a:lnTo>
                            <a:pt x="1331" y="800"/>
                          </a:lnTo>
                          <a:lnTo>
                            <a:pt x="1326" y="781"/>
                          </a:lnTo>
                          <a:lnTo>
                            <a:pt x="1323" y="761"/>
                          </a:lnTo>
                          <a:lnTo>
                            <a:pt x="1322" y="743"/>
                          </a:lnTo>
                          <a:lnTo>
                            <a:pt x="1322" y="724"/>
                          </a:lnTo>
                          <a:lnTo>
                            <a:pt x="1324" y="706"/>
                          </a:lnTo>
                          <a:lnTo>
                            <a:pt x="1330" y="689"/>
                          </a:lnTo>
                          <a:lnTo>
                            <a:pt x="1335" y="671"/>
                          </a:lnTo>
                          <a:lnTo>
                            <a:pt x="1343" y="654"/>
                          </a:lnTo>
                          <a:lnTo>
                            <a:pt x="1352" y="638"/>
                          </a:lnTo>
                          <a:lnTo>
                            <a:pt x="1363" y="624"/>
                          </a:lnTo>
                          <a:lnTo>
                            <a:pt x="1375" y="609"/>
                          </a:lnTo>
                          <a:lnTo>
                            <a:pt x="1388" y="597"/>
                          </a:lnTo>
                          <a:lnTo>
                            <a:pt x="1402" y="586"/>
                          </a:lnTo>
                          <a:lnTo>
                            <a:pt x="1418" y="575"/>
                          </a:lnTo>
                          <a:lnTo>
                            <a:pt x="1435" y="567"/>
                          </a:lnTo>
                          <a:lnTo>
                            <a:pt x="1454" y="560"/>
                          </a:lnTo>
                          <a:lnTo>
                            <a:pt x="2507" y="221"/>
                          </a:lnTo>
                          <a:lnTo>
                            <a:pt x="2507" y="221"/>
                          </a:lnTo>
                          <a:lnTo>
                            <a:pt x="2522" y="217"/>
                          </a:lnTo>
                          <a:lnTo>
                            <a:pt x="2536" y="214"/>
                          </a:lnTo>
                          <a:lnTo>
                            <a:pt x="2551" y="213"/>
                          </a:lnTo>
                          <a:lnTo>
                            <a:pt x="2565" y="211"/>
                          </a:lnTo>
                          <a:lnTo>
                            <a:pt x="2565" y="211"/>
                          </a:lnTo>
                          <a:lnTo>
                            <a:pt x="2580" y="213"/>
                          </a:lnTo>
                          <a:lnTo>
                            <a:pt x="2594" y="214"/>
                          </a:lnTo>
                          <a:lnTo>
                            <a:pt x="2609" y="218"/>
                          </a:lnTo>
                          <a:lnTo>
                            <a:pt x="2623" y="222"/>
                          </a:lnTo>
                          <a:lnTo>
                            <a:pt x="2638" y="226"/>
                          </a:lnTo>
                          <a:lnTo>
                            <a:pt x="2651" y="233"/>
                          </a:lnTo>
                          <a:lnTo>
                            <a:pt x="2664" y="239"/>
                          </a:lnTo>
                          <a:lnTo>
                            <a:pt x="2676" y="248"/>
                          </a:lnTo>
                          <a:lnTo>
                            <a:pt x="2688" y="256"/>
                          </a:lnTo>
                          <a:lnTo>
                            <a:pt x="2699" y="267"/>
                          </a:lnTo>
                          <a:lnTo>
                            <a:pt x="2709" y="278"/>
                          </a:lnTo>
                          <a:lnTo>
                            <a:pt x="2719" y="289"/>
                          </a:lnTo>
                          <a:lnTo>
                            <a:pt x="2727" y="303"/>
                          </a:lnTo>
                          <a:lnTo>
                            <a:pt x="2734" y="316"/>
                          </a:lnTo>
                          <a:lnTo>
                            <a:pt x="2741" y="329"/>
                          </a:lnTo>
                          <a:lnTo>
                            <a:pt x="2746" y="344"/>
                          </a:lnTo>
                          <a:lnTo>
                            <a:pt x="2910" y="854"/>
                          </a:lnTo>
                          <a:lnTo>
                            <a:pt x="2910" y="854"/>
                          </a:lnTo>
                          <a:lnTo>
                            <a:pt x="2917" y="871"/>
                          </a:lnTo>
                          <a:lnTo>
                            <a:pt x="2925" y="887"/>
                          </a:lnTo>
                          <a:lnTo>
                            <a:pt x="2933" y="901"/>
                          </a:lnTo>
                          <a:lnTo>
                            <a:pt x="2943" y="916"/>
                          </a:lnTo>
                          <a:lnTo>
                            <a:pt x="2954" y="929"/>
                          </a:lnTo>
                          <a:lnTo>
                            <a:pt x="2967" y="942"/>
                          </a:lnTo>
                          <a:lnTo>
                            <a:pt x="2980" y="954"/>
                          </a:lnTo>
                          <a:lnTo>
                            <a:pt x="2993" y="965"/>
                          </a:lnTo>
                          <a:lnTo>
                            <a:pt x="3008" y="974"/>
                          </a:lnTo>
                          <a:lnTo>
                            <a:pt x="3024" y="983"/>
                          </a:lnTo>
                          <a:lnTo>
                            <a:pt x="3040" y="990"/>
                          </a:lnTo>
                          <a:lnTo>
                            <a:pt x="3057" y="997"/>
                          </a:lnTo>
                          <a:lnTo>
                            <a:pt x="3073" y="1002"/>
                          </a:lnTo>
                          <a:lnTo>
                            <a:pt x="3090" y="1004"/>
                          </a:lnTo>
                          <a:lnTo>
                            <a:pt x="3108" y="1007"/>
                          </a:lnTo>
                          <a:lnTo>
                            <a:pt x="3126" y="1008"/>
                          </a:lnTo>
                          <a:lnTo>
                            <a:pt x="3126" y="1008"/>
                          </a:lnTo>
                          <a:lnTo>
                            <a:pt x="3142" y="1007"/>
                          </a:lnTo>
                          <a:lnTo>
                            <a:pt x="3157" y="1006"/>
                          </a:lnTo>
                          <a:lnTo>
                            <a:pt x="3157" y="1006"/>
                          </a:lnTo>
                          <a:lnTo>
                            <a:pt x="3293" y="985"/>
                          </a:lnTo>
                          <a:lnTo>
                            <a:pt x="3447" y="964"/>
                          </a:lnTo>
                          <a:lnTo>
                            <a:pt x="3638" y="938"/>
                          </a:lnTo>
                          <a:lnTo>
                            <a:pt x="3744" y="925"/>
                          </a:lnTo>
                          <a:lnTo>
                            <a:pt x="3855" y="913"/>
                          </a:lnTo>
                          <a:lnTo>
                            <a:pt x="3970" y="900"/>
                          </a:lnTo>
                          <a:lnTo>
                            <a:pt x="4088" y="890"/>
                          </a:lnTo>
                          <a:lnTo>
                            <a:pt x="4204" y="880"/>
                          </a:lnTo>
                          <a:lnTo>
                            <a:pt x="4320" y="871"/>
                          </a:lnTo>
                          <a:lnTo>
                            <a:pt x="4433" y="866"/>
                          </a:lnTo>
                          <a:lnTo>
                            <a:pt x="4541" y="862"/>
                          </a:lnTo>
                          <a:lnTo>
                            <a:pt x="4541" y="650"/>
                          </a:lnTo>
                          <a:lnTo>
                            <a:pt x="4541" y="650"/>
                          </a:lnTo>
                          <a:lnTo>
                            <a:pt x="4433" y="654"/>
                          </a:lnTo>
                          <a:lnTo>
                            <a:pt x="4320" y="660"/>
                          </a:lnTo>
                          <a:lnTo>
                            <a:pt x="4205" y="667"/>
                          </a:lnTo>
                          <a:lnTo>
                            <a:pt x="4089" y="677"/>
                          </a:lnTo>
                          <a:lnTo>
                            <a:pt x="3974" y="687"/>
                          </a:lnTo>
                          <a:lnTo>
                            <a:pt x="3859" y="699"/>
                          </a:lnTo>
                          <a:lnTo>
                            <a:pt x="3748" y="712"/>
                          </a:lnTo>
                          <a:lnTo>
                            <a:pt x="3641" y="724"/>
                          </a:lnTo>
                          <a:lnTo>
                            <a:pt x="3448" y="749"/>
                          </a:lnTo>
                          <a:lnTo>
                            <a:pt x="3290" y="772"/>
                          </a:lnTo>
                          <a:lnTo>
                            <a:pt x="3179" y="788"/>
                          </a:lnTo>
                          <a:lnTo>
                            <a:pt x="3124" y="797"/>
                          </a:lnTo>
                          <a:lnTo>
                            <a:pt x="3124" y="797"/>
                          </a:lnTo>
                          <a:lnTo>
                            <a:pt x="3118" y="793"/>
                          </a:lnTo>
                          <a:lnTo>
                            <a:pt x="3111" y="788"/>
                          </a:lnTo>
                          <a:lnTo>
                            <a:pt x="2949" y="279"/>
                          </a:lnTo>
                          <a:lnTo>
                            <a:pt x="2949" y="279"/>
                          </a:lnTo>
                          <a:lnTo>
                            <a:pt x="2937" y="248"/>
                          </a:lnTo>
                          <a:lnTo>
                            <a:pt x="2923" y="219"/>
                          </a:lnTo>
                          <a:lnTo>
                            <a:pt x="2908" y="192"/>
                          </a:lnTo>
                          <a:lnTo>
                            <a:pt x="2890" y="165"/>
                          </a:lnTo>
                          <a:lnTo>
                            <a:pt x="2871" y="141"/>
                          </a:lnTo>
                          <a:lnTo>
                            <a:pt x="2848" y="118"/>
                          </a:lnTo>
                          <a:lnTo>
                            <a:pt x="2824" y="95"/>
                          </a:lnTo>
                          <a:lnTo>
                            <a:pt x="2799" y="75"/>
                          </a:lnTo>
                          <a:lnTo>
                            <a:pt x="2799" y="75"/>
                          </a:lnTo>
                          <a:lnTo>
                            <a:pt x="2773" y="58"/>
                          </a:lnTo>
                          <a:lnTo>
                            <a:pt x="2745" y="44"/>
                          </a:lnTo>
                          <a:lnTo>
                            <a:pt x="2717" y="30"/>
                          </a:lnTo>
                          <a:lnTo>
                            <a:pt x="2688" y="20"/>
                          </a:lnTo>
                          <a:lnTo>
                            <a:pt x="2658" y="12"/>
                          </a:lnTo>
                          <a:lnTo>
                            <a:pt x="2627" y="5"/>
                          </a:lnTo>
                          <a:lnTo>
                            <a:pt x="2597" y="1"/>
                          </a:lnTo>
                          <a:lnTo>
                            <a:pt x="2565" y="0"/>
                          </a:lnTo>
                          <a:lnTo>
                            <a:pt x="2565" y="0"/>
                          </a:lnTo>
                          <a:lnTo>
                            <a:pt x="2565" y="0"/>
                          </a:lnTo>
                          <a:lnTo>
                            <a:pt x="2565" y="0"/>
                          </a:lnTo>
                          <a:lnTo>
                            <a:pt x="2534" y="1"/>
                          </a:lnTo>
                          <a:lnTo>
                            <a:pt x="2503" y="5"/>
                          </a:lnTo>
                          <a:lnTo>
                            <a:pt x="2473" y="12"/>
                          </a:lnTo>
                          <a:lnTo>
                            <a:pt x="2442" y="20"/>
                          </a:lnTo>
                          <a:lnTo>
                            <a:pt x="1389" y="358"/>
                          </a:lnTo>
                          <a:lnTo>
                            <a:pt x="1389" y="358"/>
                          </a:lnTo>
                          <a:lnTo>
                            <a:pt x="1369" y="366"/>
                          </a:lnTo>
                          <a:lnTo>
                            <a:pt x="1351" y="373"/>
                          </a:lnTo>
                          <a:lnTo>
                            <a:pt x="1332" y="382"/>
                          </a:lnTo>
                          <a:lnTo>
                            <a:pt x="1314" y="391"/>
                          </a:lnTo>
                          <a:lnTo>
                            <a:pt x="1297" y="402"/>
                          </a:lnTo>
                          <a:lnTo>
                            <a:pt x="1281" y="412"/>
                          </a:lnTo>
                          <a:lnTo>
                            <a:pt x="1265" y="424"/>
                          </a:lnTo>
                          <a:lnTo>
                            <a:pt x="1249" y="436"/>
                          </a:lnTo>
                          <a:lnTo>
                            <a:pt x="1234" y="449"/>
                          </a:lnTo>
                          <a:lnTo>
                            <a:pt x="1221" y="464"/>
                          </a:lnTo>
                          <a:lnTo>
                            <a:pt x="1208" y="478"/>
                          </a:lnTo>
                          <a:lnTo>
                            <a:pt x="1196" y="493"/>
                          </a:lnTo>
                          <a:lnTo>
                            <a:pt x="1184" y="509"/>
                          </a:lnTo>
                          <a:lnTo>
                            <a:pt x="1174" y="525"/>
                          </a:lnTo>
                          <a:lnTo>
                            <a:pt x="1163" y="541"/>
                          </a:lnTo>
                          <a:lnTo>
                            <a:pt x="1154" y="558"/>
                          </a:lnTo>
                          <a:lnTo>
                            <a:pt x="1146" y="575"/>
                          </a:lnTo>
                          <a:lnTo>
                            <a:pt x="1138" y="593"/>
                          </a:lnTo>
                          <a:lnTo>
                            <a:pt x="1131" y="611"/>
                          </a:lnTo>
                          <a:lnTo>
                            <a:pt x="1126" y="629"/>
                          </a:lnTo>
                          <a:lnTo>
                            <a:pt x="1121" y="648"/>
                          </a:lnTo>
                          <a:lnTo>
                            <a:pt x="1117" y="667"/>
                          </a:lnTo>
                          <a:lnTo>
                            <a:pt x="1114" y="686"/>
                          </a:lnTo>
                          <a:lnTo>
                            <a:pt x="1112" y="706"/>
                          </a:lnTo>
                          <a:lnTo>
                            <a:pt x="1110" y="726"/>
                          </a:lnTo>
                          <a:lnTo>
                            <a:pt x="1110" y="745"/>
                          </a:lnTo>
                          <a:lnTo>
                            <a:pt x="1110" y="765"/>
                          </a:lnTo>
                          <a:lnTo>
                            <a:pt x="1112" y="785"/>
                          </a:lnTo>
                          <a:lnTo>
                            <a:pt x="1114" y="805"/>
                          </a:lnTo>
                          <a:lnTo>
                            <a:pt x="1118" y="825"/>
                          </a:lnTo>
                          <a:lnTo>
                            <a:pt x="1123" y="845"/>
                          </a:lnTo>
                          <a:lnTo>
                            <a:pt x="1129" y="864"/>
                          </a:lnTo>
                          <a:lnTo>
                            <a:pt x="1291" y="1368"/>
                          </a:lnTo>
                          <a:lnTo>
                            <a:pt x="1291" y="1368"/>
                          </a:lnTo>
                          <a:lnTo>
                            <a:pt x="1290" y="1375"/>
                          </a:lnTo>
                          <a:lnTo>
                            <a:pt x="1286" y="1380"/>
                          </a:lnTo>
                          <a:lnTo>
                            <a:pt x="1286" y="1380"/>
                          </a:lnTo>
                          <a:lnTo>
                            <a:pt x="1143" y="1451"/>
                          </a:lnTo>
                          <a:lnTo>
                            <a:pt x="1007" y="1520"/>
                          </a:lnTo>
                          <a:lnTo>
                            <a:pt x="843" y="1606"/>
                          </a:lnTo>
                          <a:lnTo>
                            <a:pt x="755" y="1653"/>
                          </a:lnTo>
                          <a:lnTo>
                            <a:pt x="664" y="1702"/>
                          </a:lnTo>
                          <a:lnTo>
                            <a:pt x="570" y="1755"/>
                          </a:lnTo>
                          <a:lnTo>
                            <a:pt x="476" y="1808"/>
                          </a:lnTo>
                          <a:lnTo>
                            <a:pt x="385" y="1862"/>
                          </a:lnTo>
                          <a:lnTo>
                            <a:pt x="295" y="1916"/>
                          </a:lnTo>
                          <a:lnTo>
                            <a:pt x="209" y="1969"/>
                          </a:lnTo>
                          <a:lnTo>
                            <a:pt x="128" y="2022"/>
                          </a:lnTo>
                          <a:lnTo>
                            <a:pt x="128" y="2022"/>
                          </a:lnTo>
                          <a:close/>
                        </a:path>
                      </a:pathLst>
                    </a:custGeom>
                    <a:solidFill>
                      <a:srgbClr val="0076A8"/>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9" name="Freeform 80">
                      <a:extLst>
                        <a:ext uri="{FF2B5EF4-FFF2-40B4-BE49-F238E27FC236}">
                          <a16:creationId xmlns:a16="http://schemas.microsoft.com/office/drawing/2014/main" id="{C3D44EE7-E248-4802-9FDA-793C147DF16D}"/>
                        </a:ext>
                      </a:extLst>
                    </p:cNvPr>
                    <p:cNvSpPr>
                      <a:spLocks/>
                    </p:cNvSpPr>
                    <p:nvPr/>
                  </p:nvSpPr>
                  <p:spPr bwMode="auto">
                    <a:xfrm>
                      <a:off x="9126647" y="669062"/>
                      <a:ext cx="1408298" cy="702909"/>
                    </a:xfrm>
                    <a:custGeom>
                      <a:avLst/>
                      <a:gdLst>
                        <a:gd name="T0" fmla="*/ 227 w 4541"/>
                        <a:gd name="T1" fmla="*/ 859 h 2268"/>
                        <a:gd name="T2" fmla="*/ 708 w 4541"/>
                        <a:gd name="T3" fmla="*/ 903 h 2268"/>
                        <a:gd name="T4" fmla="*/ 1290 w 4541"/>
                        <a:gd name="T5" fmla="*/ 980 h 2268"/>
                        <a:gd name="T6" fmla="*/ 1464 w 4541"/>
                        <a:gd name="T7" fmla="*/ 1005 h 2268"/>
                        <a:gd name="T8" fmla="*/ 1516 w 4541"/>
                        <a:gd name="T9" fmla="*/ 998 h 2268"/>
                        <a:gd name="T10" fmla="*/ 1581 w 4541"/>
                        <a:gd name="T11" fmla="*/ 972 h 2268"/>
                        <a:gd name="T12" fmla="*/ 1635 w 4541"/>
                        <a:gd name="T13" fmla="*/ 927 h 2268"/>
                        <a:gd name="T14" fmla="*/ 1673 w 4541"/>
                        <a:gd name="T15" fmla="*/ 869 h 2268"/>
                        <a:gd name="T16" fmla="*/ 1851 w 4541"/>
                        <a:gd name="T17" fmla="*/ 328 h 2268"/>
                        <a:gd name="T18" fmla="*/ 1883 w 4541"/>
                        <a:gd name="T19" fmla="*/ 278 h 2268"/>
                        <a:gd name="T20" fmla="*/ 1928 w 4541"/>
                        <a:gd name="T21" fmla="*/ 239 h 2268"/>
                        <a:gd name="T22" fmla="*/ 1984 w 4541"/>
                        <a:gd name="T23" fmla="*/ 217 h 2268"/>
                        <a:gd name="T24" fmla="*/ 2027 w 4541"/>
                        <a:gd name="T25" fmla="*/ 212 h 2268"/>
                        <a:gd name="T26" fmla="*/ 2087 w 4541"/>
                        <a:gd name="T27" fmla="*/ 221 h 2268"/>
                        <a:gd name="T28" fmla="*/ 3173 w 4541"/>
                        <a:gd name="T29" fmla="*/ 583 h 2268"/>
                        <a:gd name="T30" fmla="*/ 3229 w 4541"/>
                        <a:gd name="T31" fmla="*/ 631 h 2268"/>
                        <a:gd name="T32" fmla="*/ 3262 w 4541"/>
                        <a:gd name="T33" fmla="*/ 695 h 2268"/>
                        <a:gd name="T34" fmla="*/ 3267 w 4541"/>
                        <a:gd name="T35" fmla="*/ 769 h 2268"/>
                        <a:gd name="T36" fmla="*/ 3094 w 4541"/>
                        <a:gd name="T37" fmla="*/ 1313 h 2268"/>
                        <a:gd name="T38" fmla="*/ 3085 w 4541"/>
                        <a:gd name="T39" fmla="*/ 1389 h 2268"/>
                        <a:gd name="T40" fmla="*/ 3102 w 4541"/>
                        <a:gd name="T41" fmla="*/ 1465 h 2268"/>
                        <a:gd name="T42" fmla="*/ 3144 w 4541"/>
                        <a:gd name="T43" fmla="*/ 1529 h 2268"/>
                        <a:gd name="T44" fmla="*/ 3205 w 4541"/>
                        <a:gd name="T45" fmla="*/ 1577 h 2268"/>
                        <a:gd name="T46" fmla="*/ 3601 w 4541"/>
                        <a:gd name="T47" fmla="*/ 1781 h 2268"/>
                        <a:gd name="T48" fmla="*/ 4047 w 4541"/>
                        <a:gd name="T49" fmla="*/ 2029 h 2268"/>
                        <a:gd name="T50" fmla="*/ 4295 w 4541"/>
                        <a:gd name="T51" fmla="*/ 2185 h 2268"/>
                        <a:gd name="T52" fmla="*/ 4477 w 4541"/>
                        <a:gd name="T53" fmla="*/ 2053 h 2268"/>
                        <a:gd name="T54" fmla="*/ 4253 w 4541"/>
                        <a:gd name="T55" fmla="*/ 1906 h 2268"/>
                        <a:gd name="T56" fmla="*/ 3897 w 4541"/>
                        <a:gd name="T57" fmla="*/ 1700 h 2268"/>
                        <a:gd name="T58" fmla="*/ 3300 w 4541"/>
                        <a:gd name="T59" fmla="*/ 1388 h 2268"/>
                        <a:gd name="T60" fmla="*/ 3460 w 4541"/>
                        <a:gd name="T61" fmla="*/ 873 h 2268"/>
                        <a:gd name="T62" fmla="*/ 3474 w 4541"/>
                        <a:gd name="T63" fmla="*/ 816 h 2268"/>
                        <a:gd name="T64" fmla="*/ 3480 w 4541"/>
                        <a:gd name="T65" fmla="*/ 738 h 2268"/>
                        <a:gd name="T66" fmla="*/ 3470 w 4541"/>
                        <a:gd name="T67" fmla="*/ 660 h 2268"/>
                        <a:gd name="T68" fmla="*/ 3445 w 4541"/>
                        <a:gd name="T69" fmla="*/ 584 h 2268"/>
                        <a:gd name="T70" fmla="*/ 3418 w 4541"/>
                        <a:gd name="T71" fmla="*/ 532 h 2268"/>
                        <a:gd name="T72" fmla="*/ 3369 w 4541"/>
                        <a:gd name="T73" fmla="*/ 469 h 2268"/>
                        <a:gd name="T74" fmla="*/ 3309 w 4541"/>
                        <a:gd name="T75" fmla="*/ 419 h 2268"/>
                        <a:gd name="T76" fmla="*/ 3240 w 4541"/>
                        <a:gd name="T77" fmla="*/ 381 h 2268"/>
                        <a:gd name="T78" fmla="*/ 2151 w 4541"/>
                        <a:gd name="T79" fmla="*/ 20 h 2268"/>
                        <a:gd name="T80" fmla="*/ 2027 w 4541"/>
                        <a:gd name="T81" fmla="*/ 0 h 2268"/>
                        <a:gd name="T82" fmla="*/ 1935 w 4541"/>
                        <a:gd name="T83" fmla="*/ 11 h 2268"/>
                        <a:gd name="T84" fmla="*/ 1820 w 4541"/>
                        <a:gd name="T85" fmla="*/ 58 h 2268"/>
                        <a:gd name="T86" fmla="*/ 1744 w 4541"/>
                        <a:gd name="T87" fmla="*/ 117 h 2268"/>
                        <a:gd name="T88" fmla="*/ 1670 w 4541"/>
                        <a:gd name="T89" fmla="*/ 218 h 2268"/>
                        <a:gd name="T90" fmla="*/ 1479 w 4541"/>
                        <a:gd name="T91" fmla="*/ 784 h 2268"/>
                        <a:gd name="T92" fmla="*/ 1410 w 4541"/>
                        <a:gd name="T93" fmla="*/ 784 h 2268"/>
                        <a:gd name="T94" fmla="*/ 819 w 4541"/>
                        <a:gd name="T95" fmla="*/ 703 h 2268"/>
                        <a:gd name="T96" fmla="*/ 346 w 4541"/>
                        <a:gd name="T97" fmla="*/ 656 h 2268"/>
                        <a:gd name="T98" fmla="*/ 0 w 4541"/>
                        <a:gd name="T99" fmla="*/ 849 h 2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41" h="2268">
                          <a:moveTo>
                            <a:pt x="0" y="849"/>
                          </a:moveTo>
                          <a:lnTo>
                            <a:pt x="0" y="849"/>
                          </a:lnTo>
                          <a:lnTo>
                            <a:pt x="111" y="853"/>
                          </a:lnTo>
                          <a:lnTo>
                            <a:pt x="227" y="859"/>
                          </a:lnTo>
                          <a:lnTo>
                            <a:pt x="348" y="867"/>
                          </a:lnTo>
                          <a:lnTo>
                            <a:pt x="468" y="878"/>
                          </a:lnTo>
                          <a:lnTo>
                            <a:pt x="589" y="890"/>
                          </a:lnTo>
                          <a:lnTo>
                            <a:pt x="708" y="903"/>
                          </a:lnTo>
                          <a:lnTo>
                            <a:pt x="823" y="916"/>
                          </a:lnTo>
                          <a:lnTo>
                            <a:pt x="933" y="931"/>
                          </a:lnTo>
                          <a:lnTo>
                            <a:pt x="1131" y="957"/>
                          </a:lnTo>
                          <a:lnTo>
                            <a:pt x="1290" y="980"/>
                          </a:lnTo>
                          <a:lnTo>
                            <a:pt x="1431" y="1002"/>
                          </a:lnTo>
                          <a:lnTo>
                            <a:pt x="1431" y="1002"/>
                          </a:lnTo>
                          <a:lnTo>
                            <a:pt x="1448" y="1003"/>
                          </a:lnTo>
                          <a:lnTo>
                            <a:pt x="1464" y="1005"/>
                          </a:lnTo>
                          <a:lnTo>
                            <a:pt x="1464" y="1005"/>
                          </a:lnTo>
                          <a:lnTo>
                            <a:pt x="1481" y="1003"/>
                          </a:lnTo>
                          <a:lnTo>
                            <a:pt x="1499" y="1002"/>
                          </a:lnTo>
                          <a:lnTo>
                            <a:pt x="1516" y="998"/>
                          </a:lnTo>
                          <a:lnTo>
                            <a:pt x="1533" y="993"/>
                          </a:lnTo>
                          <a:lnTo>
                            <a:pt x="1549" y="988"/>
                          </a:lnTo>
                          <a:lnTo>
                            <a:pt x="1565" y="980"/>
                          </a:lnTo>
                          <a:lnTo>
                            <a:pt x="1581" y="972"/>
                          </a:lnTo>
                          <a:lnTo>
                            <a:pt x="1595" y="961"/>
                          </a:lnTo>
                          <a:lnTo>
                            <a:pt x="1610" y="951"/>
                          </a:lnTo>
                          <a:lnTo>
                            <a:pt x="1623" y="940"/>
                          </a:lnTo>
                          <a:lnTo>
                            <a:pt x="1635" y="927"/>
                          </a:lnTo>
                          <a:lnTo>
                            <a:pt x="1647" y="914"/>
                          </a:lnTo>
                          <a:lnTo>
                            <a:pt x="1656" y="899"/>
                          </a:lnTo>
                          <a:lnTo>
                            <a:pt x="1665" y="884"/>
                          </a:lnTo>
                          <a:lnTo>
                            <a:pt x="1673" y="869"/>
                          </a:lnTo>
                          <a:lnTo>
                            <a:pt x="1678" y="851"/>
                          </a:lnTo>
                          <a:lnTo>
                            <a:pt x="1846" y="343"/>
                          </a:lnTo>
                          <a:lnTo>
                            <a:pt x="1846" y="343"/>
                          </a:lnTo>
                          <a:lnTo>
                            <a:pt x="1851" y="328"/>
                          </a:lnTo>
                          <a:lnTo>
                            <a:pt x="1858" y="315"/>
                          </a:lnTo>
                          <a:lnTo>
                            <a:pt x="1866" y="302"/>
                          </a:lnTo>
                          <a:lnTo>
                            <a:pt x="1874" y="288"/>
                          </a:lnTo>
                          <a:lnTo>
                            <a:pt x="1883" y="278"/>
                          </a:lnTo>
                          <a:lnTo>
                            <a:pt x="1894" y="266"/>
                          </a:lnTo>
                          <a:lnTo>
                            <a:pt x="1904" y="257"/>
                          </a:lnTo>
                          <a:lnTo>
                            <a:pt x="1916" y="247"/>
                          </a:lnTo>
                          <a:lnTo>
                            <a:pt x="1928" y="239"/>
                          </a:lnTo>
                          <a:lnTo>
                            <a:pt x="1941" y="233"/>
                          </a:lnTo>
                          <a:lnTo>
                            <a:pt x="1955" y="226"/>
                          </a:lnTo>
                          <a:lnTo>
                            <a:pt x="1969" y="221"/>
                          </a:lnTo>
                          <a:lnTo>
                            <a:pt x="1984" y="217"/>
                          </a:lnTo>
                          <a:lnTo>
                            <a:pt x="1997" y="214"/>
                          </a:lnTo>
                          <a:lnTo>
                            <a:pt x="2013" y="213"/>
                          </a:lnTo>
                          <a:lnTo>
                            <a:pt x="2027" y="212"/>
                          </a:lnTo>
                          <a:lnTo>
                            <a:pt x="2027" y="212"/>
                          </a:lnTo>
                          <a:lnTo>
                            <a:pt x="2042" y="213"/>
                          </a:lnTo>
                          <a:lnTo>
                            <a:pt x="2056" y="214"/>
                          </a:lnTo>
                          <a:lnTo>
                            <a:pt x="2071" y="217"/>
                          </a:lnTo>
                          <a:lnTo>
                            <a:pt x="2087" y="221"/>
                          </a:lnTo>
                          <a:lnTo>
                            <a:pt x="3137" y="567"/>
                          </a:lnTo>
                          <a:lnTo>
                            <a:pt x="3137" y="567"/>
                          </a:lnTo>
                          <a:lnTo>
                            <a:pt x="3156" y="574"/>
                          </a:lnTo>
                          <a:lnTo>
                            <a:pt x="3173" y="583"/>
                          </a:lnTo>
                          <a:lnTo>
                            <a:pt x="3189" y="592"/>
                          </a:lnTo>
                          <a:lnTo>
                            <a:pt x="3203" y="604"/>
                          </a:lnTo>
                          <a:lnTo>
                            <a:pt x="3217" y="617"/>
                          </a:lnTo>
                          <a:lnTo>
                            <a:pt x="3229" y="631"/>
                          </a:lnTo>
                          <a:lnTo>
                            <a:pt x="3239" y="647"/>
                          </a:lnTo>
                          <a:lnTo>
                            <a:pt x="3248" y="662"/>
                          </a:lnTo>
                          <a:lnTo>
                            <a:pt x="3255" y="678"/>
                          </a:lnTo>
                          <a:lnTo>
                            <a:pt x="3262" y="695"/>
                          </a:lnTo>
                          <a:lnTo>
                            <a:pt x="3266" y="714"/>
                          </a:lnTo>
                          <a:lnTo>
                            <a:pt x="3268" y="732"/>
                          </a:lnTo>
                          <a:lnTo>
                            <a:pt x="3268" y="751"/>
                          </a:lnTo>
                          <a:lnTo>
                            <a:pt x="3267" y="769"/>
                          </a:lnTo>
                          <a:lnTo>
                            <a:pt x="3264" y="788"/>
                          </a:lnTo>
                          <a:lnTo>
                            <a:pt x="3259" y="808"/>
                          </a:lnTo>
                          <a:lnTo>
                            <a:pt x="3094" y="1313"/>
                          </a:lnTo>
                          <a:lnTo>
                            <a:pt x="3094" y="1313"/>
                          </a:lnTo>
                          <a:lnTo>
                            <a:pt x="3088" y="1331"/>
                          </a:lnTo>
                          <a:lnTo>
                            <a:pt x="3085" y="1350"/>
                          </a:lnTo>
                          <a:lnTo>
                            <a:pt x="3083" y="1370"/>
                          </a:lnTo>
                          <a:lnTo>
                            <a:pt x="3085" y="1389"/>
                          </a:lnTo>
                          <a:lnTo>
                            <a:pt x="3086" y="1408"/>
                          </a:lnTo>
                          <a:lnTo>
                            <a:pt x="3090" y="1428"/>
                          </a:lnTo>
                          <a:lnTo>
                            <a:pt x="3095" y="1446"/>
                          </a:lnTo>
                          <a:lnTo>
                            <a:pt x="3102" y="1465"/>
                          </a:lnTo>
                          <a:lnTo>
                            <a:pt x="3110" y="1482"/>
                          </a:lnTo>
                          <a:lnTo>
                            <a:pt x="3120" y="1499"/>
                          </a:lnTo>
                          <a:lnTo>
                            <a:pt x="3131" y="1515"/>
                          </a:lnTo>
                          <a:lnTo>
                            <a:pt x="3144" y="1529"/>
                          </a:lnTo>
                          <a:lnTo>
                            <a:pt x="3157" y="1544"/>
                          </a:lnTo>
                          <a:lnTo>
                            <a:pt x="3172" y="1556"/>
                          </a:lnTo>
                          <a:lnTo>
                            <a:pt x="3188" y="1568"/>
                          </a:lnTo>
                          <a:lnTo>
                            <a:pt x="3205" y="1577"/>
                          </a:lnTo>
                          <a:lnTo>
                            <a:pt x="3205" y="1577"/>
                          </a:lnTo>
                          <a:lnTo>
                            <a:pt x="3320" y="1634"/>
                          </a:lnTo>
                          <a:lnTo>
                            <a:pt x="3445" y="1699"/>
                          </a:lnTo>
                          <a:lnTo>
                            <a:pt x="3601" y="1781"/>
                          </a:lnTo>
                          <a:lnTo>
                            <a:pt x="3776" y="1874"/>
                          </a:lnTo>
                          <a:lnTo>
                            <a:pt x="3866" y="1925"/>
                          </a:lnTo>
                          <a:lnTo>
                            <a:pt x="3957" y="1976"/>
                          </a:lnTo>
                          <a:lnTo>
                            <a:pt x="4047" y="2029"/>
                          </a:lnTo>
                          <a:lnTo>
                            <a:pt x="4134" y="2082"/>
                          </a:lnTo>
                          <a:lnTo>
                            <a:pt x="4217" y="2133"/>
                          </a:lnTo>
                          <a:lnTo>
                            <a:pt x="4295" y="2185"/>
                          </a:lnTo>
                          <a:lnTo>
                            <a:pt x="4295" y="2185"/>
                          </a:lnTo>
                          <a:lnTo>
                            <a:pt x="4417" y="2268"/>
                          </a:lnTo>
                          <a:lnTo>
                            <a:pt x="4541" y="2098"/>
                          </a:lnTo>
                          <a:lnTo>
                            <a:pt x="4541" y="2098"/>
                          </a:lnTo>
                          <a:lnTo>
                            <a:pt x="4477" y="2053"/>
                          </a:lnTo>
                          <a:lnTo>
                            <a:pt x="4413" y="2009"/>
                          </a:lnTo>
                          <a:lnTo>
                            <a:pt x="4413" y="2009"/>
                          </a:lnTo>
                          <a:lnTo>
                            <a:pt x="4335" y="1959"/>
                          </a:lnTo>
                          <a:lnTo>
                            <a:pt x="4253" y="1906"/>
                          </a:lnTo>
                          <a:lnTo>
                            <a:pt x="4166" y="1855"/>
                          </a:lnTo>
                          <a:lnTo>
                            <a:pt x="4077" y="1802"/>
                          </a:lnTo>
                          <a:lnTo>
                            <a:pt x="3987" y="1750"/>
                          </a:lnTo>
                          <a:lnTo>
                            <a:pt x="3897" y="1700"/>
                          </a:lnTo>
                          <a:lnTo>
                            <a:pt x="3724" y="1606"/>
                          </a:lnTo>
                          <a:lnTo>
                            <a:pt x="3567" y="1523"/>
                          </a:lnTo>
                          <a:lnTo>
                            <a:pt x="3437" y="1457"/>
                          </a:lnTo>
                          <a:lnTo>
                            <a:pt x="3300" y="1388"/>
                          </a:lnTo>
                          <a:lnTo>
                            <a:pt x="3300" y="1388"/>
                          </a:lnTo>
                          <a:lnTo>
                            <a:pt x="3297" y="1383"/>
                          </a:lnTo>
                          <a:lnTo>
                            <a:pt x="3295" y="1376"/>
                          </a:lnTo>
                          <a:lnTo>
                            <a:pt x="3460" y="873"/>
                          </a:lnTo>
                          <a:lnTo>
                            <a:pt x="3460" y="873"/>
                          </a:lnTo>
                          <a:lnTo>
                            <a:pt x="3466" y="854"/>
                          </a:lnTo>
                          <a:lnTo>
                            <a:pt x="3470" y="834"/>
                          </a:lnTo>
                          <a:lnTo>
                            <a:pt x="3474" y="816"/>
                          </a:lnTo>
                          <a:lnTo>
                            <a:pt x="3477" y="796"/>
                          </a:lnTo>
                          <a:lnTo>
                            <a:pt x="3480" y="776"/>
                          </a:lnTo>
                          <a:lnTo>
                            <a:pt x="3480" y="756"/>
                          </a:lnTo>
                          <a:lnTo>
                            <a:pt x="3480" y="738"/>
                          </a:lnTo>
                          <a:lnTo>
                            <a:pt x="3480" y="718"/>
                          </a:lnTo>
                          <a:lnTo>
                            <a:pt x="3477" y="698"/>
                          </a:lnTo>
                          <a:lnTo>
                            <a:pt x="3474" y="680"/>
                          </a:lnTo>
                          <a:lnTo>
                            <a:pt x="3470" y="660"/>
                          </a:lnTo>
                          <a:lnTo>
                            <a:pt x="3465" y="641"/>
                          </a:lnTo>
                          <a:lnTo>
                            <a:pt x="3460" y="621"/>
                          </a:lnTo>
                          <a:lnTo>
                            <a:pt x="3453" y="603"/>
                          </a:lnTo>
                          <a:lnTo>
                            <a:pt x="3445" y="584"/>
                          </a:lnTo>
                          <a:lnTo>
                            <a:pt x="3437" y="567"/>
                          </a:lnTo>
                          <a:lnTo>
                            <a:pt x="3437" y="567"/>
                          </a:lnTo>
                          <a:lnTo>
                            <a:pt x="3427" y="549"/>
                          </a:lnTo>
                          <a:lnTo>
                            <a:pt x="3418" y="532"/>
                          </a:lnTo>
                          <a:lnTo>
                            <a:pt x="3406" y="516"/>
                          </a:lnTo>
                          <a:lnTo>
                            <a:pt x="3394" y="500"/>
                          </a:lnTo>
                          <a:lnTo>
                            <a:pt x="3382" y="484"/>
                          </a:lnTo>
                          <a:lnTo>
                            <a:pt x="3369" y="469"/>
                          </a:lnTo>
                          <a:lnTo>
                            <a:pt x="3354" y="456"/>
                          </a:lnTo>
                          <a:lnTo>
                            <a:pt x="3341" y="443"/>
                          </a:lnTo>
                          <a:lnTo>
                            <a:pt x="3325" y="431"/>
                          </a:lnTo>
                          <a:lnTo>
                            <a:pt x="3309" y="419"/>
                          </a:lnTo>
                          <a:lnTo>
                            <a:pt x="3293" y="409"/>
                          </a:lnTo>
                          <a:lnTo>
                            <a:pt x="3276" y="398"/>
                          </a:lnTo>
                          <a:lnTo>
                            <a:pt x="3259" y="389"/>
                          </a:lnTo>
                          <a:lnTo>
                            <a:pt x="3240" y="381"/>
                          </a:lnTo>
                          <a:lnTo>
                            <a:pt x="3223" y="373"/>
                          </a:lnTo>
                          <a:lnTo>
                            <a:pt x="3203" y="366"/>
                          </a:lnTo>
                          <a:lnTo>
                            <a:pt x="2151" y="20"/>
                          </a:lnTo>
                          <a:lnTo>
                            <a:pt x="2151" y="20"/>
                          </a:lnTo>
                          <a:lnTo>
                            <a:pt x="2121" y="12"/>
                          </a:lnTo>
                          <a:lnTo>
                            <a:pt x="2091" y="6"/>
                          </a:lnTo>
                          <a:lnTo>
                            <a:pt x="2059" y="2"/>
                          </a:lnTo>
                          <a:lnTo>
                            <a:pt x="2027" y="0"/>
                          </a:lnTo>
                          <a:lnTo>
                            <a:pt x="2027" y="0"/>
                          </a:lnTo>
                          <a:lnTo>
                            <a:pt x="1996" y="2"/>
                          </a:lnTo>
                          <a:lnTo>
                            <a:pt x="1965" y="6"/>
                          </a:lnTo>
                          <a:lnTo>
                            <a:pt x="1935" y="11"/>
                          </a:lnTo>
                          <a:lnTo>
                            <a:pt x="1904" y="20"/>
                          </a:lnTo>
                          <a:lnTo>
                            <a:pt x="1875" y="31"/>
                          </a:lnTo>
                          <a:lnTo>
                            <a:pt x="1848" y="43"/>
                          </a:lnTo>
                          <a:lnTo>
                            <a:pt x="1820" y="58"/>
                          </a:lnTo>
                          <a:lnTo>
                            <a:pt x="1793" y="76"/>
                          </a:lnTo>
                          <a:lnTo>
                            <a:pt x="1793" y="76"/>
                          </a:lnTo>
                          <a:lnTo>
                            <a:pt x="1768" y="95"/>
                          </a:lnTo>
                          <a:lnTo>
                            <a:pt x="1744" y="117"/>
                          </a:lnTo>
                          <a:lnTo>
                            <a:pt x="1723" y="139"/>
                          </a:lnTo>
                          <a:lnTo>
                            <a:pt x="1703" y="164"/>
                          </a:lnTo>
                          <a:lnTo>
                            <a:pt x="1685" y="191"/>
                          </a:lnTo>
                          <a:lnTo>
                            <a:pt x="1670" y="218"/>
                          </a:lnTo>
                          <a:lnTo>
                            <a:pt x="1656" y="247"/>
                          </a:lnTo>
                          <a:lnTo>
                            <a:pt x="1645" y="276"/>
                          </a:lnTo>
                          <a:lnTo>
                            <a:pt x="1479" y="784"/>
                          </a:lnTo>
                          <a:lnTo>
                            <a:pt x="1479" y="784"/>
                          </a:lnTo>
                          <a:lnTo>
                            <a:pt x="1472" y="789"/>
                          </a:lnTo>
                          <a:lnTo>
                            <a:pt x="1464" y="793"/>
                          </a:lnTo>
                          <a:lnTo>
                            <a:pt x="1464" y="793"/>
                          </a:lnTo>
                          <a:lnTo>
                            <a:pt x="1410" y="784"/>
                          </a:lnTo>
                          <a:lnTo>
                            <a:pt x="1295" y="767"/>
                          </a:lnTo>
                          <a:lnTo>
                            <a:pt x="1130" y="743"/>
                          </a:lnTo>
                          <a:lnTo>
                            <a:pt x="930" y="717"/>
                          </a:lnTo>
                          <a:lnTo>
                            <a:pt x="819" y="703"/>
                          </a:lnTo>
                          <a:lnTo>
                            <a:pt x="704" y="690"/>
                          </a:lnTo>
                          <a:lnTo>
                            <a:pt x="587" y="677"/>
                          </a:lnTo>
                          <a:lnTo>
                            <a:pt x="466" y="665"/>
                          </a:lnTo>
                          <a:lnTo>
                            <a:pt x="346" y="656"/>
                          </a:lnTo>
                          <a:lnTo>
                            <a:pt x="227" y="648"/>
                          </a:lnTo>
                          <a:lnTo>
                            <a:pt x="111" y="641"/>
                          </a:lnTo>
                          <a:lnTo>
                            <a:pt x="0" y="637"/>
                          </a:lnTo>
                          <a:lnTo>
                            <a:pt x="0" y="849"/>
                          </a:lnTo>
                          <a:close/>
                        </a:path>
                      </a:pathLst>
                    </a:custGeom>
                    <a:solidFill>
                      <a:srgbClr val="0076A8"/>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0" name="Freeform 65">
                      <a:extLst>
                        <a:ext uri="{FF2B5EF4-FFF2-40B4-BE49-F238E27FC236}">
                          <a16:creationId xmlns:a16="http://schemas.microsoft.com/office/drawing/2014/main" id="{95AE0894-D8AB-4D40-9510-D22CA76CCCD0}"/>
                        </a:ext>
                      </a:extLst>
                    </p:cNvPr>
                    <p:cNvSpPr>
                      <a:spLocks/>
                    </p:cNvSpPr>
                    <p:nvPr/>
                  </p:nvSpPr>
                  <p:spPr bwMode="auto">
                    <a:xfrm>
                      <a:off x="11403973" y="2591835"/>
                      <a:ext cx="440094" cy="1488878"/>
                    </a:xfrm>
                    <a:custGeom>
                      <a:avLst/>
                      <a:gdLst>
                        <a:gd name="T0" fmla="*/ 336 w 1418"/>
                        <a:gd name="T1" fmla="*/ 1526 h 4802"/>
                        <a:gd name="T2" fmla="*/ 377 w 1418"/>
                        <a:gd name="T3" fmla="*/ 1593 h 4802"/>
                        <a:gd name="T4" fmla="*/ 436 w 1418"/>
                        <a:gd name="T5" fmla="*/ 1643 h 4802"/>
                        <a:gd name="T6" fmla="*/ 510 w 1418"/>
                        <a:gd name="T7" fmla="*/ 1672 h 4802"/>
                        <a:gd name="T8" fmla="*/ 1018 w 1418"/>
                        <a:gd name="T9" fmla="*/ 1678 h 4802"/>
                        <a:gd name="T10" fmla="*/ 1090 w 1418"/>
                        <a:gd name="T11" fmla="*/ 1693 h 4802"/>
                        <a:gd name="T12" fmla="*/ 1151 w 1418"/>
                        <a:gd name="T13" fmla="*/ 1734 h 4802"/>
                        <a:gd name="T14" fmla="*/ 1192 w 1418"/>
                        <a:gd name="T15" fmla="*/ 1795 h 4802"/>
                        <a:gd name="T16" fmla="*/ 1207 w 1418"/>
                        <a:gd name="T17" fmla="*/ 1868 h 4802"/>
                        <a:gd name="T18" fmla="*/ 1199 w 1418"/>
                        <a:gd name="T19" fmla="*/ 3014 h 4802"/>
                        <a:gd name="T20" fmla="*/ 1171 w 1418"/>
                        <a:gd name="T21" fmla="*/ 3081 h 4802"/>
                        <a:gd name="T22" fmla="*/ 1119 w 1418"/>
                        <a:gd name="T23" fmla="*/ 3133 h 4802"/>
                        <a:gd name="T24" fmla="*/ 1051 w 1418"/>
                        <a:gd name="T25" fmla="*/ 3162 h 4802"/>
                        <a:gd name="T26" fmla="*/ 1012 w 1418"/>
                        <a:gd name="T27" fmla="*/ 3166 h 4802"/>
                        <a:gd name="T28" fmla="*/ 558 w 1418"/>
                        <a:gd name="T29" fmla="*/ 3164 h 4802"/>
                        <a:gd name="T30" fmla="*/ 482 w 1418"/>
                        <a:gd name="T31" fmla="*/ 3179 h 4802"/>
                        <a:gd name="T32" fmla="*/ 415 w 1418"/>
                        <a:gd name="T33" fmla="*/ 3219 h 4802"/>
                        <a:gd name="T34" fmla="*/ 365 w 1418"/>
                        <a:gd name="T35" fmla="*/ 3278 h 4802"/>
                        <a:gd name="T36" fmla="*/ 337 w 1418"/>
                        <a:gd name="T37" fmla="*/ 3351 h 4802"/>
                        <a:gd name="T38" fmla="*/ 256 w 1418"/>
                        <a:gd name="T39" fmla="*/ 3788 h 4802"/>
                        <a:gd name="T40" fmla="*/ 133 w 1418"/>
                        <a:gd name="T41" fmla="*/ 4355 h 4802"/>
                        <a:gd name="T42" fmla="*/ 240 w 1418"/>
                        <a:gd name="T43" fmla="*/ 4802 h 4802"/>
                        <a:gd name="T44" fmla="*/ 350 w 1418"/>
                        <a:gd name="T45" fmla="*/ 4359 h 4802"/>
                        <a:gd name="T46" fmla="*/ 451 w 1418"/>
                        <a:gd name="T47" fmla="*/ 3890 h 4802"/>
                        <a:gd name="T48" fmla="*/ 546 w 1418"/>
                        <a:gd name="T49" fmla="*/ 3387 h 4802"/>
                        <a:gd name="T50" fmla="*/ 555 w 1418"/>
                        <a:gd name="T51" fmla="*/ 3377 h 4802"/>
                        <a:gd name="T52" fmla="*/ 1012 w 1418"/>
                        <a:gd name="T53" fmla="*/ 3377 h 4802"/>
                        <a:gd name="T54" fmla="*/ 1053 w 1418"/>
                        <a:gd name="T55" fmla="*/ 3375 h 4802"/>
                        <a:gd name="T56" fmla="*/ 1133 w 1418"/>
                        <a:gd name="T57" fmla="*/ 3359 h 4802"/>
                        <a:gd name="T58" fmla="*/ 1204 w 1418"/>
                        <a:gd name="T59" fmla="*/ 3328 h 4802"/>
                        <a:gd name="T60" fmla="*/ 1267 w 1418"/>
                        <a:gd name="T61" fmla="*/ 3285 h 4802"/>
                        <a:gd name="T62" fmla="*/ 1323 w 1418"/>
                        <a:gd name="T63" fmla="*/ 3231 h 4802"/>
                        <a:gd name="T64" fmla="*/ 1365 w 1418"/>
                        <a:gd name="T65" fmla="*/ 3167 h 4802"/>
                        <a:gd name="T66" fmla="*/ 1397 w 1418"/>
                        <a:gd name="T67" fmla="*/ 3096 h 4802"/>
                        <a:gd name="T68" fmla="*/ 1413 w 1418"/>
                        <a:gd name="T69" fmla="*/ 3018 h 4802"/>
                        <a:gd name="T70" fmla="*/ 1418 w 1418"/>
                        <a:gd name="T71" fmla="*/ 1869 h 4802"/>
                        <a:gd name="T72" fmla="*/ 1410 w 1418"/>
                        <a:gd name="T73" fmla="*/ 1790 h 4802"/>
                        <a:gd name="T74" fmla="*/ 1388 w 1418"/>
                        <a:gd name="T75" fmla="*/ 1716 h 4802"/>
                        <a:gd name="T76" fmla="*/ 1352 w 1418"/>
                        <a:gd name="T77" fmla="*/ 1646 h 4802"/>
                        <a:gd name="T78" fmla="*/ 1302 w 1418"/>
                        <a:gd name="T79" fmla="*/ 1585 h 4802"/>
                        <a:gd name="T80" fmla="*/ 1255 w 1418"/>
                        <a:gd name="T81" fmla="*/ 1545 h 4802"/>
                        <a:gd name="T82" fmla="*/ 1189 w 1418"/>
                        <a:gd name="T83" fmla="*/ 1504 h 4802"/>
                        <a:gd name="T84" fmla="*/ 1115 w 1418"/>
                        <a:gd name="T85" fmla="*/ 1478 h 4802"/>
                        <a:gd name="T86" fmla="*/ 1037 w 1418"/>
                        <a:gd name="T87" fmla="*/ 1466 h 4802"/>
                        <a:gd name="T88" fmla="*/ 546 w 1418"/>
                        <a:gd name="T89" fmla="*/ 1462 h 4802"/>
                        <a:gd name="T90" fmla="*/ 533 w 1418"/>
                        <a:gd name="T91" fmla="*/ 1450 h 4802"/>
                        <a:gd name="T92" fmla="*/ 439 w 1418"/>
                        <a:gd name="T93" fmla="*/ 973 h 4802"/>
                        <a:gd name="T94" fmla="*/ 332 w 1418"/>
                        <a:gd name="T95" fmla="*/ 496 h 4802"/>
                        <a:gd name="T96" fmla="*/ 0 w 1418"/>
                        <a:gd name="T97" fmla="*/ 66 h 4802"/>
                        <a:gd name="T98" fmla="*/ 102 w 1418"/>
                        <a:gd name="T99" fmla="*/ 450 h 4802"/>
                        <a:gd name="T100" fmla="*/ 235 w 1418"/>
                        <a:gd name="T101" fmla="*/ 1031 h 4802"/>
                        <a:gd name="T102" fmla="*/ 325 w 1418"/>
                        <a:gd name="T103" fmla="*/ 1489 h 4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18" h="4802">
                          <a:moveTo>
                            <a:pt x="325" y="1489"/>
                          </a:moveTo>
                          <a:lnTo>
                            <a:pt x="325" y="1489"/>
                          </a:lnTo>
                          <a:lnTo>
                            <a:pt x="329" y="1507"/>
                          </a:lnTo>
                          <a:lnTo>
                            <a:pt x="336" y="1526"/>
                          </a:lnTo>
                          <a:lnTo>
                            <a:pt x="344" y="1544"/>
                          </a:lnTo>
                          <a:lnTo>
                            <a:pt x="353" y="1561"/>
                          </a:lnTo>
                          <a:lnTo>
                            <a:pt x="363" y="1577"/>
                          </a:lnTo>
                          <a:lnTo>
                            <a:pt x="377" y="1593"/>
                          </a:lnTo>
                          <a:lnTo>
                            <a:pt x="390" y="1608"/>
                          </a:lnTo>
                          <a:lnTo>
                            <a:pt x="404" y="1621"/>
                          </a:lnTo>
                          <a:lnTo>
                            <a:pt x="420" y="1633"/>
                          </a:lnTo>
                          <a:lnTo>
                            <a:pt x="436" y="1643"/>
                          </a:lnTo>
                          <a:lnTo>
                            <a:pt x="455" y="1654"/>
                          </a:lnTo>
                          <a:lnTo>
                            <a:pt x="472" y="1662"/>
                          </a:lnTo>
                          <a:lnTo>
                            <a:pt x="490" y="1667"/>
                          </a:lnTo>
                          <a:lnTo>
                            <a:pt x="510" y="1672"/>
                          </a:lnTo>
                          <a:lnTo>
                            <a:pt x="529" y="1675"/>
                          </a:lnTo>
                          <a:lnTo>
                            <a:pt x="548" y="1676"/>
                          </a:lnTo>
                          <a:lnTo>
                            <a:pt x="1018" y="1678"/>
                          </a:lnTo>
                          <a:lnTo>
                            <a:pt x="1018" y="1678"/>
                          </a:lnTo>
                          <a:lnTo>
                            <a:pt x="1036" y="1679"/>
                          </a:lnTo>
                          <a:lnTo>
                            <a:pt x="1055" y="1682"/>
                          </a:lnTo>
                          <a:lnTo>
                            <a:pt x="1073" y="1687"/>
                          </a:lnTo>
                          <a:lnTo>
                            <a:pt x="1090" y="1693"/>
                          </a:lnTo>
                          <a:lnTo>
                            <a:pt x="1107" y="1701"/>
                          </a:lnTo>
                          <a:lnTo>
                            <a:pt x="1123" y="1711"/>
                          </a:lnTo>
                          <a:lnTo>
                            <a:pt x="1138" y="1721"/>
                          </a:lnTo>
                          <a:lnTo>
                            <a:pt x="1151" y="1734"/>
                          </a:lnTo>
                          <a:lnTo>
                            <a:pt x="1163" y="1748"/>
                          </a:lnTo>
                          <a:lnTo>
                            <a:pt x="1175" y="1762"/>
                          </a:lnTo>
                          <a:lnTo>
                            <a:pt x="1184" y="1778"/>
                          </a:lnTo>
                          <a:lnTo>
                            <a:pt x="1192" y="1795"/>
                          </a:lnTo>
                          <a:lnTo>
                            <a:pt x="1199" y="1812"/>
                          </a:lnTo>
                          <a:lnTo>
                            <a:pt x="1203" y="1831"/>
                          </a:lnTo>
                          <a:lnTo>
                            <a:pt x="1205" y="1849"/>
                          </a:lnTo>
                          <a:lnTo>
                            <a:pt x="1207" y="1868"/>
                          </a:lnTo>
                          <a:lnTo>
                            <a:pt x="1204" y="2975"/>
                          </a:lnTo>
                          <a:lnTo>
                            <a:pt x="1204" y="2975"/>
                          </a:lnTo>
                          <a:lnTo>
                            <a:pt x="1203" y="2995"/>
                          </a:lnTo>
                          <a:lnTo>
                            <a:pt x="1199" y="3014"/>
                          </a:lnTo>
                          <a:lnTo>
                            <a:pt x="1195" y="3032"/>
                          </a:lnTo>
                          <a:lnTo>
                            <a:pt x="1188" y="3049"/>
                          </a:lnTo>
                          <a:lnTo>
                            <a:pt x="1180" y="3065"/>
                          </a:lnTo>
                          <a:lnTo>
                            <a:pt x="1171" y="3081"/>
                          </a:lnTo>
                          <a:lnTo>
                            <a:pt x="1159" y="3096"/>
                          </a:lnTo>
                          <a:lnTo>
                            <a:pt x="1147" y="3109"/>
                          </a:lnTo>
                          <a:lnTo>
                            <a:pt x="1134" y="3122"/>
                          </a:lnTo>
                          <a:lnTo>
                            <a:pt x="1119" y="3133"/>
                          </a:lnTo>
                          <a:lnTo>
                            <a:pt x="1103" y="3142"/>
                          </a:lnTo>
                          <a:lnTo>
                            <a:pt x="1086" y="3150"/>
                          </a:lnTo>
                          <a:lnTo>
                            <a:pt x="1069" y="3157"/>
                          </a:lnTo>
                          <a:lnTo>
                            <a:pt x="1051" y="3162"/>
                          </a:lnTo>
                          <a:lnTo>
                            <a:pt x="1032" y="3164"/>
                          </a:lnTo>
                          <a:lnTo>
                            <a:pt x="1014" y="3166"/>
                          </a:lnTo>
                          <a:lnTo>
                            <a:pt x="1014" y="3166"/>
                          </a:lnTo>
                          <a:lnTo>
                            <a:pt x="1012" y="3166"/>
                          </a:lnTo>
                          <a:lnTo>
                            <a:pt x="559" y="3164"/>
                          </a:lnTo>
                          <a:lnTo>
                            <a:pt x="559" y="3164"/>
                          </a:lnTo>
                          <a:lnTo>
                            <a:pt x="558" y="3164"/>
                          </a:lnTo>
                          <a:lnTo>
                            <a:pt x="558" y="3164"/>
                          </a:lnTo>
                          <a:lnTo>
                            <a:pt x="539" y="3164"/>
                          </a:lnTo>
                          <a:lnTo>
                            <a:pt x="519" y="3167"/>
                          </a:lnTo>
                          <a:lnTo>
                            <a:pt x="501" y="3172"/>
                          </a:lnTo>
                          <a:lnTo>
                            <a:pt x="482" y="3179"/>
                          </a:lnTo>
                          <a:lnTo>
                            <a:pt x="464" y="3187"/>
                          </a:lnTo>
                          <a:lnTo>
                            <a:pt x="447" y="3196"/>
                          </a:lnTo>
                          <a:lnTo>
                            <a:pt x="431" y="3207"/>
                          </a:lnTo>
                          <a:lnTo>
                            <a:pt x="415" y="3219"/>
                          </a:lnTo>
                          <a:lnTo>
                            <a:pt x="400" y="3232"/>
                          </a:lnTo>
                          <a:lnTo>
                            <a:pt x="387" y="3246"/>
                          </a:lnTo>
                          <a:lnTo>
                            <a:pt x="375" y="3262"/>
                          </a:lnTo>
                          <a:lnTo>
                            <a:pt x="365" y="3278"/>
                          </a:lnTo>
                          <a:lnTo>
                            <a:pt x="355" y="3295"/>
                          </a:lnTo>
                          <a:lnTo>
                            <a:pt x="348" y="3314"/>
                          </a:lnTo>
                          <a:lnTo>
                            <a:pt x="341" y="3332"/>
                          </a:lnTo>
                          <a:lnTo>
                            <a:pt x="337" y="3351"/>
                          </a:lnTo>
                          <a:lnTo>
                            <a:pt x="337" y="3351"/>
                          </a:lnTo>
                          <a:lnTo>
                            <a:pt x="316" y="3472"/>
                          </a:lnTo>
                          <a:lnTo>
                            <a:pt x="291" y="3610"/>
                          </a:lnTo>
                          <a:lnTo>
                            <a:pt x="256" y="3788"/>
                          </a:lnTo>
                          <a:lnTo>
                            <a:pt x="213" y="4000"/>
                          </a:lnTo>
                          <a:lnTo>
                            <a:pt x="188" y="4113"/>
                          </a:lnTo>
                          <a:lnTo>
                            <a:pt x="161" y="4232"/>
                          </a:lnTo>
                          <a:lnTo>
                            <a:pt x="133" y="4355"/>
                          </a:lnTo>
                          <a:lnTo>
                            <a:pt x="103" y="4481"/>
                          </a:lnTo>
                          <a:lnTo>
                            <a:pt x="71" y="4609"/>
                          </a:lnTo>
                          <a:lnTo>
                            <a:pt x="38" y="4736"/>
                          </a:lnTo>
                          <a:lnTo>
                            <a:pt x="240" y="4802"/>
                          </a:lnTo>
                          <a:lnTo>
                            <a:pt x="240" y="4802"/>
                          </a:lnTo>
                          <a:lnTo>
                            <a:pt x="277" y="4661"/>
                          </a:lnTo>
                          <a:lnTo>
                            <a:pt x="313" y="4514"/>
                          </a:lnTo>
                          <a:lnTo>
                            <a:pt x="350" y="4359"/>
                          </a:lnTo>
                          <a:lnTo>
                            <a:pt x="386" y="4198"/>
                          </a:lnTo>
                          <a:lnTo>
                            <a:pt x="386" y="4198"/>
                          </a:lnTo>
                          <a:lnTo>
                            <a:pt x="420" y="4039"/>
                          </a:lnTo>
                          <a:lnTo>
                            <a:pt x="451" y="3890"/>
                          </a:lnTo>
                          <a:lnTo>
                            <a:pt x="478" y="3757"/>
                          </a:lnTo>
                          <a:lnTo>
                            <a:pt x="501" y="3639"/>
                          </a:lnTo>
                          <a:lnTo>
                            <a:pt x="533" y="3465"/>
                          </a:lnTo>
                          <a:lnTo>
                            <a:pt x="546" y="3387"/>
                          </a:lnTo>
                          <a:lnTo>
                            <a:pt x="546" y="3387"/>
                          </a:lnTo>
                          <a:lnTo>
                            <a:pt x="548" y="3384"/>
                          </a:lnTo>
                          <a:lnTo>
                            <a:pt x="551" y="3380"/>
                          </a:lnTo>
                          <a:lnTo>
                            <a:pt x="555" y="3377"/>
                          </a:lnTo>
                          <a:lnTo>
                            <a:pt x="559" y="3376"/>
                          </a:lnTo>
                          <a:lnTo>
                            <a:pt x="1012" y="3377"/>
                          </a:lnTo>
                          <a:lnTo>
                            <a:pt x="1012" y="3377"/>
                          </a:lnTo>
                          <a:lnTo>
                            <a:pt x="1012" y="3377"/>
                          </a:lnTo>
                          <a:lnTo>
                            <a:pt x="1014" y="3377"/>
                          </a:lnTo>
                          <a:lnTo>
                            <a:pt x="1014" y="3377"/>
                          </a:lnTo>
                          <a:lnTo>
                            <a:pt x="1033" y="3376"/>
                          </a:lnTo>
                          <a:lnTo>
                            <a:pt x="1053" y="3375"/>
                          </a:lnTo>
                          <a:lnTo>
                            <a:pt x="1074" y="3372"/>
                          </a:lnTo>
                          <a:lnTo>
                            <a:pt x="1094" y="3368"/>
                          </a:lnTo>
                          <a:lnTo>
                            <a:pt x="1113" y="3364"/>
                          </a:lnTo>
                          <a:lnTo>
                            <a:pt x="1133" y="3359"/>
                          </a:lnTo>
                          <a:lnTo>
                            <a:pt x="1151" y="3352"/>
                          </a:lnTo>
                          <a:lnTo>
                            <a:pt x="1168" y="3346"/>
                          </a:lnTo>
                          <a:lnTo>
                            <a:pt x="1187" y="3338"/>
                          </a:lnTo>
                          <a:lnTo>
                            <a:pt x="1204" y="3328"/>
                          </a:lnTo>
                          <a:lnTo>
                            <a:pt x="1221" y="3319"/>
                          </a:lnTo>
                          <a:lnTo>
                            <a:pt x="1237" y="3309"/>
                          </a:lnTo>
                          <a:lnTo>
                            <a:pt x="1253" y="3297"/>
                          </a:lnTo>
                          <a:lnTo>
                            <a:pt x="1267" y="3285"/>
                          </a:lnTo>
                          <a:lnTo>
                            <a:pt x="1282" y="3273"/>
                          </a:lnTo>
                          <a:lnTo>
                            <a:pt x="1296" y="3260"/>
                          </a:lnTo>
                          <a:lnTo>
                            <a:pt x="1310" y="3245"/>
                          </a:lnTo>
                          <a:lnTo>
                            <a:pt x="1323" y="3231"/>
                          </a:lnTo>
                          <a:lnTo>
                            <a:pt x="1335" y="3216"/>
                          </a:lnTo>
                          <a:lnTo>
                            <a:pt x="1345" y="3200"/>
                          </a:lnTo>
                          <a:lnTo>
                            <a:pt x="1356" y="3184"/>
                          </a:lnTo>
                          <a:lnTo>
                            <a:pt x="1365" y="3167"/>
                          </a:lnTo>
                          <a:lnTo>
                            <a:pt x="1374" y="3150"/>
                          </a:lnTo>
                          <a:lnTo>
                            <a:pt x="1382" y="3131"/>
                          </a:lnTo>
                          <a:lnTo>
                            <a:pt x="1390" y="3114"/>
                          </a:lnTo>
                          <a:lnTo>
                            <a:pt x="1397" y="3096"/>
                          </a:lnTo>
                          <a:lnTo>
                            <a:pt x="1402" y="3076"/>
                          </a:lnTo>
                          <a:lnTo>
                            <a:pt x="1406" y="3057"/>
                          </a:lnTo>
                          <a:lnTo>
                            <a:pt x="1410" y="3038"/>
                          </a:lnTo>
                          <a:lnTo>
                            <a:pt x="1413" y="3018"/>
                          </a:lnTo>
                          <a:lnTo>
                            <a:pt x="1414" y="2997"/>
                          </a:lnTo>
                          <a:lnTo>
                            <a:pt x="1415" y="2977"/>
                          </a:lnTo>
                          <a:lnTo>
                            <a:pt x="1418" y="1869"/>
                          </a:lnTo>
                          <a:lnTo>
                            <a:pt x="1418" y="1869"/>
                          </a:lnTo>
                          <a:lnTo>
                            <a:pt x="1418" y="1849"/>
                          </a:lnTo>
                          <a:lnTo>
                            <a:pt x="1417" y="1830"/>
                          </a:lnTo>
                          <a:lnTo>
                            <a:pt x="1414" y="1810"/>
                          </a:lnTo>
                          <a:lnTo>
                            <a:pt x="1410" y="1790"/>
                          </a:lnTo>
                          <a:lnTo>
                            <a:pt x="1406" y="1771"/>
                          </a:lnTo>
                          <a:lnTo>
                            <a:pt x="1401" y="1753"/>
                          </a:lnTo>
                          <a:lnTo>
                            <a:pt x="1396" y="1733"/>
                          </a:lnTo>
                          <a:lnTo>
                            <a:pt x="1388" y="1716"/>
                          </a:lnTo>
                          <a:lnTo>
                            <a:pt x="1381" y="1697"/>
                          </a:lnTo>
                          <a:lnTo>
                            <a:pt x="1372" y="1680"/>
                          </a:lnTo>
                          <a:lnTo>
                            <a:pt x="1362" y="1663"/>
                          </a:lnTo>
                          <a:lnTo>
                            <a:pt x="1352" y="1646"/>
                          </a:lnTo>
                          <a:lnTo>
                            <a:pt x="1340" y="1630"/>
                          </a:lnTo>
                          <a:lnTo>
                            <a:pt x="1328" y="1614"/>
                          </a:lnTo>
                          <a:lnTo>
                            <a:pt x="1315" y="1600"/>
                          </a:lnTo>
                          <a:lnTo>
                            <a:pt x="1302" y="1585"/>
                          </a:lnTo>
                          <a:lnTo>
                            <a:pt x="1302" y="1585"/>
                          </a:lnTo>
                          <a:lnTo>
                            <a:pt x="1287" y="1570"/>
                          </a:lnTo>
                          <a:lnTo>
                            <a:pt x="1271" y="1557"/>
                          </a:lnTo>
                          <a:lnTo>
                            <a:pt x="1255" y="1545"/>
                          </a:lnTo>
                          <a:lnTo>
                            <a:pt x="1240" y="1535"/>
                          </a:lnTo>
                          <a:lnTo>
                            <a:pt x="1224" y="1524"/>
                          </a:lnTo>
                          <a:lnTo>
                            <a:pt x="1207" y="1514"/>
                          </a:lnTo>
                          <a:lnTo>
                            <a:pt x="1189" y="1504"/>
                          </a:lnTo>
                          <a:lnTo>
                            <a:pt x="1171" y="1496"/>
                          </a:lnTo>
                          <a:lnTo>
                            <a:pt x="1152" y="1490"/>
                          </a:lnTo>
                          <a:lnTo>
                            <a:pt x="1134" y="1483"/>
                          </a:lnTo>
                          <a:lnTo>
                            <a:pt x="1115" y="1478"/>
                          </a:lnTo>
                          <a:lnTo>
                            <a:pt x="1097" y="1474"/>
                          </a:lnTo>
                          <a:lnTo>
                            <a:pt x="1077" y="1470"/>
                          </a:lnTo>
                          <a:lnTo>
                            <a:pt x="1057" y="1469"/>
                          </a:lnTo>
                          <a:lnTo>
                            <a:pt x="1037" y="1466"/>
                          </a:lnTo>
                          <a:lnTo>
                            <a:pt x="1018" y="1466"/>
                          </a:lnTo>
                          <a:lnTo>
                            <a:pt x="551" y="1465"/>
                          </a:lnTo>
                          <a:lnTo>
                            <a:pt x="551" y="1465"/>
                          </a:lnTo>
                          <a:lnTo>
                            <a:pt x="546" y="1462"/>
                          </a:lnTo>
                          <a:lnTo>
                            <a:pt x="540" y="1459"/>
                          </a:lnTo>
                          <a:lnTo>
                            <a:pt x="537" y="1454"/>
                          </a:lnTo>
                          <a:lnTo>
                            <a:pt x="533" y="1450"/>
                          </a:lnTo>
                          <a:lnTo>
                            <a:pt x="533" y="1450"/>
                          </a:lnTo>
                          <a:lnTo>
                            <a:pt x="519" y="1378"/>
                          </a:lnTo>
                          <a:lnTo>
                            <a:pt x="488" y="1212"/>
                          </a:lnTo>
                          <a:lnTo>
                            <a:pt x="465" y="1100"/>
                          </a:lnTo>
                          <a:lnTo>
                            <a:pt x="439" y="973"/>
                          </a:lnTo>
                          <a:lnTo>
                            <a:pt x="408" y="832"/>
                          </a:lnTo>
                          <a:lnTo>
                            <a:pt x="374" y="680"/>
                          </a:lnTo>
                          <a:lnTo>
                            <a:pt x="374" y="680"/>
                          </a:lnTo>
                          <a:lnTo>
                            <a:pt x="332" y="496"/>
                          </a:lnTo>
                          <a:lnTo>
                            <a:pt x="288" y="321"/>
                          </a:lnTo>
                          <a:lnTo>
                            <a:pt x="244" y="156"/>
                          </a:lnTo>
                          <a:lnTo>
                            <a:pt x="202" y="0"/>
                          </a:lnTo>
                          <a:lnTo>
                            <a:pt x="0" y="66"/>
                          </a:lnTo>
                          <a:lnTo>
                            <a:pt x="0" y="66"/>
                          </a:lnTo>
                          <a:lnTo>
                            <a:pt x="36" y="195"/>
                          </a:lnTo>
                          <a:lnTo>
                            <a:pt x="70" y="321"/>
                          </a:lnTo>
                          <a:lnTo>
                            <a:pt x="102" y="450"/>
                          </a:lnTo>
                          <a:lnTo>
                            <a:pt x="132" y="574"/>
                          </a:lnTo>
                          <a:lnTo>
                            <a:pt x="161" y="697"/>
                          </a:lnTo>
                          <a:lnTo>
                            <a:pt x="188" y="814"/>
                          </a:lnTo>
                          <a:lnTo>
                            <a:pt x="235" y="1031"/>
                          </a:lnTo>
                          <a:lnTo>
                            <a:pt x="274" y="1216"/>
                          </a:lnTo>
                          <a:lnTo>
                            <a:pt x="301" y="1362"/>
                          </a:lnTo>
                          <a:lnTo>
                            <a:pt x="325" y="1489"/>
                          </a:lnTo>
                          <a:lnTo>
                            <a:pt x="325" y="1489"/>
                          </a:lnTo>
                          <a:close/>
                        </a:path>
                      </a:pathLst>
                    </a:custGeom>
                    <a:solidFill>
                      <a:srgbClr val="0076A8"/>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1" name="Freeform 74">
                      <a:extLst>
                        <a:ext uri="{FF2B5EF4-FFF2-40B4-BE49-F238E27FC236}">
                          <a16:creationId xmlns:a16="http://schemas.microsoft.com/office/drawing/2014/main" id="{6C726BD4-A46A-4F69-9DCD-B201B94E9674}"/>
                        </a:ext>
                      </a:extLst>
                    </p:cNvPr>
                    <p:cNvSpPr>
                      <a:spLocks/>
                    </p:cNvSpPr>
                    <p:nvPr/>
                  </p:nvSpPr>
                  <p:spPr bwMode="auto">
                    <a:xfrm>
                      <a:off x="10559739" y="4109227"/>
                      <a:ext cx="906220" cy="1242178"/>
                    </a:xfrm>
                    <a:custGeom>
                      <a:avLst/>
                      <a:gdLst>
                        <a:gd name="T0" fmla="*/ 2336 w 2923"/>
                        <a:gd name="T1" fmla="*/ 1463 h 4009"/>
                        <a:gd name="T2" fmla="*/ 2426 w 2923"/>
                        <a:gd name="T3" fmla="*/ 1288 h 4009"/>
                        <a:gd name="T4" fmla="*/ 2652 w 2923"/>
                        <a:gd name="T5" fmla="*/ 829 h 4009"/>
                        <a:gd name="T6" fmla="*/ 2731 w 2923"/>
                        <a:gd name="T7" fmla="*/ 643 h 4009"/>
                        <a:gd name="T8" fmla="*/ 2841 w 2923"/>
                        <a:gd name="T9" fmla="*/ 336 h 4009"/>
                        <a:gd name="T10" fmla="*/ 2722 w 2923"/>
                        <a:gd name="T11" fmla="*/ 0 h 4009"/>
                        <a:gd name="T12" fmla="*/ 2645 w 2923"/>
                        <a:gd name="T13" fmla="*/ 251 h 4009"/>
                        <a:gd name="T14" fmla="*/ 2537 w 2923"/>
                        <a:gd name="T15" fmla="*/ 558 h 4009"/>
                        <a:gd name="T16" fmla="*/ 2456 w 2923"/>
                        <a:gd name="T17" fmla="*/ 747 h 4009"/>
                        <a:gd name="T18" fmla="*/ 2229 w 2923"/>
                        <a:gd name="T19" fmla="*/ 1208 h 4009"/>
                        <a:gd name="T20" fmla="*/ 2140 w 2923"/>
                        <a:gd name="T21" fmla="*/ 1376 h 4009"/>
                        <a:gd name="T22" fmla="*/ 2125 w 2923"/>
                        <a:gd name="T23" fmla="*/ 1452 h 4009"/>
                        <a:gd name="T24" fmla="*/ 2135 w 2923"/>
                        <a:gd name="T25" fmla="*/ 1529 h 4009"/>
                        <a:gd name="T26" fmla="*/ 2171 w 2923"/>
                        <a:gd name="T27" fmla="*/ 1598 h 4009"/>
                        <a:gd name="T28" fmla="*/ 2551 w 2923"/>
                        <a:gd name="T29" fmla="*/ 1888 h 4009"/>
                        <a:gd name="T30" fmla="*/ 2592 w 2923"/>
                        <a:gd name="T31" fmla="*/ 1927 h 4009"/>
                        <a:gd name="T32" fmla="*/ 2623 w 2923"/>
                        <a:gd name="T33" fmla="*/ 1993 h 4009"/>
                        <a:gd name="T34" fmla="*/ 2628 w 2923"/>
                        <a:gd name="T35" fmla="*/ 2066 h 4009"/>
                        <a:gd name="T36" fmla="*/ 2603 w 2923"/>
                        <a:gd name="T37" fmla="*/ 2137 h 4009"/>
                        <a:gd name="T38" fmla="*/ 1925 w 2923"/>
                        <a:gd name="T39" fmla="*/ 3064 h 4009"/>
                        <a:gd name="T40" fmla="*/ 1850 w 2923"/>
                        <a:gd name="T41" fmla="*/ 3113 h 4009"/>
                        <a:gd name="T42" fmla="*/ 1785 w 2923"/>
                        <a:gd name="T43" fmla="*/ 3125 h 4009"/>
                        <a:gd name="T44" fmla="*/ 1727 w 2923"/>
                        <a:gd name="T45" fmla="*/ 3116 h 4009"/>
                        <a:gd name="T46" fmla="*/ 1674 w 2923"/>
                        <a:gd name="T47" fmla="*/ 3088 h 4009"/>
                        <a:gd name="T48" fmla="*/ 1314 w 2923"/>
                        <a:gd name="T49" fmla="*/ 2829 h 4009"/>
                        <a:gd name="T50" fmla="*/ 1252 w 2923"/>
                        <a:gd name="T51" fmla="*/ 2809 h 4009"/>
                        <a:gd name="T52" fmla="*/ 1197 w 2923"/>
                        <a:gd name="T53" fmla="*/ 2808 h 4009"/>
                        <a:gd name="T54" fmla="*/ 1114 w 2923"/>
                        <a:gd name="T55" fmla="*/ 2834 h 4009"/>
                        <a:gd name="T56" fmla="*/ 1061 w 2923"/>
                        <a:gd name="T57" fmla="*/ 2875 h 4009"/>
                        <a:gd name="T58" fmla="*/ 831 w 2923"/>
                        <a:gd name="T59" fmla="*/ 3116 h 4009"/>
                        <a:gd name="T60" fmla="*/ 428 w 2923"/>
                        <a:gd name="T61" fmla="*/ 3491 h 4009"/>
                        <a:gd name="T62" fmla="*/ 0 w 2923"/>
                        <a:gd name="T63" fmla="*/ 3839 h 4009"/>
                        <a:gd name="T64" fmla="*/ 348 w 2923"/>
                        <a:gd name="T65" fmla="*/ 3835 h 4009"/>
                        <a:gd name="T66" fmla="*/ 777 w 2923"/>
                        <a:gd name="T67" fmla="*/ 3462 h 4009"/>
                        <a:gd name="T68" fmla="*/ 1065 w 2923"/>
                        <a:gd name="T69" fmla="*/ 3179 h 4009"/>
                        <a:gd name="T70" fmla="*/ 1219 w 2923"/>
                        <a:gd name="T71" fmla="*/ 3018 h 4009"/>
                        <a:gd name="T72" fmla="*/ 1548 w 2923"/>
                        <a:gd name="T73" fmla="*/ 3258 h 4009"/>
                        <a:gd name="T74" fmla="*/ 1661 w 2923"/>
                        <a:gd name="T75" fmla="*/ 3316 h 4009"/>
                        <a:gd name="T76" fmla="*/ 1785 w 2923"/>
                        <a:gd name="T77" fmla="*/ 3336 h 4009"/>
                        <a:gd name="T78" fmla="*/ 1856 w 2923"/>
                        <a:gd name="T79" fmla="*/ 3330 h 4009"/>
                        <a:gd name="T80" fmla="*/ 1946 w 2923"/>
                        <a:gd name="T81" fmla="*/ 3302 h 4009"/>
                        <a:gd name="T82" fmla="*/ 2027 w 2923"/>
                        <a:gd name="T83" fmla="*/ 3256 h 4009"/>
                        <a:gd name="T84" fmla="*/ 2096 w 2923"/>
                        <a:gd name="T85" fmla="*/ 3191 h 4009"/>
                        <a:gd name="T86" fmla="*/ 2775 w 2923"/>
                        <a:gd name="T87" fmla="*/ 2262 h 4009"/>
                        <a:gd name="T88" fmla="*/ 2812 w 2923"/>
                        <a:gd name="T89" fmla="*/ 2192 h 4009"/>
                        <a:gd name="T90" fmla="*/ 2834 w 2923"/>
                        <a:gd name="T91" fmla="*/ 2116 h 4009"/>
                        <a:gd name="T92" fmla="*/ 2841 w 2923"/>
                        <a:gd name="T93" fmla="*/ 2038 h 4009"/>
                        <a:gd name="T94" fmla="*/ 2836 w 2923"/>
                        <a:gd name="T95" fmla="*/ 1979 h 4009"/>
                        <a:gd name="T96" fmla="*/ 2816 w 2923"/>
                        <a:gd name="T97" fmla="*/ 1902 h 4009"/>
                        <a:gd name="T98" fmla="*/ 2783 w 2923"/>
                        <a:gd name="T99" fmla="*/ 1832 h 4009"/>
                        <a:gd name="T100" fmla="*/ 2735 w 2923"/>
                        <a:gd name="T101" fmla="*/ 1769 h 4009"/>
                        <a:gd name="T102" fmla="*/ 2676 w 2923"/>
                        <a:gd name="T103" fmla="*/ 1716 h 4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23" h="4009">
                          <a:moveTo>
                            <a:pt x="2676" y="1716"/>
                          </a:moveTo>
                          <a:lnTo>
                            <a:pt x="2339" y="1469"/>
                          </a:lnTo>
                          <a:lnTo>
                            <a:pt x="2339" y="1469"/>
                          </a:lnTo>
                          <a:lnTo>
                            <a:pt x="2336" y="1463"/>
                          </a:lnTo>
                          <a:lnTo>
                            <a:pt x="2336" y="1458"/>
                          </a:lnTo>
                          <a:lnTo>
                            <a:pt x="2336" y="1458"/>
                          </a:lnTo>
                          <a:lnTo>
                            <a:pt x="2382" y="1370"/>
                          </a:lnTo>
                          <a:lnTo>
                            <a:pt x="2426" y="1288"/>
                          </a:lnTo>
                          <a:lnTo>
                            <a:pt x="2477" y="1186"/>
                          </a:lnTo>
                          <a:lnTo>
                            <a:pt x="2536" y="1072"/>
                          </a:lnTo>
                          <a:lnTo>
                            <a:pt x="2594" y="951"/>
                          </a:lnTo>
                          <a:lnTo>
                            <a:pt x="2652" y="829"/>
                          </a:lnTo>
                          <a:lnTo>
                            <a:pt x="2678" y="768"/>
                          </a:lnTo>
                          <a:lnTo>
                            <a:pt x="2703" y="710"/>
                          </a:lnTo>
                          <a:lnTo>
                            <a:pt x="2703" y="710"/>
                          </a:lnTo>
                          <a:lnTo>
                            <a:pt x="2731" y="643"/>
                          </a:lnTo>
                          <a:lnTo>
                            <a:pt x="2759" y="571"/>
                          </a:lnTo>
                          <a:lnTo>
                            <a:pt x="2787" y="497"/>
                          </a:lnTo>
                          <a:lnTo>
                            <a:pt x="2813" y="419"/>
                          </a:lnTo>
                          <a:lnTo>
                            <a:pt x="2841" y="336"/>
                          </a:lnTo>
                          <a:lnTo>
                            <a:pt x="2869" y="250"/>
                          </a:lnTo>
                          <a:lnTo>
                            <a:pt x="2895" y="160"/>
                          </a:lnTo>
                          <a:lnTo>
                            <a:pt x="2923" y="66"/>
                          </a:lnTo>
                          <a:lnTo>
                            <a:pt x="2722" y="0"/>
                          </a:lnTo>
                          <a:lnTo>
                            <a:pt x="2722" y="0"/>
                          </a:lnTo>
                          <a:lnTo>
                            <a:pt x="2697" y="86"/>
                          </a:lnTo>
                          <a:lnTo>
                            <a:pt x="2672" y="169"/>
                          </a:lnTo>
                          <a:lnTo>
                            <a:pt x="2645" y="251"/>
                          </a:lnTo>
                          <a:lnTo>
                            <a:pt x="2620" y="332"/>
                          </a:lnTo>
                          <a:lnTo>
                            <a:pt x="2592" y="410"/>
                          </a:lnTo>
                          <a:lnTo>
                            <a:pt x="2565" y="485"/>
                          </a:lnTo>
                          <a:lnTo>
                            <a:pt x="2537" y="558"/>
                          </a:lnTo>
                          <a:lnTo>
                            <a:pt x="2509" y="627"/>
                          </a:lnTo>
                          <a:lnTo>
                            <a:pt x="2509" y="627"/>
                          </a:lnTo>
                          <a:lnTo>
                            <a:pt x="2484" y="686"/>
                          </a:lnTo>
                          <a:lnTo>
                            <a:pt x="2456" y="747"/>
                          </a:lnTo>
                          <a:lnTo>
                            <a:pt x="2398" y="871"/>
                          </a:lnTo>
                          <a:lnTo>
                            <a:pt x="2337" y="994"/>
                          </a:lnTo>
                          <a:lnTo>
                            <a:pt x="2281" y="1109"/>
                          </a:lnTo>
                          <a:lnTo>
                            <a:pt x="2229" y="1208"/>
                          </a:lnTo>
                          <a:lnTo>
                            <a:pt x="2187" y="1288"/>
                          </a:lnTo>
                          <a:lnTo>
                            <a:pt x="2148" y="1359"/>
                          </a:lnTo>
                          <a:lnTo>
                            <a:pt x="2148" y="1359"/>
                          </a:lnTo>
                          <a:lnTo>
                            <a:pt x="2140" y="1376"/>
                          </a:lnTo>
                          <a:lnTo>
                            <a:pt x="2134" y="1395"/>
                          </a:lnTo>
                          <a:lnTo>
                            <a:pt x="2129" y="1413"/>
                          </a:lnTo>
                          <a:lnTo>
                            <a:pt x="2126" y="1433"/>
                          </a:lnTo>
                          <a:lnTo>
                            <a:pt x="2125" y="1452"/>
                          </a:lnTo>
                          <a:lnTo>
                            <a:pt x="2125" y="1471"/>
                          </a:lnTo>
                          <a:lnTo>
                            <a:pt x="2126" y="1491"/>
                          </a:lnTo>
                          <a:lnTo>
                            <a:pt x="2130" y="1510"/>
                          </a:lnTo>
                          <a:lnTo>
                            <a:pt x="2135" y="1529"/>
                          </a:lnTo>
                          <a:lnTo>
                            <a:pt x="2142" y="1547"/>
                          </a:lnTo>
                          <a:lnTo>
                            <a:pt x="2150" y="1565"/>
                          </a:lnTo>
                          <a:lnTo>
                            <a:pt x="2159" y="1582"/>
                          </a:lnTo>
                          <a:lnTo>
                            <a:pt x="2171" y="1598"/>
                          </a:lnTo>
                          <a:lnTo>
                            <a:pt x="2183" y="1613"/>
                          </a:lnTo>
                          <a:lnTo>
                            <a:pt x="2196" y="1626"/>
                          </a:lnTo>
                          <a:lnTo>
                            <a:pt x="2212" y="1639"/>
                          </a:lnTo>
                          <a:lnTo>
                            <a:pt x="2551" y="1888"/>
                          </a:lnTo>
                          <a:lnTo>
                            <a:pt x="2551" y="1888"/>
                          </a:lnTo>
                          <a:lnTo>
                            <a:pt x="2566" y="1900"/>
                          </a:lnTo>
                          <a:lnTo>
                            <a:pt x="2581" y="1913"/>
                          </a:lnTo>
                          <a:lnTo>
                            <a:pt x="2592" y="1927"/>
                          </a:lnTo>
                          <a:lnTo>
                            <a:pt x="2602" y="1943"/>
                          </a:lnTo>
                          <a:lnTo>
                            <a:pt x="2611" y="1959"/>
                          </a:lnTo>
                          <a:lnTo>
                            <a:pt x="2618" y="1976"/>
                          </a:lnTo>
                          <a:lnTo>
                            <a:pt x="2623" y="1993"/>
                          </a:lnTo>
                          <a:lnTo>
                            <a:pt x="2627" y="2012"/>
                          </a:lnTo>
                          <a:lnTo>
                            <a:pt x="2629" y="2030"/>
                          </a:lnTo>
                          <a:lnTo>
                            <a:pt x="2629" y="2048"/>
                          </a:lnTo>
                          <a:lnTo>
                            <a:pt x="2628" y="2066"/>
                          </a:lnTo>
                          <a:lnTo>
                            <a:pt x="2624" y="2085"/>
                          </a:lnTo>
                          <a:lnTo>
                            <a:pt x="2619" y="2103"/>
                          </a:lnTo>
                          <a:lnTo>
                            <a:pt x="2612" y="2120"/>
                          </a:lnTo>
                          <a:lnTo>
                            <a:pt x="2603" y="2137"/>
                          </a:lnTo>
                          <a:lnTo>
                            <a:pt x="2592" y="2153"/>
                          </a:lnTo>
                          <a:lnTo>
                            <a:pt x="1940" y="3047"/>
                          </a:lnTo>
                          <a:lnTo>
                            <a:pt x="1940" y="3047"/>
                          </a:lnTo>
                          <a:lnTo>
                            <a:pt x="1925" y="3064"/>
                          </a:lnTo>
                          <a:lnTo>
                            <a:pt x="1908" y="3080"/>
                          </a:lnTo>
                          <a:lnTo>
                            <a:pt x="1889" y="3093"/>
                          </a:lnTo>
                          <a:lnTo>
                            <a:pt x="1871" y="3105"/>
                          </a:lnTo>
                          <a:lnTo>
                            <a:pt x="1850" y="3113"/>
                          </a:lnTo>
                          <a:lnTo>
                            <a:pt x="1829" y="3119"/>
                          </a:lnTo>
                          <a:lnTo>
                            <a:pt x="1807" y="3123"/>
                          </a:lnTo>
                          <a:lnTo>
                            <a:pt x="1785" y="3125"/>
                          </a:lnTo>
                          <a:lnTo>
                            <a:pt x="1785" y="3125"/>
                          </a:lnTo>
                          <a:lnTo>
                            <a:pt x="1770" y="3123"/>
                          </a:lnTo>
                          <a:lnTo>
                            <a:pt x="1756" y="3122"/>
                          </a:lnTo>
                          <a:lnTo>
                            <a:pt x="1741" y="3119"/>
                          </a:lnTo>
                          <a:lnTo>
                            <a:pt x="1727" y="3116"/>
                          </a:lnTo>
                          <a:lnTo>
                            <a:pt x="1714" y="3110"/>
                          </a:lnTo>
                          <a:lnTo>
                            <a:pt x="1699" y="3104"/>
                          </a:lnTo>
                          <a:lnTo>
                            <a:pt x="1686" y="3097"/>
                          </a:lnTo>
                          <a:lnTo>
                            <a:pt x="1674" y="3088"/>
                          </a:lnTo>
                          <a:lnTo>
                            <a:pt x="1342" y="2846"/>
                          </a:lnTo>
                          <a:lnTo>
                            <a:pt x="1342" y="2846"/>
                          </a:lnTo>
                          <a:lnTo>
                            <a:pt x="1329" y="2837"/>
                          </a:lnTo>
                          <a:lnTo>
                            <a:pt x="1314" y="2829"/>
                          </a:lnTo>
                          <a:lnTo>
                            <a:pt x="1299" y="2822"/>
                          </a:lnTo>
                          <a:lnTo>
                            <a:pt x="1284" y="2817"/>
                          </a:lnTo>
                          <a:lnTo>
                            <a:pt x="1268" y="2812"/>
                          </a:lnTo>
                          <a:lnTo>
                            <a:pt x="1252" y="2809"/>
                          </a:lnTo>
                          <a:lnTo>
                            <a:pt x="1235" y="2808"/>
                          </a:lnTo>
                          <a:lnTo>
                            <a:pt x="1219" y="2806"/>
                          </a:lnTo>
                          <a:lnTo>
                            <a:pt x="1219" y="2806"/>
                          </a:lnTo>
                          <a:lnTo>
                            <a:pt x="1197" y="2808"/>
                          </a:lnTo>
                          <a:lnTo>
                            <a:pt x="1176" y="2812"/>
                          </a:lnTo>
                          <a:lnTo>
                            <a:pt x="1153" y="2817"/>
                          </a:lnTo>
                          <a:lnTo>
                            <a:pt x="1133" y="2823"/>
                          </a:lnTo>
                          <a:lnTo>
                            <a:pt x="1114" y="2834"/>
                          </a:lnTo>
                          <a:lnTo>
                            <a:pt x="1095" y="2845"/>
                          </a:lnTo>
                          <a:lnTo>
                            <a:pt x="1077" y="2859"/>
                          </a:lnTo>
                          <a:lnTo>
                            <a:pt x="1061" y="2875"/>
                          </a:lnTo>
                          <a:lnTo>
                            <a:pt x="1061" y="2875"/>
                          </a:lnTo>
                          <a:lnTo>
                            <a:pt x="992" y="2949"/>
                          </a:lnTo>
                          <a:lnTo>
                            <a:pt x="919" y="3026"/>
                          </a:lnTo>
                          <a:lnTo>
                            <a:pt x="831" y="3116"/>
                          </a:lnTo>
                          <a:lnTo>
                            <a:pt x="831" y="3116"/>
                          </a:lnTo>
                          <a:lnTo>
                            <a:pt x="733" y="3212"/>
                          </a:lnTo>
                          <a:lnTo>
                            <a:pt x="633" y="3307"/>
                          </a:lnTo>
                          <a:lnTo>
                            <a:pt x="532" y="3400"/>
                          </a:lnTo>
                          <a:lnTo>
                            <a:pt x="428" y="3491"/>
                          </a:lnTo>
                          <a:lnTo>
                            <a:pt x="323" y="3581"/>
                          </a:lnTo>
                          <a:lnTo>
                            <a:pt x="218" y="3668"/>
                          </a:lnTo>
                          <a:lnTo>
                            <a:pt x="109" y="3754"/>
                          </a:lnTo>
                          <a:lnTo>
                            <a:pt x="0" y="3839"/>
                          </a:lnTo>
                          <a:lnTo>
                            <a:pt x="124" y="4009"/>
                          </a:lnTo>
                          <a:lnTo>
                            <a:pt x="124" y="4009"/>
                          </a:lnTo>
                          <a:lnTo>
                            <a:pt x="237" y="3923"/>
                          </a:lnTo>
                          <a:lnTo>
                            <a:pt x="348" y="3835"/>
                          </a:lnTo>
                          <a:lnTo>
                            <a:pt x="458" y="3745"/>
                          </a:lnTo>
                          <a:lnTo>
                            <a:pt x="565" y="3652"/>
                          </a:lnTo>
                          <a:lnTo>
                            <a:pt x="672" y="3558"/>
                          </a:lnTo>
                          <a:lnTo>
                            <a:pt x="777" y="3462"/>
                          </a:lnTo>
                          <a:lnTo>
                            <a:pt x="880" y="3364"/>
                          </a:lnTo>
                          <a:lnTo>
                            <a:pt x="981" y="3265"/>
                          </a:lnTo>
                          <a:lnTo>
                            <a:pt x="981" y="3265"/>
                          </a:lnTo>
                          <a:lnTo>
                            <a:pt x="1065" y="3179"/>
                          </a:lnTo>
                          <a:lnTo>
                            <a:pt x="1136" y="3105"/>
                          </a:lnTo>
                          <a:lnTo>
                            <a:pt x="1215" y="3019"/>
                          </a:lnTo>
                          <a:lnTo>
                            <a:pt x="1215" y="3019"/>
                          </a:lnTo>
                          <a:lnTo>
                            <a:pt x="1219" y="3018"/>
                          </a:lnTo>
                          <a:lnTo>
                            <a:pt x="1219" y="3018"/>
                          </a:lnTo>
                          <a:lnTo>
                            <a:pt x="1219" y="3018"/>
                          </a:lnTo>
                          <a:lnTo>
                            <a:pt x="1548" y="3258"/>
                          </a:lnTo>
                          <a:lnTo>
                            <a:pt x="1548" y="3258"/>
                          </a:lnTo>
                          <a:lnTo>
                            <a:pt x="1575" y="3277"/>
                          </a:lnTo>
                          <a:lnTo>
                            <a:pt x="1603" y="3293"/>
                          </a:lnTo>
                          <a:lnTo>
                            <a:pt x="1632" y="3306"/>
                          </a:lnTo>
                          <a:lnTo>
                            <a:pt x="1661" y="3316"/>
                          </a:lnTo>
                          <a:lnTo>
                            <a:pt x="1691" y="3324"/>
                          </a:lnTo>
                          <a:lnTo>
                            <a:pt x="1722" y="3331"/>
                          </a:lnTo>
                          <a:lnTo>
                            <a:pt x="1753" y="3335"/>
                          </a:lnTo>
                          <a:lnTo>
                            <a:pt x="1785" y="3336"/>
                          </a:lnTo>
                          <a:lnTo>
                            <a:pt x="1785" y="3336"/>
                          </a:lnTo>
                          <a:lnTo>
                            <a:pt x="1809" y="3335"/>
                          </a:lnTo>
                          <a:lnTo>
                            <a:pt x="1833" y="3334"/>
                          </a:lnTo>
                          <a:lnTo>
                            <a:pt x="1856" y="3330"/>
                          </a:lnTo>
                          <a:lnTo>
                            <a:pt x="1879" y="3324"/>
                          </a:lnTo>
                          <a:lnTo>
                            <a:pt x="1903" y="3319"/>
                          </a:lnTo>
                          <a:lnTo>
                            <a:pt x="1925" y="3311"/>
                          </a:lnTo>
                          <a:lnTo>
                            <a:pt x="1946" y="3302"/>
                          </a:lnTo>
                          <a:lnTo>
                            <a:pt x="1967" y="3293"/>
                          </a:lnTo>
                          <a:lnTo>
                            <a:pt x="1988" y="3281"/>
                          </a:lnTo>
                          <a:lnTo>
                            <a:pt x="2008" y="3269"/>
                          </a:lnTo>
                          <a:lnTo>
                            <a:pt x="2027" y="3256"/>
                          </a:lnTo>
                          <a:lnTo>
                            <a:pt x="2045" y="3241"/>
                          </a:lnTo>
                          <a:lnTo>
                            <a:pt x="2063" y="3225"/>
                          </a:lnTo>
                          <a:lnTo>
                            <a:pt x="2080" y="3208"/>
                          </a:lnTo>
                          <a:lnTo>
                            <a:pt x="2096" y="3191"/>
                          </a:lnTo>
                          <a:lnTo>
                            <a:pt x="2110" y="3171"/>
                          </a:lnTo>
                          <a:lnTo>
                            <a:pt x="2763" y="2278"/>
                          </a:lnTo>
                          <a:lnTo>
                            <a:pt x="2763" y="2278"/>
                          </a:lnTo>
                          <a:lnTo>
                            <a:pt x="2775" y="2262"/>
                          </a:lnTo>
                          <a:lnTo>
                            <a:pt x="2785" y="2245"/>
                          </a:lnTo>
                          <a:lnTo>
                            <a:pt x="2795" y="2227"/>
                          </a:lnTo>
                          <a:lnTo>
                            <a:pt x="2804" y="2210"/>
                          </a:lnTo>
                          <a:lnTo>
                            <a:pt x="2812" y="2192"/>
                          </a:lnTo>
                          <a:lnTo>
                            <a:pt x="2818" y="2173"/>
                          </a:lnTo>
                          <a:lnTo>
                            <a:pt x="2825" y="2155"/>
                          </a:lnTo>
                          <a:lnTo>
                            <a:pt x="2829" y="2136"/>
                          </a:lnTo>
                          <a:lnTo>
                            <a:pt x="2834" y="2116"/>
                          </a:lnTo>
                          <a:lnTo>
                            <a:pt x="2837" y="2098"/>
                          </a:lnTo>
                          <a:lnTo>
                            <a:pt x="2840" y="2078"/>
                          </a:lnTo>
                          <a:lnTo>
                            <a:pt x="2841" y="2058"/>
                          </a:lnTo>
                          <a:lnTo>
                            <a:pt x="2841" y="2038"/>
                          </a:lnTo>
                          <a:lnTo>
                            <a:pt x="2840" y="2019"/>
                          </a:lnTo>
                          <a:lnTo>
                            <a:pt x="2838" y="1999"/>
                          </a:lnTo>
                          <a:lnTo>
                            <a:pt x="2836" y="1979"/>
                          </a:lnTo>
                          <a:lnTo>
                            <a:pt x="2836" y="1979"/>
                          </a:lnTo>
                          <a:lnTo>
                            <a:pt x="2833" y="1959"/>
                          </a:lnTo>
                          <a:lnTo>
                            <a:pt x="2828" y="1941"/>
                          </a:lnTo>
                          <a:lnTo>
                            <a:pt x="2822" y="1921"/>
                          </a:lnTo>
                          <a:lnTo>
                            <a:pt x="2816" y="1902"/>
                          </a:lnTo>
                          <a:lnTo>
                            <a:pt x="2809" y="1884"/>
                          </a:lnTo>
                          <a:lnTo>
                            <a:pt x="2801" y="1867"/>
                          </a:lnTo>
                          <a:lnTo>
                            <a:pt x="2792" y="1848"/>
                          </a:lnTo>
                          <a:lnTo>
                            <a:pt x="2783" y="1832"/>
                          </a:lnTo>
                          <a:lnTo>
                            <a:pt x="2772" y="1815"/>
                          </a:lnTo>
                          <a:lnTo>
                            <a:pt x="2760" y="1799"/>
                          </a:lnTo>
                          <a:lnTo>
                            <a:pt x="2748" y="1785"/>
                          </a:lnTo>
                          <a:lnTo>
                            <a:pt x="2735" y="1769"/>
                          </a:lnTo>
                          <a:lnTo>
                            <a:pt x="2722" y="1755"/>
                          </a:lnTo>
                          <a:lnTo>
                            <a:pt x="2707" y="1741"/>
                          </a:lnTo>
                          <a:lnTo>
                            <a:pt x="2692" y="1729"/>
                          </a:lnTo>
                          <a:lnTo>
                            <a:pt x="2676" y="1716"/>
                          </a:lnTo>
                          <a:lnTo>
                            <a:pt x="2676" y="1716"/>
                          </a:lnTo>
                          <a:close/>
                        </a:path>
                      </a:pathLst>
                    </a:custGeom>
                    <a:solidFill>
                      <a:srgbClr val="0076A8"/>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2" name="Freeform 75">
                      <a:extLst>
                        <a:ext uri="{FF2B5EF4-FFF2-40B4-BE49-F238E27FC236}">
                          <a16:creationId xmlns:a16="http://schemas.microsoft.com/office/drawing/2014/main" id="{4824B49C-2B0B-426D-8CE0-B2DB212F44A1}"/>
                        </a:ext>
                      </a:extLst>
                    </p:cNvPr>
                    <p:cNvSpPr>
                      <a:spLocks/>
                    </p:cNvSpPr>
                    <p:nvPr/>
                  </p:nvSpPr>
                  <p:spPr bwMode="auto">
                    <a:xfrm>
                      <a:off x="9126647" y="5327851"/>
                      <a:ext cx="1430613" cy="675636"/>
                    </a:xfrm>
                    <a:custGeom>
                      <a:avLst/>
                      <a:gdLst>
                        <a:gd name="T0" fmla="*/ 4615 w 4615"/>
                        <a:gd name="T1" fmla="*/ 170 h 2178"/>
                        <a:gd name="T2" fmla="*/ 4295 w 4615"/>
                        <a:gd name="T3" fmla="*/ 137 h 2178"/>
                        <a:gd name="T4" fmla="*/ 4047 w 4615"/>
                        <a:gd name="T5" fmla="*/ 293 h 2178"/>
                        <a:gd name="T6" fmla="*/ 3600 w 4615"/>
                        <a:gd name="T7" fmla="*/ 542 h 2178"/>
                        <a:gd name="T8" fmla="*/ 3205 w 4615"/>
                        <a:gd name="T9" fmla="*/ 745 h 2178"/>
                        <a:gd name="T10" fmla="*/ 3143 w 4615"/>
                        <a:gd name="T11" fmla="*/ 792 h 2178"/>
                        <a:gd name="T12" fmla="*/ 3100 w 4615"/>
                        <a:gd name="T13" fmla="*/ 858 h 2178"/>
                        <a:gd name="T14" fmla="*/ 3083 w 4615"/>
                        <a:gd name="T15" fmla="*/ 933 h 2178"/>
                        <a:gd name="T16" fmla="*/ 3092 w 4615"/>
                        <a:gd name="T17" fmla="*/ 1010 h 2178"/>
                        <a:gd name="T18" fmla="*/ 3218 w 4615"/>
                        <a:gd name="T19" fmla="*/ 1417 h 2178"/>
                        <a:gd name="T20" fmla="*/ 3211 w 4615"/>
                        <a:gd name="T21" fmla="*/ 1491 h 2178"/>
                        <a:gd name="T22" fmla="*/ 3178 w 4615"/>
                        <a:gd name="T23" fmla="*/ 1556 h 2178"/>
                        <a:gd name="T24" fmla="*/ 3123 w 4615"/>
                        <a:gd name="T25" fmla="*/ 1603 h 2178"/>
                        <a:gd name="T26" fmla="*/ 2034 w 4615"/>
                        <a:gd name="T27" fmla="*/ 1957 h 2178"/>
                        <a:gd name="T28" fmla="*/ 1976 w 4615"/>
                        <a:gd name="T29" fmla="*/ 1967 h 2178"/>
                        <a:gd name="T30" fmla="*/ 1932 w 4615"/>
                        <a:gd name="T31" fmla="*/ 1961 h 2178"/>
                        <a:gd name="T32" fmla="*/ 1877 w 4615"/>
                        <a:gd name="T33" fmla="*/ 1939 h 2178"/>
                        <a:gd name="T34" fmla="*/ 1832 w 4615"/>
                        <a:gd name="T35" fmla="*/ 1902 h 2178"/>
                        <a:gd name="T36" fmla="*/ 1800 w 4615"/>
                        <a:gd name="T37" fmla="*/ 1850 h 2178"/>
                        <a:gd name="T38" fmla="*/ 1670 w 4615"/>
                        <a:gd name="T39" fmla="*/ 1454 h 2178"/>
                        <a:gd name="T40" fmla="*/ 1633 w 4615"/>
                        <a:gd name="T41" fmla="*/ 1396 h 2178"/>
                        <a:gd name="T42" fmla="*/ 1579 w 4615"/>
                        <a:gd name="T43" fmla="*/ 1351 h 2178"/>
                        <a:gd name="T44" fmla="*/ 1516 w 4615"/>
                        <a:gd name="T45" fmla="*/ 1324 h 2178"/>
                        <a:gd name="T46" fmla="*/ 1463 w 4615"/>
                        <a:gd name="T47" fmla="*/ 1318 h 2178"/>
                        <a:gd name="T48" fmla="*/ 1288 w 4615"/>
                        <a:gd name="T49" fmla="*/ 1342 h 2178"/>
                        <a:gd name="T50" fmla="*/ 707 w 4615"/>
                        <a:gd name="T51" fmla="*/ 1418 h 2178"/>
                        <a:gd name="T52" fmla="*/ 227 w 4615"/>
                        <a:gd name="T53" fmla="*/ 1463 h 2178"/>
                        <a:gd name="T54" fmla="*/ 0 w 4615"/>
                        <a:gd name="T55" fmla="*/ 1684 h 2178"/>
                        <a:gd name="T56" fmla="*/ 465 w 4615"/>
                        <a:gd name="T57" fmla="*/ 1656 h 2178"/>
                        <a:gd name="T58" fmla="*/ 929 w 4615"/>
                        <a:gd name="T59" fmla="*/ 1606 h 2178"/>
                        <a:gd name="T60" fmla="*/ 1464 w 4615"/>
                        <a:gd name="T61" fmla="*/ 1529 h 2178"/>
                        <a:gd name="T62" fmla="*/ 1592 w 4615"/>
                        <a:gd name="T63" fmla="*/ 1899 h 2178"/>
                        <a:gd name="T64" fmla="*/ 1633 w 4615"/>
                        <a:gd name="T65" fmla="*/ 1987 h 2178"/>
                        <a:gd name="T66" fmla="*/ 1717 w 4615"/>
                        <a:gd name="T67" fmla="*/ 2083 h 2178"/>
                        <a:gd name="T68" fmla="*/ 1796 w 4615"/>
                        <a:gd name="T69" fmla="*/ 2136 h 2178"/>
                        <a:gd name="T70" fmla="*/ 1914 w 4615"/>
                        <a:gd name="T71" fmla="*/ 2174 h 2178"/>
                        <a:gd name="T72" fmla="*/ 2007 w 4615"/>
                        <a:gd name="T73" fmla="*/ 2177 h 2178"/>
                        <a:gd name="T74" fmla="*/ 3152 w 4615"/>
                        <a:gd name="T75" fmla="*/ 1820 h 2178"/>
                        <a:gd name="T76" fmla="*/ 3209 w 4615"/>
                        <a:gd name="T77" fmla="*/ 1798 h 2178"/>
                        <a:gd name="T78" fmla="*/ 3276 w 4615"/>
                        <a:gd name="T79" fmla="*/ 1755 h 2178"/>
                        <a:gd name="T80" fmla="*/ 3333 w 4615"/>
                        <a:gd name="T81" fmla="*/ 1701 h 2178"/>
                        <a:gd name="T82" fmla="*/ 3378 w 4615"/>
                        <a:gd name="T83" fmla="*/ 1639 h 2178"/>
                        <a:gd name="T84" fmla="*/ 3410 w 4615"/>
                        <a:gd name="T85" fmla="*/ 1568 h 2178"/>
                        <a:gd name="T86" fmla="*/ 3427 w 4615"/>
                        <a:gd name="T87" fmla="*/ 1492 h 2178"/>
                        <a:gd name="T88" fmla="*/ 3431 w 4615"/>
                        <a:gd name="T89" fmla="*/ 1414 h 2178"/>
                        <a:gd name="T90" fmla="*/ 3418 w 4615"/>
                        <a:gd name="T91" fmla="*/ 1335 h 2178"/>
                        <a:gd name="T92" fmla="*/ 3296 w 4615"/>
                        <a:gd name="T93" fmla="*/ 940 h 2178"/>
                        <a:gd name="T94" fmla="*/ 3567 w 4615"/>
                        <a:gd name="T95" fmla="*/ 798 h 2178"/>
                        <a:gd name="T96" fmla="*/ 4077 w 4615"/>
                        <a:gd name="T97" fmla="*/ 519 h 2178"/>
                        <a:gd name="T98" fmla="*/ 4413 w 4615"/>
                        <a:gd name="T99" fmla="*/ 312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15" h="2178">
                          <a:moveTo>
                            <a:pt x="4413" y="312"/>
                          </a:moveTo>
                          <a:lnTo>
                            <a:pt x="4413" y="312"/>
                          </a:lnTo>
                          <a:lnTo>
                            <a:pt x="4514" y="242"/>
                          </a:lnTo>
                          <a:lnTo>
                            <a:pt x="4615" y="170"/>
                          </a:lnTo>
                          <a:lnTo>
                            <a:pt x="4491" y="0"/>
                          </a:lnTo>
                          <a:lnTo>
                            <a:pt x="4491" y="0"/>
                          </a:lnTo>
                          <a:lnTo>
                            <a:pt x="4393" y="69"/>
                          </a:lnTo>
                          <a:lnTo>
                            <a:pt x="4295" y="137"/>
                          </a:lnTo>
                          <a:lnTo>
                            <a:pt x="4295" y="137"/>
                          </a:lnTo>
                          <a:lnTo>
                            <a:pt x="4217" y="188"/>
                          </a:lnTo>
                          <a:lnTo>
                            <a:pt x="4134" y="241"/>
                          </a:lnTo>
                          <a:lnTo>
                            <a:pt x="4047" y="293"/>
                          </a:lnTo>
                          <a:lnTo>
                            <a:pt x="3957" y="345"/>
                          </a:lnTo>
                          <a:lnTo>
                            <a:pt x="3866" y="397"/>
                          </a:lnTo>
                          <a:lnTo>
                            <a:pt x="3774" y="448"/>
                          </a:lnTo>
                          <a:lnTo>
                            <a:pt x="3600" y="542"/>
                          </a:lnTo>
                          <a:lnTo>
                            <a:pt x="3444" y="624"/>
                          </a:lnTo>
                          <a:lnTo>
                            <a:pt x="3318" y="689"/>
                          </a:lnTo>
                          <a:lnTo>
                            <a:pt x="3205" y="745"/>
                          </a:lnTo>
                          <a:lnTo>
                            <a:pt x="3205" y="745"/>
                          </a:lnTo>
                          <a:lnTo>
                            <a:pt x="3188" y="755"/>
                          </a:lnTo>
                          <a:lnTo>
                            <a:pt x="3172" y="765"/>
                          </a:lnTo>
                          <a:lnTo>
                            <a:pt x="3156" y="778"/>
                          </a:lnTo>
                          <a:lnTo>
                            <a:pt x="3143" y="792"/>
                          </a:lnTo>
                          <a:lnTo>
                            <a:pt x="3131" y="808"/>
                          </a:lnTo>
                          <a:lnTo>
                            <a:pt x="3119" y="823"/>
                          </a:lnTo>
                          <a:lnTo>
                            <a:pt x="3110" y="841"/>
                          </a:lnTo>
                          <a:lnTo>
                            <a:pt x="3100" y="858"/>
                          </a:lnTo>
                          <a:lnTo>
                            <a:pt x="3094" y="876"/>
                          </a:lnTo>
                          <a:lnTo>
                            <a:pt x="3088" y="895"/>
                          </a:lnTo>
                          <a:lnTo>
                            <a:pt x="3085" y="913"/>
                          </a:lnTo>
                          <a:lnTo>
                            <a:pt x="3083" y="933"/>
                          </a:lnTo>
                          <a:lnTo>
                            <a:pt x="3082" y="953"/>
                          </a:lnTo>
                          <a:lnTo>
                            <a:pt x="3083" y="973"/>
                          </a:lnTo>
                          <a:lnTo>
                            <a:pt x="3087" y="991"/>
                          </a:lnTo>
                          <a:lnTo>
                            <a:pt x="3092" y="1010"/>
                          </a:lnTo>
                          <a:lnTo>
                            <a:pt x="3210" y="1380"/>
                          </a:lnTo>
                          <a:lnTo>
                            <a:pt x="3210" y="1380"/>
                          </a:lnTo>
                          <a:lnTo>
                            <a:pt x="3215" y="1398"/>
                          </a:lnTo>
                          <a:lnTo>
                            <a:pt x="3218" y="1417"/>
                          </a:lnTo>
                          <a:lnTo>
                            <a:pt x="3219" y="1437"/>
                          </a:lnTo>
                          <a:lnTo>
                            <a:pt x="3219" y="1455"/>
                          </a:lnTo>
                          <a:lnTo>
                            <a:pt x="3217" y="1472"/>
                          </a:lnTo>
                          <a:lnTo>
                            <a:pt x="3211" y="1491"/>
                          </a:lnTo>
                          <a:lnTo>
                            <a:pt x="3206" y="1508"/>
                          </a:lnTo>
                          <a:lnTo>
                            <a:pt x="3198" y="1525"/>
                          </a:lnTo>
                          <a:lnTo>
                            <a:pt x="3189" y="1541"/>
                          </a:lnTo>
                          <a:lnTo>
                            <a:pt x="3178" y="1556"/>
                          </a:lnTo>
                          <a:lnTo>
                            <a:pt x="3166" y="1569"/>
                          </a:lnTo>
                          <a:lnTo>
                            <a:pt x="3153" y="1582"/>
                          </a:lnTo>
                          <a:lnTo>
                            <a:pt x="3139" y="1594"/>
                          </a:lnTo>
                          <a:lnTo>
                            <a:pt x="3123" y="1603"/>
                          </a:lnTo>
                          <a:lnTo>
                            <a:pt x="3106" y="1612"/>
                          </a:lnTo>
                          <a:lnTo>
                            <a:pt x="3087" y="1619"/>
                          </a:lnTo>
                          <a:lnTo>
                            <a:pt x="2034" y="1957"/>
                          </a:lnTo>
                          <a:lnTo>
                            <a:pt x="2034" y="1957"/>
                          </a:lnTo>
                          <a:lnTo>
                            <a:pt x="2019" y="1961"/>
                          </a:lnTo>
                          <a:lnTo>
                            <a:pt x="2005" y="1965"/>
                          </a:lnTo>
                          <a:lnTo>
                            <a:pt x="1990" y="1967"/>
                          </a:lnTo>
                          <a:lnTo>
                            <a:pt x="1976" y="1967"/>
                          </a:lnTo>
                          <a:lnTo>
                            <a:pt x="1976" y="1967"/>
                          </a:lnTo>
                          <a:lnTo>
                            <a:pt x="1961" y="1967"/>
                          </a:lnTo>
                          <a:lnTo>
                            <a:pt x="1947" y="1964"/>
                          </a:lnTo>
                          <a:lnTo>
                            <a:pt x="1932" y="1961"/>
                          </a:lnTo>
                          <a:lnTo>
                            <a:pt x="1918" y="1957"/>
                          </a:lnTo>
                          <a:lnTo>
                            <a:pt x="1903" y="1952"/>
                          </a:lnTo>
                          <a:lnTo>
                            <a:pt x="1890" y="1947"/>
                          </a:lnTo>
                          <a:lnTo>
                            <a:pt x="1877" y="1939"/>
                          </a:lnTo>
                          <a:lnTo>
                            <a:pt x="1865" y="1931"/>
                          </a:lnTo>
                          <a:lnTo>
                            <a:pt x="1853" y="1922"/>
                          </a:lnTo>
                          <a:lnTo>
                            <a:pt x="1842" y="1913"/>
                          </a:lnTo>
                          <a:lnTo>
                            <a:pt x="1832" y="1902"/>
                          </a:lnTo>
                          <a:lnTo>
                            <a:pt x="1822" y="1890"/>
                          </a:lnTo>
                          <a:lnTo>
                            <a:pt x="1814" y="1877"/>
                          </a:lnTo>
                          <a:lnTo>
                            <a:pt x="1807" y="1864"/>
                          </a:lnTo>
                          <a:lnTo>
                            <a:pt x="1800" y="1850"/>
                          </a:lnTo>
                          <a:lnTo>
                            <a:pt x="1795" y="1835"/>
                          </a:lnTo>
                          <a:lnTo>
                            <a:pt x="1677" y="1470"/>
                          </a:lnTo>
                          <a:lnTo>
                            <a:pt x="1677" y="1470"/>
                          </a:lnTo>
                          <a:lnTo>
                            <a:pt x="1670" y="1454"/>
                          </a:lnTo>
                          <a:lnTo>
                            <a:pt x="1664" y="1438"/>
                          </a:lnTo>
                          <a:lnTo>
                            <a:pt x="1655" y="1423"/>
                          </a:lnTo>
                          <a:lnTo>
                            <a:pt x="1645" y="1409"/>
                          </a:lnTo>
                          <a:lnTo>
                            <a:pt x="1633" y="1396"/>
                          </a:lnTo>
                          <a:lnTo>
                            <a:pt x="1622" y="1382"/>
                          </a:lnTo>
                          <a:lnTo>
                            <a:pt x="1608" y="1371"/>
                          </a:lnTo>
                          <a:lnTo>
                            <a:pt x="1594" y="1360"/>
                          </a:lnTo>
                          <a:lnTo>
                            <a:pt x="1579" y="1351"/>
                          </a:lnTo>
                          <a:lnTo>
                            <a:pt x="1565" y="1342"/>
                          </a:lnTo>
                          <a:lnTo>
                            <a:pt x="1549" y="1335"/>
                          </a:lnTo>
                          <a:lnTo>
                            <a:pt x="1532" y="1328"/>
                          </a:lnTo>
                          <a:lnTo>
                            <a:pt x="1516" y="1324"/>
                          </a:lnTo>
                          <a:lnTo>
                            <a:pt x="1499" y="1320"/>
                          </a:lnTo>
                          <a:lnTo>
                            <a:pt x="1481" y="1318"/>
                          </a:lnTo>
                          <a:lnTo>
                            <a:pt x="1463" y="1318"/>
                          </a:lnTo>
                          <a:lnTo>
                            <a:pt x="1463" y="1318"/>
                          </a:lnTo>
                          <a:lnTo>
                            <a:pt x="1447" y="1318"/>
                          </a:lnTo>
                          <a:lnTo>
                            <a:pt x="1431" y="1320"/>
                          </a:lnTo>
                          <a:lnTo>
                            <a:pt x="1431" y="1320"/>
                          </a:lnTo>
                          <a:lnTo>
                            <a:pt x="1288" y="1342"/>
                          </a:lnTo>
                          <a:lnTo>
                            <a:pt x="1131" y="1365"/>
                          </a:lnTo>
                          <a:lnTo>
                            <a:pt x="933" y="1392"/>
                          </a:lnTo>
                          <a:lnTo>
                            <a:pt x="823" y="1405"/>
                          </a:lnTo>
                          <a:lnTo>
                            <a:pt x="707" y="1418"/>
                          </a:lnTo>
                          <a:lnTo>
                            <a:pt x="588" y="1431"/>
                          </a:lnTo>
                          <a:lnTo>
                            <a:pt x="468" y="1443"/>
                          </a:lnTo>
                          <a:lnTo>
                            <a:pt x="348" y="1454"/>
                          </a:lnTo>
                          <a:lnTo>
                            <a:pt x="227" y="1463"/>
                          </a:lnTo>
                          <a:lnTo>
                            <a:pt x="111" y="1468"/>
                          </a:lnTo>
                          <a:lnTo>
                            <a:pt x="0" y="1472"/>
                          </a:lnTo>
                          <a:lnTo>
                            <a:pt x="0" y="1684"/>
                          </a:lnTo>
                          <a:lnTo>
                            <a:pt x="0" y="1684"/>
                          </a:lnTo>
                          <a:lnTo>
                            <a:pt x="111" y="1681"/>
                          </a:lnTo>
                          <a:lnTo>
                            <a:pt x="227" y="1675"/>
                          </a:lnTo>
                          <a:lnTo>
                            <a:pt x="346" y="1667"/>
                          </a:lnTo>
                          <a:lnTo>
                            <a:pt x="465" y="1656"/>
                          </a:lnTo>
                          <a:lnTo>
                            <a:pt x="585" y="1644"/>
                          </a:lnTo>
                          <a:lnTo>
                            <a:pt x="703" y="1632"/>
                          </a:lnTo>
                          <a:lnTo>
                            <a:pt x="818" y="1619"/>
                          </a:lnTo>
                          <a:lnTo>
                            <a:pt x="929" y="1606"/>
                          </a:lnTo>
                          <a:lnTo>
                            <a:pt x="1130" y="1578"/>
                          </a:lnTo>
                          <a:lnTo>
                            <a:pt x="1294" y="1556"/>
                          </a:lnTo>
                          <a:lnTo>
                            <a:pt x="1409" y="1537"/>
                          </a:lnTo>
                          <a:lnTo>
                            <a:pt x="1464" y="1529"/>
                          </a:lnTo>
                          <a:lnTo>
                            <a:pt x="1464" y="1529"/>
                          </a:lnTo>
                          <a:lnTo>
                            <a:pt x="1471" y="1532"/>
                          </a:lnTo>
                          <a:lnTo>
                            <a:pt x="1476" y="1536"/>
                          </a:lnTo>
                          <a:lnTo>
                            <a:pt x="1592" y="1899"/>
                          </a:lnTo>
                          <a:lnTo>
                            <a:pt x="1592" y="1899"/>
                          </a:lnTo>
                          <a:lnTo>
                            <a:pt x="1604" y="1930"/>
                          </a:lnTo>
                          <a:lnTo>
                            <a:pt x="1618" y="1959"/>
                          </a:lnTo>
                          <a:lnTo>
                            <a:pt x="1633" y="1987"/>
                          </a:lnTo>
                          <a:lnTo>
                            <a:pt x="1651" y="2013"/>
                          </a:lnTo>
                          <a:lnTo>
                            <a:pt x="1670" y="2038"/>
                          </a:lnTo>
                          <a:lnTo>
                            <a:pt x="1693" y="2062"/>
                          </a:lnTo>
                          <a:lnTo>
                            <a:pt x="1717" y="2083"/>
                          </a:lnTo>
                          <a:lnTo>
                            <a:pt x="1742" y="2103"/>
                          </a:lnTo>
                          <a:lnTo>
                            <a:pt x="1742" y="2103"/>
                          </a:lnTo>
                          <a:lnTo>
                            <a:pt x="1768" y="2120"/>
                          </a:lnTo>
                          <a:lnTo>
                            <a:pt x="1796" y="2136"/>
                          </a:lnTo>
                          <a:lnTo>
                            <a:pt x="1824" y="2149"/>
                          </a:lnTo>
                          <a:lnTo>
                            <a:pt x="1853" y="2160"/>
                          </a:lnTo>
                          <a:lnTo>
                            <a:pt x="1883" y="2168"/>
                          </a:lnTo>
                          <a:lnTo>
                            <a:pt x="1914" y="2174"/>
                          </a:lnTo>
                          <a:lnTo>
                            <a:pt x="1944" y="2177"/>
                          </a:lnTo>
                          <a:lnTo>
                            <a:pt x="1976" y="2178"/>
                          </a:lnTo>
                          <a:lnTo>
                            <a:pt x="1976" y="2178"/>
                          </a:lnTo>
                          <a:lnTo>
                            <a:pt x="2007" y="2177"/>
                          </a:lnTo>
                          <a:lnTo>
                            <a:pt x="2038" y="2174"/>
                          </a:lnTo>
                          <a:lnTo>
                            <a:pt x="2068" y="2168"/>
                          </a:lnTo>
                          <a:lnTo>
                            <a:pt x="2099" y="2160"/>
                          </a:lnTo>
                          <a:lnTo>
                            <a:pt x="3152" y="1820"/>
                          </a:lnTo>
                          <a:lnTo>
                            <a:pt x="3152" y="1820"/>
                          </a:lnTo>
                          <a:lnTo>
                            <a:pt x="3172" y="1813"/>
                          </a:lnTo>
                          <a:lnTo>
                            <a:pt x="3190" y="1805"/>
                          </a:lnTo>
                          <a:lnTo>
                            <a:pt x="3209" y="1798"/>
                          </a:lnTo>
                          <a:lnTo>
                            <a:pt x="3227" y="1788"/>
                          </a:lnTo>
                          <a:lnTo>
                            <a:pt x="3244" y="1778"/>
                          </a:lnTo>
                          <a:lnTo>
                            <a:pt x="3260" y="1767"/>
                          </a:lnTo>
                          <a:lnTo>
                            <a:pt x="3276" y="1755"/>
                          </a:lnTo>
                          <a:lnTo>
                            <a:pt x="3292" y="1742"/>
                          </a:lnTo>
                          <a:lnTo>
                            <a:pt x="3307" y="1729"/>
                          </a:lnTo>
                          <a:lnTo>
                            <a:pt x="3320" y="1716"/>
                          </a:lnTo>
                          <a:lnTo>
                            <a:pt x="3333" y="1701"/>
                          </a:lnTo>
                          <a:lnTo>
                            <a:pt x="3345" y="1686"/>
                          </a:lnTo>
                          <a:lnTo>
                            <a:pt x="3357" y="1671"/>
                          </a:lnTo>
                          <a:lnTo>
                            <a:pt x="3367" y="1655"/>
                          </a:lnTo>
                          <a:lnTo>
                            <a:pt x="3378" y="1639"/>
                          </a:lnTo>
                          <a:lnTo>
                            <a:pt x="3387" y="1622"/>
                          </a:lnTo>
                          <a:lnTo>
                            <a:pt x="3395" y="1605"/>
                          </a:lnTo>
                          <a:lnTo>
                            <a:pt x="3403" y="1586"/>
                          </a:lnTo>
                          <a:lnTo>
                            <a:pt x="3410" y="1568"/>
                          </a:lnTo>
                          <a:lnTo>
                            <a:pt x="3415" y="1550"/>
                          </a:lnTo>
                          <a:lnTo>
                            <a:pt x="3420" y="1531"/>
                          </a:lnTo>
                          <a:lnTo>
                            <a:pt x="3424" y="1512"/>
                          </a:lnTo>
                          <a:lnTo>
                            <a:pt x="3427" y="1492"/>
                          </a:lnTo>
                          <a:lnTo>
                            <a:pt x="3429" y="1474"/>
                          </a:lnTo>
                          <a:lnTo>
                            <a:pt x="3431" y="1454"/>
                          </a:lnTo>
                          <a:lnTo>
                            <a:pt x="3431" y="1434"/>
                          </a:lnTo>
                          <a:lnTo>
                            <a:pt x="3431" y="1414"/>
                          </a:lnTo>
                          <a:lnTo>
                            <a:pt x="3429" y="1394"/>
                          </a:lnTo>
                          <a:lnTo>
                            <a:pt x="3427" y="1375"/>
                          </a:lnTo>
                          <a:lnTo>
                            <a:pt x="3423" y="1355"/>
                          </a:lnTo>
                          <a:lnTo>
                            <a:pt x="3418" y="1335"/>
                          </a:lnTo>
                          <a:lnTo>
                            <a:pt x="3412" y="1315"/>
                          </a:lnTo>
                          <a:lnTo>
                            <a:pt x="3293" y="948"/>
                          </a:lnTo>
                          <a:lnTo>
                            <a:pt x="3293" y="948"/>
                          </a:lnTo>
                          <a:lnTo>
                            <a:pt x="3296" y="940"/>
                          </a:lnTo>
                          <a:lnTo>
                            <a:pt x="3299" y="934"/>
                          </a:lnTo>
                          <a:lnTo>
                            <a:pt x="3299" y="934"/>
                          </a:lnTo>
                          <a:lnTo>
                            <a:pt x="3436" y="866"/>
                          </a:lnTo>
                          <a:lnTo>
                            <a:pt x="3567" y="798"/>
                          </a:lnTo>
                          <a:lnTo>
                            <a:pt x="3723" y="716"/>
                          </a:lnTo>
                          <a:lnTo>
                            <a:pt x="3897" y="621"/>
                          </a:lnTo>
                          <a:lnTo>
                            <a:pt x="3987" y="571"/>
                          </a:lnTo>
                          <a:lnTo>
                            <a:pt x="4077" y="519"/>
                          </a:lnTo>
                          <a:lnTo>
                            <a:pt x="4166" y="468"/>
                          </a:lnTo>
                          <a:lnTo>
                            <a:pt x="4253" y="415"/>
                          </a:lnTo>
                          <a:lnTo>
                            <a:pt x="4335" y="363"/>
                          </a:lnTo>
                          <a:lnTo>
                            <a:pt x="4413" y="312"/>
                          </a:lnTo>
                          <a:lnTo>
                            <a:pt x="4413" y="312"/>
                          </a:lnTo>
                          <a:close/>
                        </a:path>
                      </a:pathLst>
                    </a:custGeom>
                    <a:solidFill>
                      <a:srgbClr val="0076A8"/>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3" name="Freeform 79">
                      <a:extLst>
                        <a:ext uri="{FF2B5EF4-FFF2-40B4-BE49-F238E27FC236}">
                          <a16:creationId xmlns:a16="http://schemas.microsoft.com/office/drawing/2014/main" id="{8F161834-EEB2-4036-8652-F34420F818EF}"/>
                        </a:ext>
                      </a:extLst>
                    </p:cNvPr>
                    <p:cNvSpPr>
                      <a:spLocks/>
                    </p:cNvSpPr>
                    <p:nvPr/>
                  </p:nvSpPr>
                  <p:spPr bwMode="auto">
                    <a:xfrm>
                      <a:off x="10537422" y="1348418"/>
                      <a:ext cx="914900" cy="1216146"/>
                    </a:xfrm>
                    <a:custGeom>
                      <a:avLst/>
                      <a:gdLst>
                        <a:gd name="T0" fmla="*/ 1236 w 2955"/>
                        <a:gd name="T1" fmla="*/ 987 h 3921"/>
                        <a:gd name="T2" fmla="*/ 1054 w 2955"/>
                        <a:gd name="T3" fmla="*/ 798 h 3921"/>
                        <a:gd name="T4" fmla="*/ 604 w 2955"/>
                        <a:gd name="T5" fmla="*/ 382 h 3921"/>
                        <a:gd name="T6" fmla="*/ 124 w 2955"/>
                        <a:gd name="T7" fmla="*/ 0 h 3921"/>
                        <a:gd name="T8" fmla="*/ 236 w 2955"/>
                        <a:gd name="T9" fmla="*/ 353 h 3921"/>
                        <a:gd name="T10" fmla="*/ 690 w 2955"/>
                        <a:gd name="T11" fmla="*/ 741 h 3921"/>
                        <a:gd name="T12" fmla="*/ 976 w 2955"/>
                        <a:gd name="T13" fmla="*/ 1022 h 3921"/>
                        <a:gd name="T14" fmla="*/ 1098 w 2955"/>
                        <a:gd name="T15" fmla="*/ 1147 h 3921"/>
                        <a:gd name="T16" fmla="*/ 1175 w 2955"/>
                        <a:gd name="T17" fmla="*/ 1189 h 3921"/>
                        <a:gd name="T18" fmla="*/ 1241 w 2955"/>
                        <a:gd name="T19" fmla="*/ 1199 h 3921"/>
                        <a:gd name="T20" fmla="*/ 1306 w 2955"/>
                        <a:gd name="T21" fmla="*/ 1189 h 3921"/>
                        <a:gd name="T22" fmla="*/ 1365 w 2955"/>
                        <a:gd name="T23" fmla="*/ 1160 h 3921"/>
                        <a:gd name="T24" fmla="*/ 1808 w 2955"/>
                        <a:gd name="T25" fmla="*/ 845 h 3921"/>
                        <a:gd name="T26" fmla="*/ 1863 w 2955"/>
                        <a:gd name="T27" fmla="*/ 826 h 3921"/>
                        <a:gd name="T28" fmla="*/ 1915 w 2955"/>
                        <a:gd name="T29" fmla="*/ 826 h 3921"/>
                        <a:gd name="T30" fmla="*/ 1997 w 2955"/>
                        <a:gd name="T31" fmla="*/ 855 h 3921"/>
                        <a:gd name="T32" fmla="*/ 2695 w 2955"/>
                        <a:gd name="T33" fmla="*/ 1800 h 3921"/>
                        <a:gd name="T34" fmla="*/ 2721 w 2955"/>
                        <a:gd name="T35" fmla="*/ 1852 h 3921"/>
                        <a:gd name="T36" fmla="*/ 2730 w 2955"/>
                        <a:gd name="T37" fmla="*/ 1924 h 3921"/>
                        <a:gd name="T38" fmla="*/ 2712 w 2955"/>
                        <a:gd name="T39" fmla="*/ 1994 h 3921"/>
                        <a:gd name="T40" fmla="*/ 2667 w 2955"/>
                        <a:gd name="T41" fmla="*/ 2054 h 3921"/>
                        <a:gd name="T42" fmla="*/ 2231 w 2955"/>
                        <a:gd name="T43" fmla="*/ 2371 h 3921"/>
                        <a:gd name="T44" fmla="*/ 2183 w 2955"/>
                        <a:gd name="T45" fmla="*/ 2432 h 3921"/>
                        <a:gd name="T46" fmla="*/ 2161 w 2955"/>
                        <a:gd name="T47" fmla="*/ 2506 h 3921"/>
                        <a:gd name="T48" fmla="*/ 2163 w 2955"/>
                        <a:gd name="T49" fmla="*/ 2583 h 3921"/>
                        <a:gd name="T50" fmla="*/ 2183 w 2955"/>
                        <a:gd name="T51" fmla="*/ 2637 h 3921"/>
                        <a:gd name="T52" fmla="*/ 2395 w 2955"/>
                        <a:gd name="T53" fmla="*/ 3037 h 3921"/>
                        <a:gd name="T54" fmla="*/ 2554 w 2955"/>
                        <a:gd name="T55" fmla="*/ 3373 h 3921"/>
                        <a:gd name="T56" fmla="*/ 2627 w 2955"/>
                        <a:gd name="T57" fmla="*/ 3547 h 3921"/>
                        <a:gd name="T58" fmla="*/ 2753 w 2955"/>
                        <a:gd name="T59" fmla="*/ 3921 h 3921"/>
                        <a:gd name="T60" fmla="*/ 2887 w 2955"/>
                        <a:gd name="T61" fmla="*/ 3648 h 3921"/>
                        <a:gd name="T62" fmla="*/ 2799 w 2955"/>
                        <a:gd name="T63" fmla="*/ 3407 h 3921"/>
                        <a:gd name="T64" fmla="*/ 2720 w 2955"/>
                        <a:gd name="T65" fmla="*/ 3226 h 3921"/>
                        <a:gd name="T66" fmla="*/ 2471 w 2955"/>
                        <a:gd name="T67" fmla="*/ 2725 h 3921"/>
                        <a:gd name="T68" fmla="*/ 2371 w 2955"/>
                        <a:gd name="T69" fmla="*/ 2534 h 3921"/>
                        <a:gd name="T70" fmla="*/ 2791 w 2955"/>
                        <a:gd name="T71" fmla="*/ 2226 h 3921"/>
                        <a:gd name="T72" fmla="*/ 2848 w 2955"/>
                        <a:gd name="T73" fmla="*/ 2170 h 3921"/>
                        <a:gd name="T74" fmla="*/ 2891 w 2955"/>
                        <a:gd name="T75" fmla="*/ 2107 h 3921"/>
                        <a:gd name="T76" fmla="*/ 2923 w 2955"/>
                        <a:gd name="T77" fmla="*/ 2034 h 3921"/>
                        <a:gd name="T78" fmla="*/ 2936 w 2955"/>
                        <a:gd name="T79" fmla="*/ 1976 h 3921"/>
                        <a:gd name="T80" fmla="*/ 2942 w 2955"/>
                        <a:gd name="T81" fmla="*/ 1897 h 3921"/>
                        <a:gd name="T82" fmla="*/ 2931 w 2955"/>
                        <a:gd name="T83" fmla="*/ 1820 h 3921"/>
                        <a:gd name="T84" fmla="*/ 2906 w 2955"/>
                        <a:gd name="T85" fmla="*/ 1746 h 3921"/>
                        <a:gd name="T86" fmla="*/ 2866 w 2955"/>
                        <a:gd name="T87" fmla="*/ 1677 h 3921"/>
                        <a:gd name="T88" fmla="*/ 2188 w 2955"/>
                        <a:gd name="T89" fmla="*/ 743 h 3921"/>
                        <a:gd name="T90" fmla="*/ 2116 w 2955"/>
                        <a:gd name="T91" fmla="*/ 681 h 3921"/>
                        <a:gd name="T92" fmla="*/ 2032 w 2955"/>
                        <a:gd name="T93" fmla="*/ 638 h 3921"/>
                        <a:gd name="T94" fmla="*/ 1940 w 2955"/>
                        <a:gd name="T95" fmla="*/ 616 h 3921"/>
                        <a:gd name="T96" fmla="*/ 1861 w 2955"/>
                        <a:gd name="T97" fmla="*/ 615 h 3921"/>
                        <a:gd name="T98" fmla="*/ 1739 w 2955"/>
                        <a:gd name="T99" fmla="*/ 642 h 3921"/>
                        <a:gd name="T100" fmla="*/ 1243 w 2955"/>
                        <a:gd name="T101" fmla="*/ 987 h 3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55" h="3921">
                          <a:moveTo>
                            <a:pt x="1241" y="987"/>
                          </a:moveTo>
                          <a:lnTo>
                            <a:pt x="1241" y="987"/>
                          </a:lnTo>
                          <a:lnTo>
                            <a:pt x="1236" y="987"/>
                          </a:lnTo>
                          <a:lnTo>
                            <a:pt x="1236" y="987"/>
                          </a:lnTo>
                          <a:lnTo>
                            <a:pt x="1177" y="925"/>
                          </a:lnTo>
                          <a:lnTo>
                            <a:pt x="1123" y="868"/>
                          </a:lnTo>
                          <a:lnTo>
                            <a:pt x="1054" y="798"/>
                          </a:lnTo>
                          <a:lnTo>
                            <a:pt x="1054" y="798"/>
                          </a:lnTo>
                          <a:lnTo>
                            <a:pt x="945" y="691"/>
                          </a:lnTo>
                          <a:lnTo>
                            <a:pt x="832" y="585"/>
                          </a:lnTo>
                          <a:lnTo>
                            <a:pt x="720" y="482"/>
                          </a:lnTo>
                          <a:lnTo>
                            <a:pt x="604" y="382"/>
                          </a:lnTo>
                          <a:lnTo>
                            <a:pt x="486" y="283"/>
                          </a:lnTo>
                          <a:lnTo>
                            <a:pt x="367" y="186"/>
                          </a:lnTo>
                          <a:lnTo>
                            <a:pt x="247" y="92"/>
                          </a:lnTo>
                          <a:lnTo>
                            <a:pt x="124" y="0"/>
                          </a:lnTo>
                          <a:lnTo>
                            <a:pt x="0" y="170"/>
                          </a:lnTo>
                          <a:lnTo>
                            <a:pt x="0" y="170"/>
                          </a:lnTo>
                          <a:lnTo>
                            <a:pt x="119" y="260"/>
                          </a:lnTo>
                          <a:lnTo>
                            <a:pt x="236" y="353"/>
                          </a:lnTo>
                          <a:lnTo>
                            <a:pt x="353" y="447"/>
                          </a:lnTo>
                          <a:lnTo>
                            <a:pt x="466" y="542"/>
                          </a:lnTo>
                          <a:lnTo>
                            <a:pt x="579" y="641"/>
                          </a:lnTo>
                          <a:lnTo>
                            <a:pt x="690" y="741"/>
                          </a:lnTo>
                          <a:lnTo>
                            <a:pt x="798" y="843"/>
                          </a:lnTo>
                          <a:lnTo>
                            <a:pt x="904" y="948"/>
                          </a:lnTo>
                          <a:lnTo>
                            <a:pt x="904" y="948"/>
                          </a:lnTo>
                          <a:lnTo>
                            <a:pt x="976" y="1022"/>
                          </a:lnTo>
                          <a:lnTo>
                            <a:pt x="1032" y="1080"/>
                          </a:lnTo>
                          <a:lnTo>
                            <a:pt x="1082" y="1131"/>
                          </a:lnTo>
                          <a:lnTo>
                            <a:pt x="1082" y="1131"/>
                          </a:lnTo>
                          <a:lnTo>
                            <a:pt x="1098" y="1147"/>
                          </a:lnTo>
                          <a:lnTo>
                            <a:pt x="1115" y="1162"/>
                          </a:lnTo>
                          <a:lnTo>
                            <a:pt x="1134" y="1172"/>
                          </a:lnTo>
                          <a:lnTo>
                            <a:pt x="1155" y="1183"/>
                          </a:lnTo>
                          <a:lnTo>
                            <a:pt x="1175" y="1189"/>
                          </a:lnTo>
                          <a:lnTo>
                            <a:pt x="1197" y="1195"/>
                          </a:lnTo>
                          <a:lnTo>
                            <a:pt x="1218" y="1199"/>
                          </a:lnTo>
                          <a:lnTo>
                            <a:pt x="1241" y="1199"/>
                          </a:lnTo>
                          <a:lnTo>
                            <a:pt x="1241" y="1199"/>
                          </a:lnTo>
                          <a:lnTo>
                            <a:pt x="1258" y="1199"/>
                          </a:lnTo>
                          <a:lnTo>
                            <a:pt x="1274" y="1197"/>
                          </a:lnTo>
                          <a:lnTo>
                            <a:pt x="1290" y="1193"/>
                          </a:lnTo>
                          <a:lnTo>
                            <a:pt x="1306" y="1189"/>
                          </a:lnTo>
                          <a:lnTo>
                            <a:pt x="1321" y="1184"/>
                          </a:lnTo>
                          <a:lnTo>
                            <a:pt x="1336" y="1178"/>
                          </a:lnTo>
                          <a:lnTo>
                            <a:pt x="1350" y="1170"/>
                          </a:lnTo>
                          <a:lnTo>
                            <a:pt x="1365" y="1160"/>
                          </a:lnTo>
                          <a:lnTo>
                            <a:pt x="1781" y="860"/>
                          </a:lnTo>
                          <a:lnTo>
                            <a:pt x="1781" y="860"/>
                          </a:lnTo>
                          <a:lnTo>
                            <a:pt x="1793" y="851"/>
                          </a:lnTo>
                          <a:lnTo>
                            <a:pt x="1808" y="845"/>
                          </a:lnTo>
                          <a:lnTo>
                            <a:pt x="1821" y="838"/>
                          </a:lnTo>
                          <a:lnTo>
                            <a:pt x="1834" y="833"/>
                          </a:lnTo>
                          <a:lnTo>
                            <a:pt x="1849" y="829"/>
                          </a:lnTo>
                          <a:lnTo>
                            <a:pt x="1863" y="826"/>
                          </a:lnTo>
                          <a:lnTo>
                            <a:pt x="1878" y="825"/>
                          </a:lnTo>
                          <a:lnTo>
                            <a:pt x="1892" y="825"/>
                          </a:lnTo>
                          <a:lnTo>
                            <a:pt x="1892" y="825"/>
                          </a:lnTo>
                          <a:lnTo>
                            <a:pt x="1915" y="826"/>
                          </a:lnTo>
                          <a:lnTo>
                            <a:pt x="1936" y="830"/>
                          </a:lnTo>
                          <a:lnTo>
                            <a:pt x="1957" y="835"/>
                          </a:lnTo>
                          <a:lnTo>
                            <a:pt x="1978" y="845"/>
                          </a:lnTo>
                          <a:lnTo>
                            <a:pt x="1997" y="855"/>
                          </a:lnTo>
                          <a:lnTo>
                            <a:pt x="2015" y="870"/>
                          </a:lnTo>
                          <a:lnTo>
                            <a:pt x="2032" y="885"/>
                          </a:lnTo>
                          <a:lnTo>
                            <a:pt x="2047" y="903"/>
                          </a:lnTo>
                          <a:lnTo>
                            <a:pt x="2695" y="1800"/>
                          </a:lnTo>
                          <a:lnTo>
                            <a:pt x="2695" y="1800"/>
                          </a:lnTo>
                          <a:lnTo>
                            <a:pt x="2705" y="1817"/>
                          </a:lnTo>
                          <a:lnTo>
                            <a:pt x="2714" y="1834"/>
                          </a:lnTo>
                          <a:lnTo>
                            <a:pt x="2721" y="1852"/>
                          </a:lnTo>
                          <a:lnTo>
                            <a:pt x="2726" y="1869"/>
                          </a:lnTo>
                          <a:lnTo>
                            <a:pt x="2729" y="1887"/>
                          </a:lnTo>
                          <a:lnTo>
                            <a:pt x="2730" y="1906"/>
                          </a:lnTo>
                          <a:lnTo>
                            <a:pt x="2730" y="1924"/>
                          </a:lnTo>
                          <a:lnTo>
                            <a:pt x="2728" y="1943"/>
                          </a:lnTo>
                          <a:lnTo>
                            <a:pt x="2724" y="1960"/>
                          </a:lnTo>
                          <a:lnTo>
                            <a:pt x="2718" y="1977"/>
                          </a:lnTo>
                          <a:lnTo>
                            <a:pt x="2712" y="1994"/>
                          </a:lnTo>
                          <a:lnTo>
                            <a:pt x="2702" y="2012"/>
                          </a:lnTo>
                          <a:lnTo>
                            <a:pt x="2692" y="2026"/>
                          </a:lnTo>
                          <a:lnTo>
                            <a:pt x="2680" y="2041"/>
                          </a:lnTo>
                          <a:lnTo>
                            <a:pt x="2667" y="2054"/>
                          </a:lnTo>
                          <a:lnTo>
                            <a:pt x="2652" y="2067"/>
                          </a:lnTo>
                          <a:lnTo>
                            <a:pt x="2247" y="2359"/>
                          </a:lnTo>
                          <a:lnTo>
                            <a:pt x="2247" y="2359"/>
                          </a:lnTo>
                          <a:lnTo>
                            <a:pt x="2231" y="2371"/>
                          </a:lnTo>
                          <a:lnTo>
                            <a:pt x="2217" y="2386"/>
                          </a:lnTo>
                          <a:lnTo>
                            <a:pt x="2204" y="2400"/>
                          </a:lnTo>
                          <a:lnTo>
                            <a:pt x="2194" y="2416"/>
                          </a:lnTo>
                          <a:lnTo>
                            <a:pt x="2183" y="2432"/>
                          </a:lnTo>
                          <a:lnTo>
                            <a:pt x="2175" y="2450"/>
                          </a:lnTo>
                          <a:lnTo>
                            <a:pt x="2169" y="2469"/>
                          </a:lnTo>
                          <a:lnTo>
                            <a:pt x="2165" y="2487"/>
                          </a:lnTo>
                          <a:lnTo>
                            <a:pt x="2161" y="2506"/>
                          </a:lnTo>
                          <a:lnTo>
                            <a:pt x="2159" y="2526"/>
                          </a:lnTo>
                          <a:lnTo>
                            <a:pt x="2158" y="2544"/>
                          </a:lnTo>
                          <a:lnTo>
                            <a:pt x="2161" y="2564"/>
                          </a:lnTo>
                          <a:lnTo>
                            <a:pt x="2163" y="2583"/>
                          </a:lnTo>
                          <a:lnTo>
                            <a:pt x="2169" y="2601"/>
                          </a:lnTo>
                          <a:lnTo>
                            <a:pt x="2175" y="2620"/>
                          </a:lnTo>
                          <a:lnTo>
                            <a:pt x="2183" y="2637"/>
                          </a:lnTo>
                          <a:lnTo>
                            <a:pt x="2183" y="2637"/>
                          </a:lnTo>
                          <a:lnTo>
                            <a:pt x="2227" y="2716"/>
                          </a:lnTo>
                          <a:lnTo>
                            <a:pt x="2273" y="2803"/>
                          </a:lnTo>
                          <a:lnTo>
                            <a:pt x="2330" y="2913"/>
                          </a:lnTo>
                          <a:lnTo>
                            <a:pt x="2395" y="3037"/>
                          </a:lnTo>
                          <a:lnTo>
                            <a:pt x="2461" y="3172"/>
                          </a:lnTo>
                          <a:lnTo>
                            <a:pt x="2494" y="3239"/>
                          </a:lnTo>
                          <a:lnTo>
                            <a:pt x="2524" y="3307"/>
                          </a:lnTo>
                          <a:lnTo>
                            <a:pt x="2554" y="3373"/>
                          </a:lnTo>
                          <a:lnTo>
                            <a:pt x="2582" y="3436"/>
                          </a:lnTo>
                          <a:lnTo>
                            <a:pt x="2582" y="3436"/>
                          </a:lnTo>
                          <a:lnTo>
                            <a:pt x="2605" y="3491"/>
                          </a:lnTo>
                          <a:lnTo>
                            <a:pt x="2627" y="3547"/>
                          </a:lnTo>
                          <a:lnTo>
                            <a:pt x="2648" y="3606"/>
                          </a:lnTo>
                          <a:lnTo>
                            <a:pt x="2671" y="3666"/>
                          </a:lnTo>
                          <a:lnTo>
                            <a:pt x="2713" y="3791"/>
                          </a:lnTo>
                          <a:lnTo>
                            <a:pt x="2753" y="3921"/>
                          </a:lnTo>
                          <a:lnTo>
                            <a:pt x="2955" y="3855"/>
                          </a:lnTo>
                          <a:lnTo>
                            <a:pt x="2955" y="3855"/>
                          </a:lnTo>
                          <a:lnTo>
                            <a:pt x="2910" y="3715"/>
                          </a:lnTo>
                          <a:lnTo>
                            <a:pt x="2887" y="3648"/>
                          </a:lnTo>
                          <a:lnTo>
                            <a:pt x="2865" y="3584"/>
                          </a:lnTo>
                          <a:lnTo>
                            <a:pt x="2844" y="3522"/>
                          </a:lnTo>
                          <a:lnTo>
                            <a:pt x="2821" y="3464"/>
                          </a:lnTo>
                          <a:lnTo>
                            <a:pt x="2799" y="3407"/>
                          </a:lnTo>
                          <a:lnTo>
                            <a:pt x="2776" y="3354"/>
                          </a:lnTo>
                          <a:lnTo>
                            <a:pt x="2776" y="3354"/>
                          </a:lnTo>
                          <a:lnTo>
                            <a:pt x="2750" y="3291"/>
                          </a:lnTo>
                          <a:lnTo>
                            <a:pt x="2720" y="3226"/>
                          </a:lnTo>
                          <a:lnTo>
                            <a:pt x="2658" y="3093"/>
                          </a:lnTo>
                          <a:lnTo>
                            <a:pt x="2593" y="2961"/>
                          </a:lnTo>
                          <a:lnTo>
                            <a:pt x="2529" y="2836"/>
                          </a:lnTo>
                          <a:lnTo>
                            <a:pt x="2471" y="2725"/>
                          </a:lnTo>
                          <a:lnTo>
                            <a:pt x="2422" y="2634"/>
                          </a:lnTo>
                          <a:lnTo>
                            <a:pt x="2369" y="2538"/>
                          </a:lnTo>
                          <a:lnTo>
                            <a:pt x="2369" y="2538"/>
                          </a:lnTo>
                          <a:lnTo>
                            <a:pt x="2371" y="2534"/>
                          </a:lnTo>
                          <a:lnTo>
                            <a:pt x="2372" y="2530"/>
                          </a:lnTo>
                          <a:lnTo>
                            <a:pt x="2775" y="2238"/>
                          </a:lnTo>
                          <a:lnTo>
                            <a:pt x="2775" y="2238"/>
                          </a:lnTo>
                          <a:lnTo>
                            <a:pt x="2791" y="2226"/>
                          </a:lnTo>
                          <a:lnTo>
                            <a:pt x="2807" y="2212"/>
                          </a:lnTo>
                          <a:lnTo>
                            <a:pt x="2821" y="2199"/>
                          </a:lnTo>
                          <a:lnTo>
                            <a:pt x="2835" y="2186"/>
                          </a:lnTo>
                          <a:lnTo>
                            <a:pt x="2848" y="2170"/>
                          </a:lnTo>
                          <a:lnTo>
                            <a:pt x="2860" y="2156"/>
                          </a:lnTo>
                          <a:lnTo>
                            <a:pt x="2872" y="2140"/>
                          </a:lnTo>
                          <a:lnTo>
                            <a:pt x="2882" y="2124"/>
                          </a:lnTo>
                          <a:lnTo>
                            <a:pt x="2891" y="2107"/>
                          </a:lnTo>
                          <a:lnTo>
                            <a:pt x="2901" y="2090"/>
                          </a:lnTo>
                          <a:lnTo>
                            <a:pt x="2909" y="2071"/>
                          </a:lnTo>
                          <a:lnTo>
                            <a:pt x="2917" y="2053"/>
                          </a:lnTo>
                          <a:lnTo>
                            <a:pt x="2923" y="2034"/>
                          </a:lnTo>
                          <a:lnTo>
                            <a:pt x="2928" y="2016"/>
                          </a:lnTo>
                          <a:lnTo>
                            <a:pt x="2932" y="1996"/>
                          </a:lnTo>
                          <a:lnTo>
                            <a:pt x="2936" y="1976"/>
                          </a:lnTo>
                          <a:lnTo>
                            <a:pt x="2936" y="1976"/>
                          </a:lnTo>
                          <a:lnTo>
                            <a:pt x="2939" y="1956"/>
                          </a:lnTo>
                          <a:lnTo>
                            <a:pt x="2942" y="1936"/>
                          </a:lnTo>
                          <a:lnTo>
                            <a:pt x="2942" y="1916"/>
                          </a:lnTo>
                          <a:lnTo>
                            <a:pt x="2942" y="1897"/>
                          </a:lnTo>
                          <a:lnTo>
                            <a:pt x="2940" y="1877"/>
                          </a:lnTo>
                          <a:lnTo>
                            <a:pt x="2939" y="1858"/>
                          </a:lnTo>
                          <a:lnTo>
                            <a:pt x="2935" y="1838"/>
                          </a:lnTo>
                          <a:lnTo>
                            <a:pt x="2931" y="1820"/>
                          </a:lnTo>
                          <a:lnTo>
                            <a:pt x="2926" y="1800"/>
                          </a:lnTo>
                          <a:lnTo>
                            <a:pt x="2921" y="1782"/>
                          </a:lnTo>
                          <a:lnTo>
                            <a:pt x="2914" y="1763"/>
                          </a:lnTo>
                          <a:lnTo>
                            <a:pt x="2906" y="1746"/>
                          </a:lnTo>
                          <a:lnTo>
                            <a:pt x="2897" y="1727"/>
                          </a:lnTo>
                          <a:lnTo>
                            <a:pt x="2887" y="1710"/>
                          </a:lnTo>
                          <a:lnTo>
                            <a:pt x="2877" y="1693"/>
                          </a:lnTo>
                          <a:lnTo>
                            <a:pt x="2866" y="1677"/>
                          </a:lnTo>
                          <a:lnTo>
                            <a:pt x="2219" y="780"/>
                          </a:lnTo>
                          <a:lnTo>
                            <a:pt x="2219" y="780"/>
                          </a:lnTo>
                          <a:lnTo>
                            <a:pt x="2203" y="760"/>
                          </a:lnTo>
                          <a:lnTo>
                            <a:pt x="2188" y="743"/>
                          </a:lnTo>
                          <a:lnTo>
                            <a:pt x="2171" y="726"/>
                          </a:lnTo>
                          <a:lnTo>
                            <a:pt x="2154" y="710"/>
                          </a:lnTo>
                          <a:lnTo>
                            <a:pt x="2136" y="695"/>
                          </a:lnTo>
                          <a:lnTo>
                            <a:pt x="2116" y="681"/>
                          </a:lnTo>
                          <a:lnTo>
                            <a:pt x="2096" y="669"/>
                          </a:lnTo>
                          <a:lnTo>
                            <a:pt x="2075" y="657"/>
                          </a:lnTo>
                          <a:lnTo>
                            <a:pt x="2054" y="646"/>
                          </a:lnTo>
                          <a:lnTo>
                            <a:pt x="2032" y="638"/>
                          </a:lnTo>
                          <a:lnTo>
                            <a:pt x="2010" y="630"/>
                          </a:lnTo>
                          <a:lnTo>
                            <a:pt x="1987" y="624"/>
                          </a:lnTo>
                          <a:lnTo>
                            <a:pt x="1964" y="620"/>
                          </a:lnTo>
                          <a:lnTo>
                            <a:pt x="1940" y="616"/>
                          </a:lnTo>
                          <a:lnTo>
                            <a:pt x="1916" y="613"/>
                          </a:lnTo>
                          <a:lnTo>
                            <a:pt x="1892" y="613"/>
                          </a:lnTo>
                          <a:lnTo>
                            <a:pt x="1892" y="613"/>
                          </a:lnTo>
                          <a:lnTo>
                            <a:pt x="1861" y="615"/>
                          </a:lnTo>
                          <a:lnTo>
                            <a:pt x="1829" y="617"/>
                          </a:lnTo>
                          <a:lnTo>
                            <a:pt x="1799" y="624"/>
                          </a:lnTo>
                          <a:lnTo>
                            <a:pt x="1768" y="632"/>
                          </a:lnTo>
                          <a:lnTo>
                            <a:pt x="1739" y="642"/>
                          </a:lnTo>
                          <a:lnTo>
                            <a:pt x="1711" y="655"/>
                          </a:lnTo>
                          <a:lnTo>
                            <a:pt x="1684" y="671"/>
                          </a:lnTo>
                          <a:lnTo>
                            <a:pt x="1657" y="689"/>
                          </a:lnTo>
                          <a:lnTo>
                            <a:pt x="1243" y="987"/>
                          </a:lnTo>
                          <a:lnTo>
                            <a:pt x="1243" y="987"/>
                          </a:lnTo>
                          <a:lnTo>
                            <a:pt x="1241" y="987"/>
                          </a:lnTo>
                          <a:lnTo>
                            <a:pt x="1241" y="987"/>
                          </a:lnTo>
                          <a:close/>
                        </a:path>
                      </a:pathLst>
                    </a:custGeom>
                    <a:solidFill>
                      <a:srgbClr val="0076A8"/>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3" name="Group 62">
                    <a:extLst>
                      <a:ext uri="{FF2B5EF4-FFF2-40B4-BE49-F238E27FC236}">
                        <a16:creationId xmlns:a16="http://schemas.microsoft.com/office/drawing/2014/main" id="{FA096E5A-8833-4386-98BD-52BE996E8765}"/>
                      </a:ext>
                    </a:extLst>
                  </p:cNvPr>
                  <p:cNvGrpSpPr/>
                  <p:nvPr/>
                </p:nvGrpSpPr>
                <p:grpSpPr>
                  <a:xfrm>
                    <a:off x="7158755" y="1391315"/>
                    <a:ext cx="3886201" cy="3886199"/>
                    <a:chOff x="7451813" y="1709170"/>
                    <a:chExt cx="3300079" cy="3298840"/>
                  </a:xfrm>
                  <a:solidFill>
                    <a:srgbClr val="00B0F0"/>
                  </a:solidFill>
                </p:grpSpPr>
                <p:sp>
                  <p:nvSpPr>
                    <p:cNvPr id="64" name="Freeform 62">
                      <a:extLst>
                        <a:ext uri="{FF2B5EF4-FFF2-40B4-BE49-F238E27FC236}">
                          <a16:creationId xmlns:a16="http://schemas.microsoft.com/office/drawing/2014/main" id="{0857A65C-305A-4592-A592-5DEE4AC5C9A4}"/>
                        </a:ext>
                      </a:extLst>
                    </p:cNvPr>
                    <p:cNvSpPr>
                      <a:spLocks/>
                    </p:cNvSpPr>
                    <p:nvPr/>
                  </p:nvSpPr>
                  <p:spPr bwMode="auto">
                    <a:xfrm>
                      <a:off x="7549749" y="2036450"/>
                      <a:ext cx="616130" cy="787209"/>
                    </a:xfrm>
                    <a:custGeom>
                      <a:avLst/>
                      <a:gdLst>
                        <a:gd name="T0" fmla="*/ 76 w 1989"/>
                        <a:gd name="T1" fmla="*/ 2260 h 2540"/>
                        <a:gd name="T2" fmla="*/ 0 w 1989"/>
                        <a:gd name="T3" fmla="*/ 2475 h 2540"/>
                        <a:gd name="T4" fmla="*/ 223 w 1989"/>
                        <a:gd name="T5" fmla="*/ 2470 h 2540"/>
                        <a:gd name="T6" fmla="*/ 297 w 1989"/>
                        <a:gd name="T7" fmla="*/ 2276 h 2540"/>
                        <a:gd name="T8" fmla="*/ 350 w 1989"/>
                        <a:gd name="T9" fmla="*/ 2155 h 2540"/>
                        <a:gd name="T10" fmla="*/ 436 w 1989"/>
                        <a:gd name="T11" fmla="*/ 1976 h 2540"/>
                        <a:gd name="T12" fmla="*/ 528 w 1989"/>
                        <a:gd name="T13" fmla="*/ 1800 h 2540"/>
                        <a:gd name="T14" fmla="*/ 617 w 1989"/>
                        <a:gd name="T15" fmla="*/ 1647 h 2540"/>
                        <a:gd name="T16" fmla="*/ 618 w 1989"/>
                        <a:gd name="T17" fmla="*/ 1644 h 2540"/>
                        <a:gd name="T18" fmla="*/ 711 w 1989"/>
                        <a:gd name="T19" fmla="*/ 1493 h 2540"/>
                        <a:gd name="T20" fmla="*/ 712 w 1989"/>
                        <a:gd name="T21" fmla="*/ 1492 h 2540"/>
                        <a:gd name="T22" fmla="*/ 787 w 1989"/>
                        <a:gd name="T23" fmla="*/ 1380 h 2540"/>
                        <a:gd name="T24" fmla="*/ 811 w 1989"/>
                        <a:gd name="T25" fmla="*/ 1345 h 2540"/>
                        <a:gd name="T26" fmla="*/ 848 w 1989"/>
                        <a:gd name="T27" fmla="*/ 1292 h 2540"/>
                        <a:gd name="T28" fmla="*/ 892 w 1989"/>
                        <a:gd name="T29" fmla="*/ 1233 h 2540"/>
                        <a:gd name="T30" fmla="*/ 971 w 1989"/>
                        <a:gd name="T31" fmla="*/ 1127 h 2540"/>
                        <a:gd name="T32" fmla="*/ 995 w 1989"/>
                        <a:gd name="T33" fmla="*/ 1098 h 2540"/>
                        <a:gd name="T34" fmla="*/ 1003 w 1989"/>
                        <a:gd name="T35" fmla="*/ 1088 h 2540"/>
                        <a:gd name="T36" fmla="*/ 1086 w 1989"/>
                        <a:gd name="T37" fmla="*/ 986 h 2540"/>
                        <a:gd name="T38" fmla="*/ 1108 w 1989"/>
                        <a:gd name="T39" fmla="*/ 958 h 2540"/>
                        <a:gd name="T40" fmla="*/ 1119 w 1989"/>
                        <a:gd name="T41" fmla="*/ 947 h 2540"/>
                        <a:gd name="T42" fmla="*/ 1166 w 1989"/>
                        <a:gd name="T43" fmla="*/ 892 h 2540"/>
                        <a:gd name="T44" fmla="*/ 1194 w 1989"/>
                        <a:gd name="T45" fmla="*/ 862 h 2540"/>
                        <a:gd name="T46" fmla="*/ 1206 w 1989"/>
                        <a:gd name="T47" fmla="*/ 847 h 2540"/>
                        <a:gd name="T48" fmla="*/ 1234 w 1989"/>
                        <a:gd name="T49" fmla="*/ 817 h 2540"/>
                        <a:gd name="T50" fmla="*/ 1281 w 1989"/>
                        <a:gd name="T51" fmla="*/ 765 h 2540"/>
                        <a:gd name="T52" fmla="*/ 1295 w 1989"/>
                        <a:gd name="T53" fmla="*/ 752 h 2540"/>
                        <a:gd name="T54" fmla="*/ 1317 w 1989"/>
                        <a:gd name="T55" fmla="*/ 728 h 2540"/>
                        <a:gd name="T56" fmla="*/ 1386 w 1989"/>
                        <a:gd name="T57" fmla="*/ 658 h 2540"/>
                        <a:gd name="T58" fmla="*/ 1390 w 1989"/>
                        <a:gd name="T59" fmla="*/ 654 h 2540"/>
                        <a:gd name="T60" fmla="*/ 1423 w 1989"/>
                        <a:gd name="T61" fmla="*/ 621 h 2540"/>
                        <a:gd name="T62" fmla="*/ 1593 w 1989"/>
                        <a:gd name="T63" fmla="*/ 470 h 2540"/>
                        <a:gd name="T64" fmla="*/ 1826 w 1989"/>
                        <a:gd name="T65" fmla="*/ 288 h 2540"/>
                        <a:gd name="T66" fmla="*/ 1864 w 1989"/>
                        <a:gd name="T67" fmla="*/ 0 h 2540"/>
                        <a:gd name="T68" fmla="*/ 1696 w 1989"/>
                        <a:gd name="T69" fmla="*/ 121 h 2540"/>
                        <a:gd name="T70" fmla="*/ 1453 w 1989"/>
                        <a:gd name="T71" fmla="*/ 312 h 2540"/>
                        <a:gd name="T72" fmla="*/ 1275 w 1989"/>
                        <a:gd name="T73" fmla="*/ 470 h 2540"/>
                        <a:gd name="T74" fmla="*/ 1235 w 1989"/>
                        <a:gd name="T75" fmla="*/ 509 h 2540"/>
                        <a:gd name="T76" fmla="*/ 1180 w 1989"/>
                        <a:gd name="T77" fmla="*/ 565 h 2540"/>
                        <a:gd name="T78" fmla="*/ 1141 w 1989"/>
                        <a:gd name="T79" fmla="*/ 606 h 2540"/>
                        <a:gd name="T80" fmla="*/ 1128 w 1989"/>
                        <a:gd name="T81" fmla="*/ 621 h 2540"/>
                        <a:gd name="T82" fmla="*/ 1073 w 1989"/>
                        <a:gd name="T83" fmla="*/ 679 h 2540"/>
                        <a:gd name="T84" fmla="*/ 1049 w 1989"/>
                        <a:gd name="T85" fmla="*/ 706 h 2540"/>
                        <a:gd name="T86" fmla="*/ 1013 w 1989"/>
                        <a:gd name="T87" fmla="*/ 747 h 2540"/>
                        <a:gd name="T88" fmla="*/ 1004 w 1989"/>
                        <a:gd name="T89" fmla="*/ 757 h 2540"/>
                        <a:gd name="T90" fmla="*/ 948 w 1989"/>
                        <a:gd name="T91" fmla="*/ 822 h 2540"/>
                        <a:gd name="T92" fmla="*/ 925 w 1989"/>
                        <a:gd name="T93" fmla="*/ 850 h 2540"/>
                        <a:gd name="T94" fmla="*/ 837 w 1989"/>
                        <a:gd name="T95" fmla="*/ 957 h 2540"/>
                        <a:gd name="T96" fmla="*/ 828 w 1989"/>
                        <a:gd name="T97" fmla="*/ 967 h 2540"/>
                        <a:gd name="T98" fmla="*/ 798 w 1989"/>
                        <a:gd name="T99" fmla="*/ 1006 h 2540"/>
                        <a:gd name="T100" fmla="*/ 721 w 1989"/>
                        <a:gd name="T101" fmla="*/ 1107 h 2540"/>
                        <a:gd name="T102" fmla="*/ 676 w 1989"/>
                        <a:gd name="T103" fmla="*/ 1169 h 2540"/>
                        <a:gd name="T104" fmla="*/ 637 w 1989"/>
                        <a:gd name="T105" fmla="*/ 1225 h 2540"/>
                        <a:gd name="T106" fmla="*/ 611 w 1989"/>
                        <a:gd name="T107" fmla="*/ 1261 h 2540"/>
                        <a:gd name="T108" fmla="*/ 572 w 1989"/>
                        <a:gd name="T109" fmla="*/ 1321 h 2540"/>
                        <a:gd name="T110" fmla="*/ 533 w 1989"/>
                        <a:gd name="T111" fmla="*/ 1380 h 2540"/>
                        <a:gd name="T112" fmla="*/ 436 w 1989"/>
                        <a:gd name="T113" fmla="*/ 1536 h 2540"/>
                        <a:gd name="T114" fmla="*/ 434 w 1989"/>
                        <a:gd name="T115" fmla="*/ 1538 h 2540"/>
                        <a:gd name="T116" fmla="*/ 343 w 1989"/>
                        <a:gd name="T117" fmla="*/ 1698 h 2540"/>
                        <a:gd name="T118" fmla="*/ 247 w 1989"/>
                        <a:gd name="T119" fmla="*/ 1881 h 2540"/>
                        <a:gd name="T120" fmla="*/ 158 w 1989"/>
                        <a:gd name="T121" fmla="*/ 2067 h 2540"/>
                        <a:gd name="T122" fmla="*/ 103 w 1989"/>
                        <a:gd name="T123" fmla="*/ 2194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89" h="2540">
                          <a:moveTo>
                            <a:pt x="103" y="2194"/>
                          </a:moveTo>
                          <a:lnTo>
                            <a:pt x="103" y="2194"/>
                          </a:lnTo>
                          <a:lnTo>
                            <a:pt x="76" y="2260"/>
                          </a:lnTo>
                          <a:lnTo>
                            <a:pt x="50" y="2329"/>
                          </a:lnTo>
                          <a:lnTo>
                            <a:pt x="23" y="2401"/>
                          </a:lnTo>
                          <a:lnTo>
                            <a:pt x="0" y="2475"/>
                          </a:lnTo>
                          <a:lnTo>
                            <a:pt x="200" y="2540"/>
                          </a:lnTo>
                          <a:lnTo>
                            <a:pt x="200" y="2540"/>
                          </a:lnTo>
                          <a:lnTo>
                            <a:pt x="223" y="2470"/>
                          </a:lnTo>
                          <a:lnTo>
                            <a:pt x="248" y="2403"/>
                          </a:lnTo>
                          <a:lnTo>
                            <a:pt x="272" y="2338"/>
                          </a:lnTo>
                          <a:lnTo>
                            <a:pt x="297" y="2276"/>
                          </a:lnTo>
                          <a:lnTo>
                            <a:pt x="297" y="2276"/>
                          </a:lnTo>
                          <a:lnTo>
                            <a:pt x="323" y="2215"/>
                          </a:lnTo>
                          <a:lnTo>
                            <a:pt x="350" y="2155"/>
                          </a:lnTo>
                          <a:lnTo>
                            <a:pt x="377" y="2095"/>
                          </a:lnTo>
                          <a:lnTo>
                            <a:pt x="407" y="2035"/>
                          </a:lnTo>
                          <a:lnTo>
                            <a:pt x="436" y="1976"/>
                          </a:lnTo>
                          <a:lnTo>
                            <a:pt x="466" y="1916"/>
                          </a:lnTo>
                          <a:lnTo>
                            <a:pt x="496" y="1858"/>
                          </a:lnTo>
                          <a:lnTo>
                            <a:pt x="528" y="1800"/>
                          </a:lnTo>
                          <a:lnTo>
                            <a:pt x="528" y="1800"/>
                          </a:lnTo>
                          <a:lnTo>
                            <a:pt x="572" y="1723"/>
                          </a:lnTo>
                          <a:lnTo>
                            <a:pt x="617" y="1647"/>
                          </a:lnTo>
                          <a:lnTo>
                            <a:pt x="617" y="1645"/>
                          </a:lnTo>
                          <a:lnTo>
                            <a:pt x="618" y="1644"/>
                          </a:lnTo>
                          <a:lnTo>
                            <a:pt x="618" y="1644"/>
                          </a:lnTo>
                          <a:lnTo>
                            <a:pt x="663" y="1569"/>
                          </a:lnTo>
                          <a:lnTo>
                            <a:pt x="711" y="1495"/>
                          </a:lnTo>
                          <a:lnTo>
                            <a:pt x="711" y="1493"/>
                          </a:lnTo>
                          <a:lnTo>
                            <a:pt x="712" y="1492"/>
                          </a:lnTo>
                          <a:lnTo>
                            <a:pt x="712" y="1492"/>
                          </a:lnTo>
                          <a:lnTo>
                            <a:pt x="712" y="1492"/>
                          </a:lnTo>
                          <a:lnTo>
                            <a:pt x="748" y="1439"/>
                          </a:lnTo>
                          <a:lnTo>
                            <a:pt x="783" y="1385"/>
                          </a:lnTo>
                          <a:lnTo>
                            <a:pt x="787" y="1380"/>
                          </a:lnTo>
                          <a:lnTo>
                            <a:pt x="787" y="1380"/>
                          </a:lnTo>
                          <a:lnTo>
                            <a:pt x="811" y="1345"/>
                          </a:lnTo>
                          <a:lnTo>
                            <a:pt x="811" y="1345"/>
                          </a:lnTo>
                          <a:lnTo>
                            <a:pt x="811" y="1345"/>
                          </a:lnTo>
                          <a:lnTo>
                            <a:pt x="811" y="1345"/>
                          </a:lnTo>
                          <a:lnTo>
                            <a:pt x="848" y="1292"/>
                          </a:lnTo>
                          <a:lnTo>
                            <a:pt x="886" y="1241"/>
                          </a:lnTo>
                          <a:lnTo>
                            <a:pt x="892" y="1233"/>
                          </a:lnTo>
                          <a:lnTo>
                            <a:pt x="892" y="1233"/>
                          </a:lnTo>
                          <a:lnTo>
                            <a:pt x="966" y="1135"/>
                          </a:lnTo>
                          <a:lnTo>
                            <a:pt x="968" y="1132"/>
                          </a:lnTo>
                          <a:lnTo>
                            <a:pt x="971" y="1127"/>
                          </a:lnTo>
                          <a:lnTo>
                            <a:pt x="971" y="1127"/>
                          </a:lnTo>
                          <a:lnTo>
                            <a:pt x="995" y="1098"/>
                          </a:lnTo>
                          <a:lnTo>
                            <a:pt x="995" y="1098"/>
                          </a:lnTo>
                          <a:lnTo>
                            <a:pt x="1000" y="1091"/>
                          </a:lnTo>
                          <a:lnTo>
                            <a:pt x="1003" y="1088"/>
                          </a:lnTo>
                          <a:lnTo>
                            <a:pt x="1003" y="1088"/>
                          </a:lnTo>
                          <a:lnTo>
                            <a:pt x="1077" y="998"/>
                          </a:lnTo>
                          <a:lnTo>
                            <a:pt x="1077" y="998"/>
                          </a:lnTo>
                          <a:lnTo>
                            <a:pt x="1086" y="986"/>
                          </a:lnTo>
                          <a:lnTo>
                            <a:pt x="1086" y="986"/>
                          </a:lnTo>
                          <a:lnTo>
                            <a:pt x="1108" y="958"/>
                          </a:lnTo>
                          <a:lnTo>
                            <a:pt x="1108" y="958"/>
                          </a:lnTo>
                          <a:lnTo>
                            <a:pt x="1115" y="951"/>
                          </a:lnTo>
                          <a:lnTo>
                            <a:pt x="1119" y="947"/>
                          </a:lnTo>
                          <a:lnTo>
                            <a:pt x="1119" y="947"/>
                          </a:lnTo>
                          <a:lnTo>
                            <a:pt x="1163" y="897"/>
                          </a:lnTo>
                          <a:lnTo>
                            <a:pt x="1166" y="892"/>
                          </a:lnTo>
                          <a:lnTo>
                            <a:pt x="1166" y="892"/>
                          </a:lnTo>
                          <a:lnTo>
                            <a:pt x="1172" y="887"/>
                          </a:lnTo>
                          <a:lnTo>
                            <a:pt x="1172" y="887"/>
                          </a:lnTo>
                          <a:lnTo>
                            <a:pt x="1194" y="862"/>
                          </a:lnTo>
                          <a:lnTo>
                            <a:pt x="1194" y="862"/>
                          </a:lnTo>
                          <a:lnTo>
                            <a:pt x="1206" y="847"/>
                          </a:lnTo>
                          <a:lnTo>
                            <a:pt x="1206" y="847"/>
                          </a:lnTo>
                          <a:lnTo>
                            <a:pt x="1229" y="822"/>
                          </a:lnTo>
                          <a:lnTo>
                            <a:pt x="1229" y="822"/>
                          </a:lnTo>
                          <a:lnTo>
                            <a:pt x="1234" y="817"/>
                          </a:lnTo>
                          <a:lnTo>
                            <a:pt x="1239" y="811"/>
                          </a:lnTo>
                          <a:lnTo>
                            <a:pt x="1239" y="811"/>
                          </a:lnTo>
                          <a:lnTo>
                            <a:pt x="1281" y="765"/>
                          </a:lnTo>
                          <a:lnTo>
                            <a:pt x="1284" y="762"/>
                          </a:lnTo>
                          <a:lnTo>
                            <a:pt x="1284" y="762"/>
                          </a:lnTo>
                          <a:lnTo>
                            <a:pt x="1295" y="752"/>
                          </a:lnTo>
                          <a:lnTo>
                            <a:pt x="1295" y="752"/>
                          </a:lnTo>
                          <a:lnTo>
                            <a:pt x="1317" y="728"/>
                          </a:lnTo>
                          <a:lnTo>
                            <a:pt x="1317" y="728"/>
                          </a:lnTo>
                          <a:lnTo>
                            <a:pt x="1332" y="713"/>
                          </a:lnTo>
                          <a:lnTo>
                            <a:pt x="1332" y="713"/>
                          </a:lnTo>
                          <a:lnTo>
                            <a:pt x="1386" y="658"/>
                          </a:lnTo>
                          <a:lnTo>
                            <a:pt x="1386" y="658"/>
                          </a:lnTo>
                          <a:lnTo>
                            <a:pt x="1390" y="654"/>
                          </a:lnTo>
                          <a:lnTo>
                            <a:pt x="1390" y="654"/>
                          </a:lnTo>
                          <a:lnTo>
                            <a:pt x="1392" y="651"/>
                          </a:lnTo>
                          <a:lnTo>
                            <a:pt x="1392" y="651"/>
                          </a:lnTo>
                          <a:lnTo>
                            <a:pt x="1423" y="621"/>
                          </a:lnTo>
                          <a:lnTo>
                            <a:pt x="1455" y="592"/>
                          </a:lnTo>
                          <a:lnTo>
                            <a:pt x="1522" y="531"/>
                          </a:lnTo>
                          <a:lnTo>
                            <a:pt x="1593" y="470"/>
                          </a:lnTo>
                          <a:lnTo>
                            <a:pt x="1669" y="409"/>
                          </a:lnTo>
                          <a:lnTo>
                            <a:pt x="1747" y="349"/>
                          </a:lnTo>
                          <a:lnTo>
                            <a:pt x="1826" y="288"/>
                          </a:lnTo>
                          <a:lnTo>
                            <a:pt x="1908" y="228"/>
                          </a:lnTo>
                          <a:lnTo>
                            <a:pt x="1989" y="172"/>
                          </a:lnTo>
                          <a:lnTo>
                            <a:pt x="1864" y="0"/>
                          </a:lnTo>
                          <a:lnTo>
                            <a:pt x="1864" y="0"/>
                          </a:lnTo>
                          <a:lnTo>
                            <a:pt x="1780" y="61"/>
                          </a:lnTo>
                          <a:lnTo>
                            <a:pt x="1696" y="121"/>
                          </a:lnTo>
                          <a:lnTo>
                            <a:pt x="1613" y="183"/>
                          </a:lnTo>
                          <a:lnTo>
                            <a:pt x="1533" y="247"/>
                          </a:lnTo>
                          <a:lnTo>
                            <a:pt x="1453" y="312"/>
                          </a:lnTo>
                          <a:lnTo>
                            <a:pt x="1379" y="375"/>
                          </a:lnTo>
                          <a:lnTo>
                            <a:pt x="1308" y="439"/>
                          </a:lnTo>
                          <a:lnTo>
                            <a:pt x="1275" y="470"/>
                          </a:lnTo>
                          <a:lnTo>
                            <a:pt x="1243" y="502"/>
                          </a:lnTo>
                          <a:lnTo>
                            <a:pt x="1243" y="502"/>
                          </a:lnTo>
                          <a:lnTo>
                            <a:pt x="1235" y="509"/>
                          </a:lnTo>
                          <a:lnTo>
                            <a:pt x="1235" y="509"/>
                          </a:lnTo>
                          <a:lnTo>
                            <a:pt x="1180" y="565"/>
                          </a:lnTo>
                          <a:lnTo>
                            <a:pt x="1180" y="565"/>
                          </a:lnTo>
                          <a:lnTo>
                            <a:pt x="1165" y="581"/>
                          </a:lnTo>
                          <a:lnTo>
                            <a:pt x="1165" y="581"/>
                          </a:lnTo>
                          <a:lnTo>
                            <a:pt x="1141" y="606"/>
                          </a:lnTo>
                          <a:lnTo>
                            <a:pt x="1141" y="606"/>
                          </a:lnTo>
                          <a:lnTo>
                            <a:pt x="1128" y="621"/>
                          </a:lnTo>
                          <a:lnTo>
                            <a:pt x="1128" y="621"/>
                          </a:lnTo>
                          <a:lnTo>
                            <a:pt x="1083" y="669"/>
                          </a:lnTo>
                          <a:lnTo>
                            <a:pt x="1083" y="669"/>
                          </a:lnTo>
                          <a:lnTo>
                            <a:pt x="1073" y="679"/>
                          </a:lnTo>
                          <a:lnTo>
                            <a:pt x="1073" y="679"/>
                          </a:lnTo>
                          <a:lnTo>
                            <a:pt x="1049" y="706"/>
                          </a:lnTo>
                          <a:lnTo>
                            <a:pt x="1049" y="706"/>
                          </a:lnTo>
                          <a:lnTo>
                            <a:pt x="1037" y="720"/>
                          </a:lnTo>
                          <a:lnTo>
                            <a:pt x="1037" y="720"/>
                          </a:lnTo>
                          <a:lnTo>
                            <a:pt x="1013" y="747"/>
                          </a:lnTo>
                          <a:lnTo>
                            <a:pt x="1013" y="747"/>
                          </a:lnTo>
                          <a:lnTo>
                            <a:pt x="1004" y="757"/>
                          </a:lnTo>
                          <a:lnTo>
                            <a:pt x="1004" y="757"/>
                          </a:lnTo>
                          <a:lnTo>
                            <a:pt x="958" y="810"/>
                          </a:lnTo>
                          <a:lnTo>
                            <a:pt x="958" y="810"/>
                          </a:lnTo>
                          <a:lnTo>
                            <a:pt x="948" y="822"/>
                          </a:lnTo>
                          <a:lnTo>
                            <a:pt x="948" y="822"/>
                          </a:lnTo>
                          <a:lnTo>
                            <a:pt x="925" y="850"/>
                          </a:lnTo>
                          <a:lnTo>
                            <a:pt x="925" y="850"/>
                          </a:lnTo>
                          <a:lnTo>
                            <a:pt x="914" y="862"/>
                          </a:lnTo>
                          <a:lnTo>
                            <a:pt x="914" y="862"/>
                          </a:lnTo>
                          <a:lnTo>
                            <a:pt x="837" y="957"/>
                          </a:lnTo>
                          <a:lnTo>
                            <a:pt x="837" y="957"/>
                          </a:lnTo>
                          <a:lnTo>
                            <a:pt x="828" y="967"/>
                          </a:lnTo>
                          <a:lnTo>
                            <a:pt x="828" y="967"/>
                          </a:lnTo>
                          <a:lnTo>
                            <a:pt x="804" y="998"/>
                          </a:lnTo>
                          <a:lnTo>
                            <a:pt x="804" y="998"/>
                          </a:lnTo>
                          <a:lnTo>
                            <a:pt x="798" y="1006"/>
                          </a:lnTo>
                          <a:lnTo>
                            <a:pt x="798" y="1006"/>
                          </a:lnTo>
                          <a:lnTo>
                            <a:pt x="721" y="1107"/>
                          </a:lnTo>
                          <a:lnTo>
                            <a:pt x="721" y="1107"/>
                          </a:lnTo>
                          <a:lnTo>
                            <a:pt x="716" y="1115"/>
                          </a:lnTo>
                          <a:lnTo>
                            <a:pt x="716" y="1115"/>
                          </a:lnTo>
                          <a:lnTo>
                            <a:pt x="676" y="1169"/>
                          </a:lnTo>
                          <a:lnTo>
                            <a:pt x="638" y="1224"/>
                          </a:lnTo>
                          <a:lnTo>
                            <a:pt x="638" y="1224"/>
                          </a:lnTo>
                          <a:lnTo>
                            <a:pt x="637" y="1225"/>
                          </a:lnTo>
                          <a:lnTo>
                            <a:pt x="637" y="1225"/>
                          </a:lnTo>
                          <a:lnTo>
                            <a:pt x="611" y="1261"/>
                          </a:lnTo>
                          <a:lnTo>
                            <a:pt x="611" y="1261"/>
                          </a:lnTo>
                          <a:lnTo>
                            <a:pt x="609" y="1266"/>
                          </a:lnTo>
                          <a:lnTo>
                            <a:pt x="609" y="1266"/>
                          </a:lnTo>
                          <a:lnTo>
                            <a:pt x="572" y="1321"/>
                          </a:lnTo>
                          <a:lnTo>
                            <a:pt x="535" y="1377"/>
                          </a:lnTo>
                          <a:lnTo>
                            <a:pt x="535" y="1377"/>
                          </a:lnTo>
                          <a:lnTo>
                            <a:pt x="533" y="1380"/>
                          </a:lnTo>
                          <a:lnTo>
                            <a:pt x="533" y="1380"/>
                          </a:lnTo>
                          <a:lnTo>
                            <a:pt x="483" y="1458"/>
                          </a:lnTo>
                          <a:lnTo>
                            <a:pt x="436" y="1536"/>
                          </a:lnTo>
                          <a:lnTo>
                            <a:pt x="436" y="1536"/>
                          </a:lnTo>
                          <a:lnTo>
                            <a:pt x="434" y="1538"/>
                          </a:lnTo>
                          <a:lnTo>
                            <a:pt x="434" y="1538"/>
                          </a:lnTo>
                          <a:lnTo>
                            <a:pt x="388" y="1618"/>
                          </a:lnTo>
                          <a:lnTo>
                            <a:pt x="343" y="1698"/>
                          </a:lnTo>
                          <a:lnTo>
                            <a:pt x="343" y="1698"/>
                          </a:lnTo>
                          <a:lnTo>
                            <a:pt x="310" y="1759"/>
                          </a:lnTo>
                          <a:lnTo>
                            <a:pt x="278" y="1820"/>
                          </a:lnTo>
                          <a:lnTo>
                            <a:pt x="247" y="1881"/>
                          </a:lnTo>
                          <a:lnTo>
                            <a:pt x="216" y="1943"/>
                          </a:lnTo>
                          <a:lnTo>
                            <a:pt x="187" y="2005"/>
                          </a:lnTo>
                          <a:lnTo>
                            <a:pt x="158" y="2067"/>
                          </a:lnTo>
                          <a:lnTo>
                            <a:pt x="130" y="2130"/>
                          </a:lnTo>
                          <a:lnTo>
                            <a:pt x="103" y="2194"/>
                          </a:lnTo>
                          <a:lnTo>
                            <a:pt x="103" y="2194"/>
                          </a:lnTo>
                          <a:close/>
                        </a:path>
                      </a:pathLst>
                    </a:custGeom>
                    <a:solidFill>
                      <a:srgbClr val="0076A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5" name="Freeform 63">
                      <a:extLst>
                        <a:ext uri="{FF2B5EF4-FFF2-40B4-BE49-F238E27FC236}">
                          <a16:creationId xmlns:a16="http://schemas.microsoft.com/office/drawing/2014/main" id="{81F60750-55BC-4B14-B629-AEB80782DAC7}"/>
                        </a:ext>
                      </a:extLst>
                    </p:cNvPr>
                    <p:cNvSpPr>
                      <a:spLocks/>
                    </p:cNvSpPr>
                    <p:nvPr/>
                  </p:nvSpPr>
                  <p:spPr bwMode="auto">
                    <a:xfrm>
                      <a:off x="9126647" y="1709170"/>
                      <a:ext cx="907460" cy="350834"/>
                    </a:xfrm>
                    <a:custGeom>
                      <a:avLst/>
                      <a:gdLst>
                        <a:gd name="T0" fmla="*/ 2185 w 2927"/>
                        <a:gd name="T1" fmla="*/ 505 h 1136"/>
                        <a:gd name="T2" fmla="*/ 2183 w 2927"/>
                        <a:gd name="T3" fmla="*/ 505 h 1136"/>
                        <a:gd name="T4" fmla="*/ 2118 w 2927"/>
                        <a:gd name="T5" fmla="*/ 475 h 1136"/>
                        <a:gd name="T6" fmla="*/ 2063 w 2927"/>
                        <a:gd name="T7" fmla="*/ 451 h 1136"/>
                        <a:gd name="T8" fmla="*/ 1990 w 2927"/>
                        <a:gd name="T9" fmla="*/ 419 h 1136"/>
                        <a:gd name="T10" fmla="*/ 1924 w 2927"/>
                        <a:gd name="T11" fmla="*/ 392 h 1136"/>
                        <a:gd name="T12" fmla="*/ 1857 w 2927"/>
                        <a:gd name="T13" fmla="*/ 365 h 1136"/>
                        <a:gd name="T14" fmla="*/ 1832 w 2927"/>
                        <a:gd name="T15" fmla="*/ 355 h 1136"/>
                        <a:gd name="T16" fmla="*/ 1764 w 2927"/>
                        <a:gd name="T17" fmla="*/ 329 h 1136"/>
                        <a:gd name="T18" fmla="*/ 1721 w 2927"/>
                        <a:gd name="T19" fmla="*/ 314 h 1136"/>
                        <a:gd name="T20" fmla="*/ 1651 w 2927"/>
                        <a:gd name="T21" fmla="*/ 289 h 1136"/>
                        <a:gd name="T22" fmla="*/ 1628 w 2927"/>
                        <a:gd name="T23" fmla="*/ 281 h 1136"/>
                        <a:gd name="T24" fmla="*/ 1561 w 2927"/>
                        <a:gd name="T25" fmla="*/ 258 h 1136"/>
                        <a:gd name="T26" fmla="*/ 1421 w 2927"/>
                        <a:gd name="T27" fmla="*/ 215 h 1136"/>
                        <a:gd name="T28" fmla="*/ 1417 w 2927"/>
                        <a:gd name="T29" fmla="*/ 215 h 1136"/>
                        <a:gd name="T30" fmla="*/ 1339 w 2927"/>
                        <a:gd name="T31" fmla="*/ 192 h 1136"/>
                        <a:gd name="T32" fmla="*/ 1279 w 2927"/>
                        <a:gd name="T33" fmla="*/ 176 h 1136"/>
                        <a:gd name="T34" fmla="*/ 1208 w 2927"/>
                        <a:gd name="T35" fmla="*/ 158 h 1136"/>
                        <a:gd name="T36" fmla="*/ 1195 w 2927"/>
                        <a:gd name="T37" fmla="*/ 154 h 1136"/>
                        <a:gd name="T38" fmla="*/ 1125 w 2927"/>
                        <a:gd name="T39" fmla="*/ 138 h 1136"/>
                        <a:gd name="T40" fmla="*/ 979 w 2927"/>
                        <a:gd name="T41" fmla="*/ 106 h 1136"/>
                        <a:gd name="T42" fmla="*/ 833 w 2927"/>
                        <a:gd name="T43" fmla="*/ 78 h 1136"/>
                        <a:gd name="T44" fmla="*/ 523 w 2927"/>
                        <a:gd name="T45" fmla="*/ 35 h 1136"/>
                        <a:gd name="T46" fmla="*/ 210 w 2927"/>
                        <a:gd name="T47" fmla="*/ 8 h 1136"/>
                        <a:gd name="T48" fmla="*/ 0 w 2927"/>
                        <a:gd name="T49" fmla="*/ 212 h 1136"/>
                        <a:gd name="T50" fmla="*/ 201 w 2927"/>
                        <a:gd name="T51" fmla="*/ 220 h 1136"/>
                        <a:gd name="T52" fmla="*/ 499 w 2927"/>
                        <a:gd name="T53" fmla="*/ 245 h 1136"/>
                        <a:gd name="T54" fmla="*/ 796 w 2927"/>
                        <a:gd name="T55" fmla="*/ 287 h 1136"/>
                        <a:gd name="T56" fmla="*/ 937 w 2927"/>
                        <a:gd name="T57" fmla="*/ 314 h 1136"/>
                        <a:gd name="T58" fmla="*/ 1081 w 2927"/>
                        <a:gd name="T59" fmla="*/ 344 h 1136"/>
                        <a:gd name="T60" fmla="*/ 1144 w 2927"/>
                        <a:gd name="T61" fmla="*/ 360 h 1136"/>
                        <a:gd name="T62" fmla="*/ 1156 w 2927"/>
                        <a:gd name="T63" fmla="*/ 363 h 1136"/>
                        <a:gd name="T64" fmla="*/ 1217 w 2927"/>
                        <a:gd name="T65" fmla="*/ 378 h 1136"/>
                        <a:gd name="T66" fmla="*/ 1282 w 2927"/>
                        <a:gd name="T67" fmla="*/ 396 h 1136"/>
                        <a:gd name="T68" fmla="*/ 1294 w 2927"/>
                        <a:gd name="T69" fmla="*/ 398 h 1136"/>
                        <a:gd name="T70" fmla="*/ 1360 w 2927"/>
                        <a:gd name="T71" fmla="*/ 418 h 1136"/>
                        <a:gd name="T72" fmla="*/ 1429 w 2927"/>
                        <a:gd name="T73" fmla="*/ 438 h 1136"/>
                        <a:gd name="T74" fmla="*/ 1503 w 2927"/>
                        <a:gd name="T75" fmla="*/ 462 h 1136"/>
                        <a:gd name="T76" fmla="*/ 1509 w 2927"/>
                        <a:gd name="T77" fmla="*/ 464 h 1136"/>
                        <a:gd name="T78" fmla="*/ 1575 w 2927"/>
                        <a:gd name="T79" fmla="*/ 487 h 1136"/>
                        <a:gd name="T80" fmla="*/ 1625 w 2927"/>
                        <a:gd name="T81" fmla="*/ 504 h 1136"/>
                        <a:gd name="T82" fmla="*/ 1649 w 2927"/>
                        <a:gd name="T83" fmla="*/ 512 h 1136"/>
                        <a:gd name="T84" fmla="*/ 1715 w 2927"/>
                        <a:gd name="T85" fmla="*/ 537 h 1136"/>
                        <a:gd name="T86" fmla="*/ 1762 w 2927"/>
                        <a:gd name="T87" fmla="*/ 554 h 1136"/>
                        <a:gd name="T88" fmla="*/ 1780 w 2927"/>
                        <a:gd name="T89" fmla="*/ 562 h 1136"/>
                        <a:gd name="T90" fmla="*/ 1833 w 2927"/>
                        <a:gd name="T91" fmla="*/ 582 h 1136"/>
                        <a:gd name="T92" fmla="*/ 1844 w 2927"/>
                        <a:gd name="T93" fmla="*/ 587 h 1136"/>
                        <a:gd name="T94" fmla="*/ 1969 w 2927"/>
                        <a:gd name="T95" fmla="*/ 640 h 1136"/>
                        <a:gd name="T96" fmla="*/ 1973 w 2927"/>
                        <a:gd name="T97" fmla="*/ 641 h 1136"/>
                        <a:gd name="T98" fmla="*/ 2031 w 2927"/>
                        <a:gd name="T99" fmla="*/ 668 h 1136"/>
                        <a:gd name="T100" fmla="*/ 2036 w 2927"/>
                        <a:gd name="T101" fmla="*/ 670 h 1136"/>
                        <a:gd name="T102" fmla="*/ 2095 w 2927"/>
                        <a:gd name="T103" fmla="*/ 697 h 1136"/>
                        <a:gd name="T104" fmla="*/ 2177 w 2927"/>
                        <a:gd name="T105" fmla="*/ 742 h 1136"/>
                        <a:gd name="T106" fmla="*/ 2344 w 2927"/>
                        <a:gd name="T107" fmla="*/ 840 h 1136"/>
                        <a:gd name="T108" fmla="*/ 2611 w 2927"/>
                        <a:gd name="T109" fmla="*/ 1009 h 1136"/>
                        <a:gd name="T110" fmla="*/ 2927 w 2927"/>
                        <a:gd name="T111" fmla="*/ 965 h 1136"/>
                        <a:gd name="T112" fmla="*/ 2728 w 2927"/>
                        <a:gd name="T113" fmla="*/ 832 h 1136"/>
                        <a:gd name="T114" fmla="*/ 2451 w 2927"/>
                        <a:gd name="T115" fmla="*/ 657 h 1136"/>
                        <a:gd name="T116" fmla="*/ 2284 w 2927"/>
                        <a:gd name="T117" fmla="*/ 558 h 1136"/>
                        <a:gd name="T118" fmla="*/ 2206 w 2927"/>
                        <a:gd name="T119" fmla="*/ 51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27" h="1136">
                          <a:moveTo>
                            <a:pt x="2206" y="516"/>
                          </a:moveTo>
                          <a:lnTo>
                            <a:pt x="2206" y="516"/>
                          </a:lnTo>
                          <a:lnTo>
                            <a:pt x="2185" y="505"/>
                          </a:lnTo>
                          <a:lnTo>
                            <a:pt x="2185" y="505"/>
                          </a:lnTo>
                          <a:lnTo>
                            <a:pt x="2183" y="505"/>
                          </a:lnTo>
                          <a:lnTo>
                            <a:pt x="2183" y="505"/>
                          </a:lnTo>
                          <a:lnTo>
                            <a:pt x="2124" y="478"/>
                          </a:lnTo>
                          <a:lnTo>
                            <a:pt x="2124" y="478"/>
                          </a:lnTo>
                          <a:lnTo>
                            <a:pt x="2118" y="475"/>
                          </a:lnTo>
                          <a:lnTo>
                            <a:pt x="2118" y="475"/>
                          </a:lnTo>
                          <a:lnTo>
                            <a:pt x="2063" y="451"/>
                          </a:lnTo>
                          <a:lnTo>
                            <a:pt x="2063" y="451"/>
                          </a:lnTo>
                          <a:lnTo>
                            <a:pt x="2054" y="446"/>
                          </a:lnTo>
                          <a:lnTo>
                            <a:pt x="2054" y="446"/>
                          </a:lnTo>
                          <a:lnTo>
                            <a:pt x="1990" y="419"/>
                          </a:lnTo>
                          <a:lnTo>
                            <a:pt x="1990" y="419"/>
                          </a:lnTo>
                          <a:lnTo>
                            <a:pt x="1924" y="392"/>
                          </a:lnTo>
                          <a:lnTo>
                            <a:pt x="1924" y="392"/>
                          </a:lnTo>
                          <a:lnTo>
                            <a:pt x="1903" y="382"/>
                          </a:lnTo>
                          <a:lnTo>
                            <a:pt x="1903" y="382"/>
                          </a:lnTo>
                          <a:lnTo>
                            <a:pt x="1857" y="365"/>
                          </a:lnTo>
                          <a:lnTo>
                            <a:pt x="1857" y="365"/>
                          </a:lnTo>
                          <a:lnTo>
                            <a:pt x="1832" y="355"/>
                          </a:lnTo>
                          <a:lnTo>
                            <a:pt x="1832" y="355"/>
                          </a:lnTo>
                          <a:lnTo>
                            <a:pt x="1789" y="339"/>
                          </a:lnTo>
                          <a:lnTo>
                            <a:pt x="1789" y="339"/>
                          </a:lnTo>
                          <a:lnTo>
                            <a:pt x="1764" y="329"/>
                          </a:lnTo>
                          <a:lnTo>
                            <a:pt x="1764" y="329"/>
                          </a:lnTo>
                          <a:lnTo>
                            <a:pt x="1721" y="314"/>
                          </a:lnTo>
                          <a:lnTo>
                            <a:pt x="1721" y="314"/>
                          </a:lnTo>
                          <a:lnTo>
                            <a:pt x="1697" y="304"/>
                          </a:lnTo>
                          <a:lnTo>
                            <a:pt x="1697" y="304"/>
                          </a:lnTo>
                          <a:lnTo>
                            <a:pt x="1651" y="289"/>
                          </a:lnTo>
                          <a:lnTo>
                            <a:pt x="1651" y="289"/>
                          </a:lnTo>
                          <a:lnTo>
                            <a:pt x="1628" y="281"/>
                          </a:lnTo>
                          <a:lnTo>
                            <a:pt x="1628" y="281"/>
                          </a:lnTo>
                          <a:lnTo>
                            <a:pt x="1575" y="263"/>
                          </a:lnTo>
                          <a:lnTo>
                            <a:pt x="1575" y="263"/>
                          </a:lnTo>
                          <a:lnTo>
                            <a:pt x="1561" y="258"/>
                          </a:lnTo>
                          <a:lnTo>
                            <a:pt x="1561" y="258"/>
                          </a:lnTo>
                          <a:lnTo>
                            <a:pt x="1491" y="237"/>
                          </a:lnTo>
                          <a:lnTo>
                            <a:pt x="1421" y="215"/>
                          </a:lnTo>
                          <a:lnTo>
                            <a:pt x="1421" y="215"/>
                          </a:lnTo>
                          <a:lnTo>
                            <a:pt x="1417" y="215"/>
                          </a:lnTo>
                          <a:lnTo>
                            <a:pt x="1417" y="215"/>
                          </a:lnTo>
                          <a:lnTo>
                            <a:pt x="1351" y="195"/>
                          </a:lnTo>
                          <a:lnTo>
                            <a:pt x="1351" y="195"/>
                          </a:lnTo>
                          <a:lnTo>
                            <a:pt x="1339" y="192"/>
                          </a:lnTo>
                          <a:lnTo>
                            <a:pt x="1339" y="192"/>
                          </a:lnTo>
                          <a:lnTo>
                            <a:pt x="1279" y="176"/>
                          </a:lnTo>
                          <a:lnTo>
                            <a:pt x="1279" y="176"/>
                          </a:lnTo>
                          <a:lnTo>
                            <a:pt x="1266" y="172"/>
                          </a:lnTo>
                          <a:lnTo>
                            <a:pt x="1266" y="172"/>
                          </a:lnTo>
                          <a:lnTo>
                            <a:pt x="1208" y="158"/>
                          </a:lnTo>
                          <a:lnTo>
                            <a:pt x="1208" y="158"/>
                          </a:lnTo>
                          <a:lnTo>
                            <a:pt x="1195" y="154"/>
                          </a:lnTo>
                          <a:lnTo>
                            <a:pt x="1195" y="154"/>
                          </a:lnTo>
                          <a:lnTo>
                            <a:pt x="1134" y="139"/>
                          </a:lnTo>
                          <a:lnTo>
                            <a:pt x="1134" y="139"/>
                          </a:lnTo>
                          <a:lnTo>
                            <a:pt x="1125" y="138"/>
                          </a:lnTo>
                          <a:lnTo>
                            <a:pt x="1125" y="138"/>
                          </a:lnTo>
                          <a:lnTo>
                            <a:pt x="1052" y="121"/>
                          </a:lnTo>
                          <a:lnTo>
                            <a:pt x="979" y="106"/>
                          </a:lnTo>
                          <a:lnTo>
                            <a:pt x="905" y="92"/>
                          </a:lnTo>
                          <a:lnTo>
                            <a:pt x="833" y="78"/>
                          </a:lnTo>
                          <a:lnTo>
                            <a:pt x="833" y="78"/>
                          </a:lnTo>
                          <a:lnTo>
                            <a:pt x="729" y="61"/>
                          </a:lnTo>
                          <a:lnTo>
                            <a:pt x="626" y="47"/>
                          </a:lnTo>
                          <a:lnTo>
                            <a:pt x="523" y="35"/>
                          </a:lnTo>
                          <a:lnTo>
                            <a:pt x="419" y="23"/>
                          </a:lnTo>
                          <a:lnTo>
                            <a:pt x="314" y="15"/>
                          </a:lnTo>
                          <a:lnTo>
                            <a:pt x="210" y="8"/>
                          </a:lnTo>
                          <a:lnTo>
                            <a:pt x="104" y="3"/>
                          </a:lnTo>
                          <a:lnTo>
                            <a:pt x="0" y="0"/>
                          </a:lnTo>
                          <a:lnTo>
                            <a:pt x="0" y="212"/>
                          </a:lnTo>
                          <a:lnTo>
                            <a:pt x="0" y="212"/>
                          </a:lnTo>
                          <a:lnTo>
                            <a:pt x="100" y="215"/>
                          </a:lnTo>
                          <a:lnTo>
                            <a:pt x="201" y="220"/>
                          </a:lnTo>
                          <a:lnTo>
                            <a:pt x="300" y="226"/>
                          </a:lnTo>
                          <a:lnTo>
                            <a:pt x="400" y="234"/>
                          </a:lnTo>
                          <a:lnTo>
                            <a:pt x="499" y="245"/>
                          </a:lnTo>
                          <a:lnTo>
                            <a:pt x="599" y="257"/>
                          </a:lnTo>
                          <a:lnTo>
                            <a:pt x="698" y="271"/>
                          </a:lnTo>
                          <a:lnTo>
                            <a:pt x="796" y="287"/>
                          </a:lnTo>
                          <a:lnTo>
                            <a:pt x="796" y="287"/>
                          </a:lnTo>
                          <a:lnTo>
                            <a:pt x="867" y="299"/>
                          </a:lnTo>
                          <a:lnTo>
                            <a:pt x="937" y="314"/>
                          </a:lnTo>
                          <a:lnTo>
                            <a:pt x="1007" y="328"/>
                          </a:lnTo>
                          <a:lnTo>
                            <a:pt x="1077" y="344"/>
                          </a:lnTo>
                          <a:lnTo>
                            <a:pt x="1081" y="344"/>
                          </a:lnTo>
                          <a:lnTo>
                            <a:pt x="1085" y="345"/>
                          </a:lnTo>
                          <a:lnTo>
                            <a:pt x="1085" y="345"/>
                          </a:lnTo>
                          <a:lnTo>
                            <a:pt x="1144" y="360"/>
                          </a:lnTo>
                          <a:lnTo>
                            <a:pt x="1144" y="360"/>
                          </a:lnTo>
                          <a:lnTo>
                            <a:pt x="1155" y="363"/>
                          </a:lnTo>
                          <a:lnTo>
                            <a:pt x="1156" y="363"/>
                          </a:lnTo>
                          <a:lnTo>
                            <a:pt x="1156" y="363"/>
                          </a:lnTo>
                          <a:lnTo>
                            <a:pt x="1213" y="377"/>
                          </a:lnTo>
                          <a:lnTo>
                            <a:pt x="1217" y="378"/>
                          </a:lnTo>
                          <a:lnTo>
                            <a:pt x="1226" y="381"/>
                          </a:lnTo>
                          <a:lnTo>
                            <a:pt x="1226" y="381"/>
                          </a:lnTo>
                          <a:lnTo>
                            <a:pt x="1282" y="396"/>
                          </a:lnTo>
                          <a:lnTo>
                            <a:pt x="1288" y="397"/>
                          </a:lnTo>
                          <a:lnTo>
                            <a:pt x="1288" y="397"/>
                          </a:lnTo>
                          <a:lnTo>
                            <a:pt x="1294" y="398"/>
                          </a:lnTo>
                          <a:lnTo>
                            <a:pt x="1294" y="398"/>
                          </a:lnTo>
                          <a:lnTo>
                            <a:pt x="1357" y="417"/>
                          </a:lnTo>
                          <a:lnTo>
                            <a:pt x="1360" y="418"/>
                          </a:lnTo>
                          <a:lnTo>
                            <a:pt x="1360" y="418"/>
                          </a:lnTo>
                          <a:lnTo>
                            <a:pt x="1360" y="418"/>
                          </a:lnTo>
                          <a:lnTo>
                            <a:pt x="1429" y="438"/>
                          </a:lnTo>
                          <a:lnTo>
                            <a:pt x="1496" y="460"/>
                          </a:lnTo>
                          <a:lnTo>
                            <a:pt x="1496" y="460"/>
                          </a:lnTo>
                          <a:lnTo>
                            <a:pt x="1503" y="462"/>
                          </a:lnTo>
                          <a:lnTo>
                            <a:pt x="1503" y="462"/>
                          </a:lnTo>
                          <a:lnTo>
                            <a:pt x="1509" y="464"/>
                          </a:lnTo>
                          <a:lnTo>
                            <a:pt x="1509" y="464"/>
                          </a:lnTo>
                          <a:lnTo>
                            <a:pt x="1561" y="481"/>
                          </a:lnTo>
                          <a:lnTo>
                            <a:pt x="1561" y="481"/>
                          </a:lnTo>
                          <a:lnTo>
                            <a:pt x="1575" y="487"/>
                          </a:lnTo>
                          <a:lnTo>
                            <a:pt x="1582" y="488"/>
                          </a:lnTo>
                          <a:lnTo>
                            <a:pt x="1582" y="488"/>
                          </a:lnTo>
                          <a:lnTo>
                            <a:pt x="1625" y="504"/>
                          </a:lnTo>
                          <a:lnTo>
                            <a:pt x="1625" y="504"/>
                          </a:lnTo>
                          <a:lnTo>
                            <a:pt x="1649" y="512"/>
                          </a:lnTo>
                          <a:lnTo>
                            <a:pt x="1649" y="512"/>
                          </a:lnTo>
                          <a:lnTo>
                            <a:pt x="1690" y="528"/>
                          </a:lnTo>
                          <a:lnTo>
                            <a:pt x="1690" y="528"/>
                          </a:lnTo>
                          <a:lnTo>
                            <a:pt x="1715" y="537"/>
                          </a:lnTo>
                          <a:lnTo>
                            <a:pt x="1715" y="537"/>
                          </a:lnTo>
                          <a:lnTo>
                            <a:pt x="1756" y="553"/>
                          </a:lnTo>
                          <a:lnTo>
                            <a:pt x="1762" y="554"/>
                          </a:lnTo>
                          <a:lnTo>
                            <a:pt x="1762" y="554"/>
                          </a:lnTo>
                          <a:lnTo>
                            <a:pt x="1780" y="562"/>
                          </a:lnTo>
                          <a:lnTo>
                            <a:pt x="1780" y="562"/>
                          </a:lnTo>
                          <a:lnTo>
                            <a:pt x="1824" y="579"/>
                          </a:lnTo>
                          <a:lnTo>
                            <a:pt x="1824" y="579"/>
                          </a:lnTo>
                          <a:lnTo>
                            <a:pt x="1833" y="582"/>
                          </a:lnTo>
                          <a:lnTo>
                            <a:pt x="1833" y="582"/>
                          </a:lnTo>
                          <a:lnTo>
                            <a:pt x="1844" y="587"/>
                          </a:lnTo>
                          <a:lnTo>
                            <a:pt x="1844" y="587"/>
                          </a:lnTo>
                          <a:lnTo>
                            <a:pt x="1908" y="614"/>
                          </a:lnTo>
                          <a:lnTo>
                            <a:pt x="1908" y="614"/>
                          </a:lnTo>
                          <a:lnTo>
                            <a:pt x="1969" y="640"/>
                          </a:lnTo>
                          <a:lnTo>
                            <a:pt x="1969" y="640"/>
                          </a:lnTo>
                          <a:lnTo>
                            <a:pt x="1973" y="641"/>
                          </a:lnTo>
                          <a:lnTo>
                            <a:pt x="1973" y="641"/>
                          </a:lnTo>
                          <a:lnTo>
                            <a:pt x="1978" y="644"/>
                          </a:lnTo>
                          <a:lnTo>
                            <a:pt x="1978" y="644"/>
                          </a:lnTo>
                          <a:lnTo>
                            <a:pt x="2031" y="668"/>
                          </a:lnTo>
                          <a:lnTo>
                            <a:pt x="2033" y="668"/>
                          </a:lnTo>
                          <a:lnTo>
                            <a:pt x="2036" y="670"/>
                          </a:lnTo>
                          <a:lnTo>
                            <a:pt x="2036" y="670"/>
                          </a:lnTo>
                          <a:lnTo>
                            <a:pt x="2093" y="696"/>
                          </a:lnTo>
                          <a:lnTo>
                            <a:pt x="2093" y="696"/>
                          </a:lnTo>
                          <a:lnTo>
                            <a:pt x="2095" y="697"/>
                          </a:lnTo>
                          <a:lnTo>
                            <a:pt x="2113" y="706"/>
                          </a:lnTo>
                          <a:lnTo>
                            <a:pt x="2113" y="706"/>
                          </a:lnTo>
                          <a:lnTo>
                            <a:pt x="2177" y="742"/>
                          </a:lnTo>
                          <a:lnTo>
                            <a:pt x="2303" y="815"/>
                          </a:lnTo>
                          <a:lnTo>
                            <a:pt x="2303" y="815"/>
                          </a:lnTo>
                          <a:lnTo>
                            <a:pt x="2344" y="840"/>
                          </a:lnTo>
                          <a:lnTo>
                            <a:pt x="2453" y="907"/>
                          </a:lnTo>
                          <a:lnTo>
                            <a:pt x="2527" y="955"/>
                          </a:lnTo>
                          <a:lnTo>
                            <a:pt x="2611" y="1009"/>
                          </a:lnTo>
                          <a:lnTo>
                            <a:pt x="2704" y="1070"/>
                          </a:lnTo>
                          <a:lnTo>
                            <a:pt x="2803" y="1136"/>
                          </a:lnTo>
                          <a:lnTo>
                            <a:pt x="2927" y="965"/>
                          </a:lnTo>
                          <a:lnTo>
                            <a:pt x="2927" y="965"/>
                          </a:lnTo>
                          <a:lnTo>
                            <a:pt x="2824" y="895"/>
                          </a:lnTo>
                          <a:lnTo>
                            <a:pt x="2728" y="832"/>
                          </a:lnTo>
                          <a:lnTo>
                            <a:pt x="2639" y="775"/>
                          </a:lnTo>
                          <a:lnTo>
                            <a:pt x="2564" y="726"/>
                          </a:lnTo>
                          <a:lnTo>
                            <a:pt x="2451" y="657"/>
                          </a:lnTo>
                          <a:lnTo>
                            <a:pt x="2411" y="633"/>
                          </a:lnTo>
                          <a:lnTo>
                            <a:pt x="2411" y="633"/>
                          </a:lnTo>
                          <a:lnTo>
                            <a:pt x="2284" y="558"/>
                          </a:lnTo>
                          <a:lnTo>
                            <a:pt x="2235" y="532"/>
                          </a:lnTo>
                          <a:lnTo>
                            <a:pt x="2206" y="516"/>
                          </a:lnTo>
                          <a:lnTo>
                            <a:pt x="2206" y="516"/>
                          </a:lnTo>
                          <a:close/>
                        </a:path>
                      </a:pathLst>
                    </a:custGeom>
                    <a:solidFill>
                      <a:srgbClr val="0076A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6" name="Freeform 64">
                      <a:extLst>
                        <a:ext uri="{FF2B5EF4-FFF2-40B4-BE49-F238E27FC236}">
                          <a16:creationId xmlns:a16="http://schemas.microsoft.com/office/drawing/2014/main" id="{0DDA7BCB-0C55-4358-AE13-3D2EA4FC7C3F}"/>
                        </a:ext>
                      </a:extLst>
                    </p:cNvPr>
                    <p:cNvSpPr>
                      <a:spLocks/>
                    </p:cNvSpPr>
                    <p:nvPr/>
                  </p:nvSpPr>
                  <p:spPr bwMode="auto">
                    <a:xfrm>
                      <a:off x="8169598" y="1709170"/>
                      <a:ext cx="907460" cy="352075"/>
                    </a:xfrm>
                    <a:custGeom>
                      <a:avLst/>
                      <a:gdLst>
                        <a:gd name="T0" fmla="*/ 2079 w 2927"/>
                        <a:gd name="T1" fmla="*/ 79 h 1135"/>
                        <a:gd name="T2" fmla="*/ 2053 w 2927"/>
                        <a:gd name="T3" fmla="*/ 84 h 1135"/>
                        <a:gd name="T4" fmla="*/ 1978 w 2927"/>
                        <a:gd name="T5" fmla="*/ 98 h 1135"/>
                        <a:gd name="T6" fmla="*/ 1973 w 2927"/>
                        <a:gd name="T7" fmla="*/ 99 h 1135"/>
                        <a:gd name="T8" fmla="*/ 1750 w 2927"/>
                        <a:gd name="T9" fmla="*/ 148 h 1135"/>
                        <a:gd name="T10" fmla="*/ 1666 w 2927"/>
                        <a:gd name="T11" fmla="*/ 169 h 1135"/>
                        <a:gd name="T12" fmla="*/ 1604 w 2927"/>
                        <a:gd name="T13" fmla="*/ 186 h 1135"/>
                        <a:gd name="T14" fmla="*/ 1533 w 2927"/>
                        <a:gd name="T15" fmla="*/ 206 h 1135"/>
                        <a:gd name="T16" fmla="*/ 1517 w 2927"/>
                        <a:gd name="T17" fmla="*/ 210 h 1135"/>
                        <a:gd name="T18" fmla="*/ 1446 w 2927"/>
                        <a:gd name="T19" fmla="*/ 231 h 1135"/>
                        <a:gd name="T20" fmla="*/ 1304 w 2927"/>
                        <a:gd name="T21" fmla="*/ 277 h 1135"/>
                        <a:gd name="T22" fmla="*/ 1290 w 2927"/>
                        <a:gd name="T23" fmla="*/ 283 h 1135"/>
                        <a:gd name="T24" fmla="*/ 1213 w 2927"/>
                        <a:gd name="T25" fmla="*/ 309 h 1135"/>
                        <a:gd name="T26" fmla="*/ 1167 w 2927"/>
                        <a:gd name="T27" fmla="*/ 326 h 1135"/>
                        <a:gd name="T28" fmla="*/ 1097 w 2927"/>
                        <a:gd name="T29" fmla="*/ 353 h 1135"/>
                        <a:gd name="T30" fmla="*/ 1073 w 2927"/>
                        <a:gd name="T31" fmla="*/ 362 h 1135"/>
                        <a:gd name="T32" fmla="*/ 1004 w 2927"/>
                        <a:gd name="T33" fmla="*/ 388 h 1135"/>
                        <a:gd name="T34" fmla="*/ 937 w 2927"/>
                        <a:gd name="T35" fmla="*/ 417 h 1135"/>
                        <a:gd name="T36" fmla="*/ 826 w 2927"/>
                        <a:gd name="T37" fmla="*/ 465 h 1135"/>
                        <a:gd name="T38" fmla="*/ 822 w 2927"/>
                        <a:gd name="T39" fmla="*/ 466 h 1135"/>
                        <a:gd name="T40" fmla="*/ 742 w 2927"/>
                        <a:gd name="T41" fmla="*/ 506 h 1135"/>
                        <a:gd name="T42" fmla="*/ 546 w 2927"/>
                        <a:gd name="T43" fmla="*/ 616 h 1135"/>
                        <a:gd name="T44" fmla="*/ 384 w 2927"/>
                        <a:gd name="T45" fmla="*/ 715 h 1135"/>
                        <a:gd name="T46" fmla="*/ 108 w 2927"/>
                        <a:gd name="T47" fmla="*/ 891 h 1135"/>
                        <a:gd name="T48" fmla="*/ 124 w 2927"/>
                        <a:gd name="T49" fmla="*/ 1135 h 1135"/>
                        <a:gd name="T50" fmla="*/ 415 w 2927"/>
                        <a:gd name="T51" fmla="*/ 945 h 1135"/>
                        <a:gd name="T52" fmla="*/ 653 w 2927"/>
                        <a:gd name="T53" fmla="*/ 798 h 1135"/>
                        <a:gd name="T54" fmla="*/ 785 w 2927"/>
                        <a:gd name="T55" fmla="*/ 723 h 1135"/>
                        <a:gd name="T56" fmla="*/ 909 w 2927"/>
                        <a:gd name="T57" fmla="*/ 659 h 1135"/>
                        <a:gd name="T58" fmla="*/ 913 w 2927"/>
                        <a:gd name="T59" fmla="*/ 658 h 1135"/>
                        <a:gd name="T60" fmla="*/ 963 w 2927"/>
                        <a:gd name="T61" fmla="*/ 635 h 1135"/>
                        <a:gd name="T62" fmla="*/ 1085 w 2927"/>
                        <a:gd name="T63" fmla="*/ 585 h 1135"/>
                        <a:gd name="T64" fmla="*/ 1105 w 2927"/>
                        <a:gd name="T65" fmla="*/ 576 h 1135"/>
                        <a:gd name="T66" fmla="*/ 1150 w 2927"/>
                        <a:gd name="T67" fmla="*/ 559 h 1135"/>
                        <a:gd name="T68" fmla="*/ 1173 w 2927"/>
                        <a:gd name="T69" fmla="*/ 550 h 1135"/>
                        <a:gd name="T70" fmla="*/ 1239 w 2927"/>
                        <a:gd name="T71" fmla="*/ 524 h 1135"/>
                        <a:gd name="T72" fmla="*/ 1290 w 2927"/>
                        <a:gd name="T73" fmla="*/ 506 h 1135"/>
                        <a:gd name="T74" fmla="*/ 1305 w 2927"/>
                        <a:gd name="T75" fmla="*/ 501 h 1135"/>
                        <a:gd name="T76" fmla="*/ 1365 w 2927"/>
                        <a:gd name="T77" fmla="*/ 479 h 1135"/>
                        <a:gd name="T78" fmla="*/ 1372 w 2927"/>
                        <a:gd name="T79" fmla="*/ 478 h 1135"/>
                        <a:gd name="T80" fmla="*/ 1508 w 2927"/>
                        <a:gd name="T81" fmla="*/ 433 h 1135"/>
                        <a:gd name="T82" fmla="*/ 1518 w 2927"/>
                        <a:gd name="T83" fmla="*/ 431 h 1135"/>
                        <a:gd name="T84" fmla="*/ 1586 w 2927"/>
                        <a:gd name="T85" fmla="*/ 411 h 1135"/>
                        <a:gd name="T86" fmla="*/ 1646 w 2927"/>
                        <a:gd name="T87" fmla="*/ 394 h 1135"/>
                        <a:gd name="T88" fmla="*/ 1660 w 2927"/>
                        <a:gd name="T89" fmla="*/ 390 h 1135"/>
                        <a:gd name="T90" fmla="*/ 1724 w 2927"/>
                        <a:gd name="T91" fmla="*/ 372 h 1135"/>
                        <a:gd name="T92" fmla="*/ 1800 w 2927"/>
                        <a:gd name="T93" fmla="*/ 354 h 1135"/>
                        <a:gd name="T94" fmla="*/ 2014 w 2927"/>
                        <a:gd name="T95" fmla="*/ 306 h 1135"/>
                        <a:gd name="T96" fmla="*/ 2019 w 2927"/>
                        <a:gd name="T97" fmla="*/ 305 h 1135"/>
                        <a:gd name="T98" fmla="*/ 2114 w 2927"/>
                        <a:gd name="T99" fmla="*/ 288 h 1135"/>
                        <a:gd name="T100" fmla="*/ 2343 w 2927"/>
                        <a:gd name="T101" fmla="*/ 257 h 1135"/>
                        <a:gd name="T102" fmla="*/ 2626 w 2927"/>
                        <a:gd name="T103" fmla="*/ 228 h 1135"/>
                        <a:gd name="T104" fmla="*/ 2927 w 2927"/>
                        <a:gd name="T105" fmla="*/ 211 h 1135"/>
                        <a:gd name="T106" fmla="*/ 2820 w 2927"/>
                        <a:gd name="T107" fmla="*/ 4 h 1135"/>
                        <a:gd name="T108" fmla="*/ 2516 w 2927"/>
                        <a:gd name="T109" fmla="*/ 26 h 1135"/>
                        <a:gd name="T110" fmla="*/ 2316 w 2927"/>
                        <a:gd name="T111" fmla="*/ 47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27" h="1135">
                          <a:moveTo>
                            <a:pt x="2128" y="71"/>
                          </a:moveTo>
                          <a:lnTo>
                            <a:pt x="2128" y="71"/>
                          </a:lnTo>
                          <a:lnTo>
                            <a:pt x="2079" y="79"/>
                          </a:lnTo>
                          <a:lnTo>
                            <a:pt x="2079" y="79"/>
                          </a:lnTo>
                          <a:lnTo>
                            <a:pt x="2053" y="84"/>
                          </a:lnTo>
                          <a:lnTo>
                            <a:pt x="2053" y="84"/>
                          </a:lnTo>
                          <a:lnTo>
                            <a:pt x="2048" y="84"/>
                          </a:lnTo>
                          <a:lnTo>
                            <a:pt x="2048" y="84"/>
                          </a:lnTo>
                          <a:lnTo>
                            <a:pt x="1978" y="98"/>
                          </a:lnTo>
                          <a:lnTo>
                            <a:pt x="1978" y="98"/>
                          </a:lnTo>
                          <a:lnTo>
                            <a:pt x="1973" y="99"/>
                          </a:lnTo>
                          <a:lnTo>
                            <a:pt x="1973" y="99"/>
                          </a:lnTo>
                          <a:lnTo>
                            <a:pt x="1898" y="115"/>
                          </a:lnTo>
                          <a:lnTo>
                            <a:pt x="1824" y="131"/>
                          </a:lnTo>
                          <a:lnTo>
                            <a:pt x="1750" y="148"/>
                          </a:lnTo>
                          <a:lnTo>
                            <a:pt x="1676" y="166"/>
                          </a:lnTo>
                          <a:lnTo>
                            <a:pt x="1676" y="166"/>
                          </a:lnTo>
                          <a:lnTo>
                            <a:pt x="1666" y="169"/>
                          </a:lnTo>
                          <a:lnTo>
                            <a:pt x="1666" y="169"/>
                          </a:lnTo>
                          <a:lnTo>
                            <a:pt x="1604" y="186"/>
                          </a:lnTo>
                          <a:lnTo>
                            <a:pt x="1604" y="186"/>
                          </a:lnTo>
                          <a:lnTo>
                            <a:pt x="1590" y="190"/>
                          </a:lnTo>
                          <a:lnTo>
                            <a:pt x="1590" y="190"/>
                          </a:lnTo>
                          <a:lnTo>
                            <a:pt x="1533" y="206"/>
                          </a:lnTo>
                          <a:lnTo>
                            <a:pt x="1533" y="206"/>
                          </a:lnTo>
                          <a:lnTo>
                            <a:pt x="1517" y="210"/>
                          </a:lnTo>
                          <a:lnTo>
                            <a:pt x="1517" y="210"/>
                          </a:lnTo>
                          <a:lnTo>
                            <a:pt x="1457" y="228"/>
                          </a:lnTo>
                          <a:lnTo>
                            <a:pt x="1457" y="228"/>
                          </a:lnTo>
                          <a:lnTo>
                            <a:pt x="1446" y="231"/>
                          </a:lnTo>
                          <a:lnTo>
                            <a:pt x="1446" y="231"/>
                          </a:lnTo>
                          <a:lnTo>
                            <a:pt x="1374" y="253"/>
                          </a:lnTo>
                          <a:lnTo>
                            <a:pt x="1304" y="277"/>
                          </a:lnTo>
                          <a:lnTo>
                            <a:pt x="1304" y="277"/>
                          </a:lnTo>
                          <a:lnTo>
                            <a:pt x="1290" y="283"/>
                          </a:lnTo>
                          <a:lnTo>
                            <a:pt x="1290" y="283"/>
                          </a:lnTo>
                          <a:lnTo>
                            <a:pt x="1235" y="301"/>
                          </a:lnTo>
                          <a:lnTo>
                            <a:pt x="1235" y="301"/>
                          </a:lnTo>
                          <a:lnTo>
                            <a:pt x="1213" y="309"/>
                          </a:lnTo>
                          <a:lnTo>
                            <a:pt x="1213" y="309"/>
                          </a:lnTo>
                          <a:lnTo>
                            <a:pt x="1167" y="326"/>
                          </a:lnTo>
                          <a:lnTo>
                            <a:pt x="1167" y="326"/>
                          </a:lnTo>
                          <a:lnTo>
                            <a:pt x="1142" y="335"/>
                          </a:lnTo>
                          <a:lnTo>
                            <a:pt x="1142" y="335"/>
                          </a:lnTo>
                          <a:lnTo>
                            <a:pt x="1097" y="353"/>
                          </a:lnTo>
                          <a:lnTo>
                            <a:pt x="1097" y="353"/>
                          </a:lnTo>
                          <a:lnTo>
                            <a:pt x="1073" y="362"/>
                          </a:lnTo>
                          <a:lnTo>
                            <a:pt x="1073" y="362"/>
                          </a:lnTo>
                          <a:lnTo>
                            <a:pt x="1025" y="380"/>
                          </a:lnTo>
                          <a:lnTo>
                            <a:pt x="1025" y="380"/>
                          </a:lnTo>
                          <a:lnTo>
                            <a:pt x="1004" y="388"/>
                          </a:lnTo>
                          <a:lnTo>
                            <a:pt x="1004" y="388"/>
                          </a:lnTo>
                          <a:lnTo>
                            <a:pt x="937" y="417"/>
                          </a:lnTo>
                          <a:lnTo>
                            <a:pt x="937" y="417"/>
                          </a:lnTo>
                          <a:lnTo>
                            <a:pt x="879" y="441"/>
                          </a:lnTo>
                          <a:lnTo>
                            <a:pt x="879" y="441"/>
                          </a:lnTo>
                          <a:lnTo>
                            <a:pt x="826" y="465"/>
                          </a:lnTo>
                          <a:lnTo>
                            <a:pt x="826" y="465"/>
                          </a:lnTo>
                          <a:lnTo>
                            <a:pt x="822" y="466"/>
                          </a:lnTo>
                          <a:lnTo>
                            <a:pt x="822" y="466"/>
                          </a:lnTo>
                          <a:lnTo>
                            <a:pt x="785" y="483"/>
                          </a:lnTo>
                          <a:lnTo>
                            <a:pt x="785" y="483"/>
                          </a:lnTo>
                          <a:lnTo>
                            <a:pt x="742" y="506"/>
                          </a:lnTo>
                          <a:lnTo>
                            <a:pt x="683" y="538"/>
                          </a:lnTo>
                          <a:lnTo>
                            <a:pt x="614" y="576"/>
                          </a:lnTo>
                          <a:lnTo>
                            <a:pt x="546" y="616"/>
                          </a:lnTo>
                          <a:lnTo>
                            <a:pt x="546" y="616"/>
                          </a:lnTo>
                          <a:lnTo>
                            <a:pt x="502" y="642"/>
                          </a:lnTo>
                          <a:lnTo>
                            <a:pt x="384" y="715"/>
                          </a:lnTo>
                          <a:lnTo>
                            <a:pt x="302" y="765"/>
                          </a:lnTo>
                          <a:lnTo>
                            <a:pt x="210" y="824"/>
                          </a:lnTo>
                          <a:lnTo>
                            <a:pt x="108" y="891"/>
                          </a:lnTo>
                          <a:lnTo>
                            <a:pt x="0" y="963"/>
                          </a:lnTo>
                          <a:lnTo>
                            <a:pt x="124" y="1135"/>
                          </a:lnTo>
                          <a:lnTo>
                            <a:pt x="124" y="1135"/>
                          </a:lnTo>
                          <a:lnTo>
                            <a:pt x="228" y="1065"/>
                          </a:lnTo>
                          <a:lnTo>
                            <a:pt x="326" y="1002"/>
                          </a:lnTo>
                          <a:lnTo>
                            <a:pt x="415" y="945"/>
                          </a:lnTo>
                          <a:lnTo>
                            <a:pt x="493" y="896"/>
                          </a:lnTo>
                          <a:lnTo>
                            <a:pt x="608" y="824"/>
                          </a:lnTo>
                          <a:lnTo>
                            <a:pt x="653" y="798"/>
                          </a:lnTo>
                          <a:lnTo>
                            <a:pt x="653" y="798"/>
                          </a:lnTo>
                          <a:lnTo>
                            <a:pt x="720" y="758"/>
                          </a:lnTo>
                          <a:lnTo>
                            <a:pt x="785" y="723"/>
                          </a:lnTo>
                          <a:lnTo>
                            <a:pt x="838" y="694"/>
                          </a:lnTo>
                          <a:lnTo>
                            <a:pt x="873" y="676"/>
                          </a:lnTo>
                          <a:lnTo>
                            <a:pt x="909" y="659"/>
                          </a:lnTo>
                          <a:lnTo>
                            <a:pt x="909" y="659"/>
                          </a:lnTo>
                          <a:lnTo>
                            <a:pt x="909" y="659"/>
                          </a:lnTo>
                          <a:lnTo>
                            <a:pt x="913" y="658"/>
                          </a:lnTo>
                          <a:lnTo>
                            <a:pt x="913" y="658"/>
                          </a:lnTo>
                          <a:lnTo>
                            <a:pt x="963" y="635"/>
                          </a:lnTo>
                          <a:lnTo>
                            <a:pt x="963" y="635"/>
                          </a:lnTo>
                          <a:lnTo>
                            <a:pt x="1019" y="612"/>
                          </a:lnTo>
                          <a:lnTo>
                            <a:pt x="1019" y="612"/>
                          </a:lnTo>
                          <a:lnTo>
                            <a:pt x="1085" y="585"/>
                          </a:lnTo>
                          <a:lnTo>
                            <a:pt x="1085" y="585"/>
                          </a:lnTo>
                          <a:lnTo>
                            <a:pt x="1097" y="580"/>
                          </a:lnTo>
                          <a:lnTo>
                            <a:pt x="1105" y="576"/>
                          </a:lnTo>
                          <a:lnTo>
                            <a:pt x="1105" y="576"/>
                          </a:lnTo>
                          <a:lnTo>
                            <a:pt x="1150" y="559"/>
                          </a:lnTo>
                          <a:lnTo>
                            <a:pt x="1150" y="559"/>
                          </a:lnTo>
                          <a:lnTo>
                            <a:pt x="1169" y="551"/>
                          </a:lnTo>
                          <a:lnTo>
                            <a:pt x="1173" y="550"/>
                          </a:lnTo>
                          <a:lnTo>
                            <a:pt x="1173" y="550"/>
                          </a:lnTo>
                          <a:lnTo>
                            <a:pt x="1216" y="534"/>
                          </a:lnTo>
                          <a:lnTo>
                            <a:pt x="1216" y="534"/>
                          </a:lnTo>
                          <a:lnTo>
                            <a:pt x="1239" y="524"/>
                          </a:lnTo>
                          <a:lnTo>
                            <a:pt x="1239" y="524"/>
                          </a:lnTo>
                          <a:lnTo>
                            <a:pt x="1284" y="509"/>
                          </a:lnTo>
                          <a:lnTo>
                            <a:pt x="1290" y="506"/>
                          </a:lnTo>
                          <a:lnTo>
                            <a:pt x="1290" y="506"/>
                          </a:lnTo>
                          <a:lnTo>
                            <a:pt x="1305" y="501"/>
                          </a:lnTo>
                          <a:lnTo>
                            <a:pt x="1305" y="501"/>
                          </a:lnTo>
                          <a:lnTo>
                            <a:pt x="1358" y="482"/>
                          </a:lnTo>
                          <a:lnTo>
                            <a:pt x="1358" y="482"/>
                          </a:lnTo>
                          <a:lnTo>
                            <a:pt x="1365" y="479"/>
                          </a:lnTo>
                          <a:lnTo>
                            <a:pt x="1365" y="479"/>
                          </a:lnTo>
                          <a:lnTo>
                            <a:pt x="1372" y="478"/>
                          </a:lnTo>
                          <a:lnTo>
                            <a:pt x="1372" y="478"/>
                          </a:lnTo>
                          <a:lnTo>
                            <a:pt x="1440" y="456"/>
                          </a:lnTo>
                          <a:lnTo>
                            <a:pt x="1508" y="433"/>
                          </a:lnTo>
                          <a:lnTo>
                            <a:pt x="1508" y="433"/>
                          </a:lnTo>
                          <a:lnTo>
                            <a:pt x="1513" y="432"/>
                          </a:lnTo>
                          <a:lnTo>
                            <a:pt x="1518" y="431"/>
                          </a:lnTo>
                          <a:lnTo>
                            <a:pt x="1518" y="431"/>
                          </a:lnTo>
                          <a:lnTo>
                            <a:pt x="1576" y="413"/>
                          </a:lnTo>
                          <a:lnTo>
                            <a:pt x="1576" y="413"/>
                          </a:lnTo>
                          <a:lnTo>
                            <a:pt x="1586" y="411"/>
                          </a:lnTo>
                          <a:lnTo>
                            <a:pt x="1591" y="409"/>
                          </a:lnTo>
                          <a:lnTo>
                            <a:pt x="1591" y="409"/>
                          </a:lnTo>
                          <a:lnTo>
                            <a:pt x="1646" y="394"/>
                          </a:lnTo>
                          <a:lnTo>
                            <a:pt x="1648" y="394"/>
                          </a:lnTo>
                          <a:lnTo>
                            <a:pt x="1648" y="394"/>
                          </a:lnTo>
                          <a:lnTo>
                            <a:pt x="1660" y="390"/>
                          </a:lnTo>
                          <a:lnTo>
                            <a:pt x="1660" y="390"/>
                          </a:lnTo>
                          <a:lnTo>
                            <a:pt x="1719" y="374"/>
                          </a:lnTo>
                          <a:lnTo>
                            <a:pt x="1724" y="372"/>
                          </a:lnTo>
                          <a:lnTo>
                            <a:pt x="1728" y="371"/>
                          </a:lnTo>
                          <a:lnTo>
                            <a:pt x="1728" y="371"/>
                          </a:lnTo>
                          <a:lnTo>
                            <a:pt x="1800" y="354"/>
                          </a:lnTo>
                          <a:lnTo>
                            <a:pt x="1871" y="337"/>
                          </a:lnTo>
                          <a:lnTo>
                            <a:pt x="1942" y="321"/>
                          </a:lnTo>
                          <a:lnTo>
                            <a:pt x="2014" y="306"/>
                          </a:lnTo>
                          <a:lnTo>
                            <a:pt x="2015" y="306"/>
                          </a:lnTo>
                          <a:lnTo>
                            <a:pt x="2019" y="305"/>
                          </a:lnTo>
                          <a:lnTo>
                            <a:pt x="2019" y="305"/>
                          </a:lnTo>
                          <a:lnTo>
                            <a:pt x="2085" y="293"/>
                          </a:lnTo>
                          <a:lnTo>
                            <a:pt x="2092" y="292"/>
                          </a:lnTo>
                          <a:lnTo>
                            <a:pt x="2114" y="288"/>
                          </a:lnTo>
                          <a:lnTo>
                            <a:pt x="2158" y="280"/>
                          </a:lnTo>
                          <a:lnTo>
                            <a:pt x="2343" y="257"/>
                          </a:lnTo>
                          <a:lnTo>
                            <a:pt x="2343" y="257"/>
                          </a:lnTo>
                          <a:lnTo>
                            <a:pt x="2397" y="251"/>
                          </a:lnTo>
                          <a:lnTo>
                            <a:pt x="2536" y="236"/>
                          </a:lnTo>
                          <a:lnTo>
                            <a:pt x="2626" y="228"/>
                          </a:lnTo>
                          <a:lnTo>
                            <a:pt x="2724" y="222"/>
                          </a:lnTo>
                          <a:lnTo>
                            <a:pt x="2825" y="215"/>
                          </a:lnTo>
                          <a:lnTo>
                            <a:pt x="2927" y="211"/>
                          </a:lnTo>
                          <a:lnTo>
                            <a:pt x="2927" y="0"/>
                          </a:lnTo>
                          <a:lnTo>
                            <a:pt x="2927" y="0"/>
                          </a:lnTo>
                          <a:lnTo>
                            <a:pt x="2820" y="4"/>
                          </a:lnTo>
                          <a:lnTo>
                            <a:pt x="2712" y="10"/>
                          </a:lnTo>
                          <a:lnTo>
                            <a:pt x="2610" y="18"/>
                          </a:lnTo>
                          <a:lnTo>
                            <a:pt x="2516" y="26"/>
                          </a:lnTo>
                          <a:lnTo>
                            <a:pt x="2372" y="41"/>
                          </a:lnTo>
                          <a:lnTo>
                            <a:pt x="2316" y="47"/>
                          </a:lnTo>
                          <a:lnTo>
                            <a:pt x="2316" y="47"/>
                          </a:lnTo>
                          <a:lnTo>
                            <a:pt x="2128" y="71"/>
                          </a:lnTo>
                          <a:lnTo>
                            <a:pt x="2128" y="71"/>
                          </a:lnTo>
                          <a:close/>
                        </a:path>
                      </a:pathLst>
                    </a:custGeom>
                    <a:solidFill>
                      <a:srgbClr val="0076A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7" name="Freeform 67">
                      <a:extLst>
                        <a:ext uri="{FF2B5EF4-FFF2-40B4-BE49-F238E27FC236}">
                          <a16:creationId xmlns:a16="http://schemas.microsoft.com/office/drawing/2014/main" id="{4BD35ACD-0405-43A0-99E0-3CC76CC64122}"/>
                        </a:ext>
                      </a:extLst>
                    </p:cNvPr>
                    <p:cNvSpPr>
                      <a:spLocks/>
                    </p:cNvSpPr>
                    <p:nvPr/>
                  </p:nvSpPr>
                  <p:spPr bwMode="auto">
                    <a:xfrm>
                      <a:off x="8141086" y="4647257"/>
                      <a:ext cx="935973" cy="360753"/>
                    </a:xfrm>
                    <a:custGeom>
                      <a:avLst/>
                      <a:gdLst>
                        <a:gd name="T0" fmla="*/ 802 w 3018"/>
                        <a:gd name="T1" fmla="*/ 646 h 1166"/>
                        <a:gd name="T2" fmla="*/ 869 w 3018"/>
                        <a:gd name="T3" fmla="*/ 678 h 1166"/>
                        <a:gd name="T4" fmla="*/ 939 w 3018"/>
                        <a:gd name="T5" fmla="*/ 710 h 1166"/>
                        <a:gd name="T6" fmla="*/ 958 w 3018"/>
                        <a:gd name="T7" fmla="*/ 718 h 1166"/>
                        <a:gd name="T8" fmla="*/ 1093 w 3018"/>
                        <a:gd name="T9" fmla="*/ 775 h 1166"/>
                        <a:gd name="T10" fmla="*/ 1114 w 3018"/>
                        <a:gd name="T11" fmla="*/ 782 h 1166"/>
                        <a:gd name="T12" fmla="*/ 1181 w 3018"/>
                        <a:gd name="T13" fmla="*/ 810 h 1166"/>
                        <a:gd name="T14" fmla="*/ 1223 w 3018"/>
                        <a:gd name="T15" fmla="*/ 826 h 1166"/>
                        <a:gd name="T16" fmla="*/ 1291 w 3018"/>
                        <a:gd name="T17" fmla="*/ 851 h 1166"/>
                        <a:gd name="T18" fmla="*/ 1313 w 3018"/>
                        <a:gd name="T19" fmla="*/ 859 h 1166"/>
                        <a:gd name="T20" fmla="*/ 1379 w 3018"/>
                        <a:gd name="T21" fmla="*/ 882 h 1166"/>
                        <a:gd name="T22" fmla="*/ 1426 w 3018"/>
                        <a:gd name="T23" fmla="*/ 897 h 1166"/>
                        <a:gd name="T24" fmla="*/ 1496 w 3018"/>
                        <a:gd name="T25" fmla="*/ 920 h 1166"/>
                        <a:gd name="T26" fmla="*/ 1511 w 3018"/>
                        <a:gd name="T27" fmla="*/ 925 h 1166"/>
                        <a:gd name="T28" fmla="*/ 1578 w 3018"/>
                        <a:gd name="T29" fmla="*/ 945 h 1166"/>
                        <a:gd name="T30" fmla="*/ 1714 w 3018"/>
                        <a:gd name="T31" fmla="*/ 983 h 1166"/>
                        <a:gd name="T32" fmla="*/ 1952 w 3018"/>
                        <a:gd name="T33" fmla="*/ 1040 h 1166"/>
                        <a:gd name="T34" fmla="*/ 2138 w 3018"/>
                        <a:gd name="T35" fmla="*/ 1076 h 1166"/>
                        <a:gd name="T36" fmla="*/ 2327 w 3018"/>
                        <a:gd name="T37" fmla="*/ 1105 h 1166"/>
                        <a:gd name="T38" fmla="*/ 2554 w 3018"/>
                        <a:gd name="T39" fmla="*/ 1133 h 1166"/>
                        <a:gd name="T40" fmla="*/ 2899 w 3018"/>
                        <a:gd name="T41" fmla="*/ 1160 h 1166"/>
                        <a:gd name="T42" fmla="*/ 3018 w 3018"/>
                        <a:gd name="T43" fmla="*/ 954 h 1166"/>
                        <a:gd name="T44" fmla="*/ 2904 w 3018"/>
                        <a:gd name="T45" fmla="*/ 949 h 1166"/>
                        <a:gd name="T46" fmla="*/ 2577 w 3018"/>
                        <a:gd name="T47" fmla="*/ 921 h 1166"/>
                        <a:gd name="T48" fmla="*/ 2355 w 3018"/>
                        <a:gd name="T49" fmla="*/ 896 h 1166"/>
                        <a:gd name="T50" fmla="*/ 2175 w 3018"/>
                        <a:gd name="T51" fmla="*/ 867 h 1166"/>
                        <a:gd name="T52" fmla="*/ 1995 w 3018"/>
                        <a:gd name="T53" fmla="*/ 834 h 1166"/>
                        <a:gd name="T54" fmla="*/ 1767 w 3018"/>
                        <a:gd name="T55" fmla="*/ 778 h 1166"/>
                        <a:gd name="T56" fmla="*/ 1633 w 3018"/>
                        <a:gd name="T57" fmla="*/ 741 h 1166"/>
                        <a:gd name="T58" fmla="*/ 1575 w 3018"/>
                        <a:gd name="T59" fmla="*/ 723 h 1166"/>
                        <a:gd name="T60" fmla="*/ 1559 w 3018"/>
                        <a:gd name="T61" fmla="*/ 719 h 1166"/>
                        <a:gd name="T62" fmla="*/ 1511 w 3018"/>
                        <a:gd name="T63" fmla="*/ 703 h 1166"/>
                        <a:gd name="T64" fmla="*/ 1448 w 3018"/>
                        <a:gd name="T65" fmla="*/ 682 h 1166"/>
                        <a:gd name="T66" fmla="*/ 1427 w 3018"/>
                        <a:gd name="T67" fmla="*/ 674 h 1166"/>
                        <a:gd name="T68" fmla="*/ 1382 w 3018"/>
                        <a:gd name="T69" fmla="*/ 658 h 1166"/>
                        <a:gd name="T70" fmla="*/ 1321 w 3018"/>
                        <a:gd name="T71" fmla="*/ 637 h 1166"/>
                        <a:gd name="T72" fmla="*/ 1299 w 3018"/>
                        <a:gd name="T73" fmla="*/ 628 h 1166"/>
                        <a:gd name="T74" fmla="*/ 1248 w 3018"/>
                        <a:gd name="T75" fmla="*/ 609 h 1166"/>
                        <a:gd name="T76" fmla="*/ 1235 w 3018"/>
                        <a:gd name="T77" fmla="*/ 604 h 1166"/>
                        <a:gd name="T78" fmla="*/ 1184 w 3018"/>
                        <a:gd name="T79" fmla="*/ 583 h 1166"/>
                        <a:gd name="T80" fmla="*/ 1173 w 3018"/>
                        <a:gd name="T81" fmla="*/ 579 h 1166"/>
                        <a:gd name="T82" fmla="*/ 1044 w 3018"/>
                        <a:gd name="T83" fmla="*/ 525 h 1166"/>
                        <a:gd name="T84" fmla="*/ 1025 w 3018"/>
                        <a:gd name="T85" fmla="*/ 517 h 1166"/>
                        <a:gd name="T86" fmla="*/ 974 w 3018"/>
                        <a:gd name="T87" fmla="*/ 493 h 1166"/>
                        <a:gd name="T88" fmla="*/ 893 w 3018"/>
                        <a:gd name="T89" fmla="*/ 455 h 1166"/>
                        <a:gd name="T90" fmla="*/ 892 w 3018"/>
                        <a:gd name="T91" fmla="*/ 455 h 1166"/>
                        <a:gd name="T92" fmla="*/ 730 w 3018"/>
                        <a:gd name="T93" fmla="*/ 374 h 1166"/>
                        <a:gd name="T94" fmla="*/ 463 w 3018"/>
                        <a:gd name="T95" fmla="*/ 223 h 1166"/>
                        <a:gd name="T96" fmla="*/ 207 w 3018"/>
                        <a:gd name="T97" fmla="*/ 58 h 1166"/>
                        <a:gd name="T98" fmla="*/ 0 w 3018"/>
                        <a:gd name="T99" fmla="*/ 172 h 1166"/>
                        <a:gd name="T100" fmla="*/ 264 w 3018"/>
                        <a:gd name="T101" fmla="*/ 349 h 1166"/>
                        <a:gd name="T102" fmla="*/ 539 w 3018"/>
                        <a:gd name="T103" fmla="*/ 510 h 1166"/>
                        <a:gd name="T104" fmla="*/ 726 w 3018"/>
                        <a:gd name="T105" fmla="*/ 609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18" h="1166">
                          <a:moveTo>
                            <a:pt x="800" y="645"/>
                          </a:moveTo>
                          <a:lnTo>
                            <a:pt x="800" y="645"/>
                          </a:lnTo>
                          <a:lnTo>
                            <a:pt x="802" y="646"/>
                          </a:lnTo>
                          <a:lnTo>
                            <a:pt x="802" y="646"/>
                          </a:lnTo>
                          <a:lnTo>
                            <a:pt x="869" y="678"/>
                          </a:lnTo>
                          <a:lnTo>
                            <a:pt x="869" y="678"/>
                          </a:lnTo>
                          <a:lnTo>
                            <a:pt x="885" y="685"/>
                          </a:lnTo>
                          <a:lnTo>
                            <a:pt x="885" y="685"/>
                          </a:lnTo>
                          <a:lnTo>
                            <a:pt x="939" y="710"/>
                          </a:lnTo>
                          <a:lnTo>
                            <a:pt x="939" y="710"/>
                          </a:lnTo>
                          <a:lnTo>
                            <a:pt x="958" y="718"/>
                          </a:lnTo>
                          <a:lnTo>
                            <a:pt x="958" y="718"/>
                          </a:lnTo>
                          <a:lnTo>
                            <a:pt x="1028" y="748"/>
                          </a:lnTo>
                          <a:lnTo>
                            <a:pt x="1028" y="748"/>
                          </a:lnTo>
                          <a:lnTo>
                            <a:pt x="1093" y="775"/>
                          </a:lnTo>
                          <a:lnTo>
                            <a:pt x="1093" y="775"/>
                          </a:lnTo>
                          <a:lnTo>
                            <a:pt x="1114" y="782"/>
                          </a:lnTo>
                          <a:lnTo>
                            <a:pt x="1114" y="782"/>
                          </a:lnTo>
                          <a:lnTo>
                            <a:pt x="1159" y="801"/>
                          </a:lnTo>
                          <a:lnTo>
                            <a:pt x="1159" y="801"/>
                          </a:lnTo>
                          <a:lnTo>
                            <a:pt x="1181" y="810"/>
                          </a:lnTo>
                          <a:lnTo>
                            <a:pt x="1181" y="810"/>
                          </a:lnTo>
                          <a:lnTo>
                            <a:pt x="1223" y="826"/>
                          </a:lnTo>
                          <a:lnTo>
                            <a:pt x="1223" y="826"/>
                          </a:lnTo>
                          <a:lnTo>
                            <a:pt x="1247" y="835"/>
                          </a:lnTo>
                          <a:lnTo>
                            <a:pt x="1247" y="835"/>
                          </a:lnTo>
                          <a:lnTo>
                            <a:pt x="1291" y="851"/>
                          </a:lnTo>
                          <a:lnTo>
                            <a:pt x="1291" y="851"/>
                          </a:lnTo>
                          <a:lnTo>
                            <a:pt x="1313" y="859"/>
                          </a:lnTo>
                          <a:lnTo>
                            <a:pt x="1313" y="859"/>
                          </a:lnTo>
                          <a:lnTo>
                            <a:pt x="1357" y="875"/>
                          </a:lnTo>
                          <a:lnTo>
                            <a:pt x="1357" y="875"/>
                          </a:lnTo>
                          <a:lnTo>
                            <a:pt x="1379" y="882"/>
                          </a:lnTo>
                          <a:lnTo>
                            <a:pt x="1379" y="882"/>
                          </a:lnTo>
                          <a:lnTo>
                            <a:pt x="1426" y="897"/>
                          </a:lnTo>
                          <a:lnTo>
                            <a:pt x="1426" y="897"/>
                          </a:lnTo>
                          <a:lnTo>
                            <a:pt x="1445" y="904"/>
                          </a:lnTo>
                          <a:lnTo>
                            <a:pt x="1445" y="904"/>
                          </a:lnTo>
                          <a:lnTo>
                            <a:pt x="1496" y="920"/>
                          </a:lnTo>
                          <a:lnTo>
                            <a:pt x="1496" y="920"/>
                          </a:lnTo>
                          <a:lnTo>
                            <a:pt x="1511" y="925"/>
                          </a:lnTo>
                          <a:lnTo>
                            <a:pt x="1511" y="925"/>
                          </a:lnTo>
                          <a:lnTo>
                            <a:pt x="1568" y="942"/>
                          </a:lnTo>
                          <a:lnTo>
                            <a:pt x="1568" y="942"/>
                          </a:lnTo>
                          <a:lnTo>
                            <a:pt x="1578" y="945"/>
                          </a:lnTo>
                          <a:lnTo>
                            <a:pt x="1578" y="945"/>
                          </a:lnTo>
                          <a:lnTo>
                            <a:pt x="1646" y="965"/>
                          </a:lnTo>
                          <a:lnTo>
                            <a:pt x="1714" y="983"/>
                          </a:lnTo>
                          <a:lnTo>
                            <a:pt x="1834" y="1014"/>
                          </a:lnTo>
                          <a:lnTo>
                            <a:pt x="1919" y="1034"/>
                          </a:lnTo>
                          <a:lnTo>
                            <a:pt x="1952" y="1040"/>
                          </a:lnTo>
                          <a:lnTo>
                            <a:pt x="1952" y="1040"/>
                          </a:lnTo>
                          <a:lnTo>
                            <a:pt x="2039" y="1057"/>
                          </a:lnTo>
                          <a:lnTo>
                            <a:pt x="2138" y="1076"/>
                          </a:lnTo>
                          <a:lnTo>
                            <a:pt x="2238" y="1093"/>
                          </a:lnTo>
                          <a:lnTo>
                            <a:pt x="2327" y="1105"/>
                          </a:lnTo>
                          <a:lnTo>
                            <a:pt x="2327" y="1105"/>
                          </a:lnTo>
                          <a:lnTo>
                            <a:pt x="2390" y="1114"/>
                          </a:lnTo>
                          <a:lnTo>
                            <a:pt x="2463" y="1122"/>
                          </a:lnTo>
                          <a:lnTo>
                            <a:pt x="2554" y="1133"/>
                          </a:lnTo>
                          <a:lnTo>
                            <a:pt x="2661" y="1143"/>
                          </a:lnTo>
                          <a:lnTo>
                            <a:pt x="2778" y="1153"/>
                          </a:lnTo>
                          <a:lnTo>
                            <a:pt x="2899" y="1160"/>
                          </a:lnTo>
                          <a:lnTo>
                            <a:pt x="2959" y="1163"/>
                          </a:lnTo>
                          <a:lnTo>
                            <a:pt x="3018" y="1166"/>
                          </a:lnTo>
                          <a:lnTo>
                            <a:pt x="3018" y="954"/>
                          </a:lnTo>
                          <a:lnTo>
                            <a:pt x="3018" y="954"/>
                          </a:lnTo>
                          <a:lnTo>
                            <a:pt x="2963" y="952"/>
                          </a:lnTo>
                          <a:lnTo>
                            <a:pt x="2904" y="949"/>
                          </a:lnTo>
                          <a:lnTo>
                            <a:pt x="2789" y="941"/>
                          </a:lnTo>
                          <a:lnTo>
                            <a:pt x="2678" y="932"/>
                          </a:lnTo>
                          <a:lnTo>
                            <a:pt x="2577" y="921"/>
                          </a:lnTo>
                          <a:lnTo>
                            <a:pt x="2488" y="912"/>
                          </a:lnTo>
                          <a:lnTo>
                            <a:pt x="2418" y="904"/>
                          </a:lnTo>
                          <a:lnTo>
                            <a:pt x="2355" y="896"/>
                          </a:lnTo>
                          <a:lnTo>
                            <a:pt x="2355" y="896"/>
                          </a:lnTo>
                          <a:lnTo>
                            <a:pt x="2271" y="883"/>
                          </a:lnTo>
                          <a:lnTo>
                            <a:pt x="2175" y="867"/>
                          </a:lnTo>
                          <a:lnTo>
                            <a:pt x="2078" y="850"/>
                          </a:lnTo>
                          <a:lnTo>
                            <a:pt x="1995" y="834"/>
                          </a:lnTo>
                          <a:lnTo>
                            <a:pt x="1995" y="834"/>
                          </a:lnTo>
                          <a:lnTo>
                            <a:pt x="1963" y="826"/>
                          </a:lnTo>
                          <a:lnTo>
                            <a:pt x="1882" y="808"/>
                          </a:lnTo>
                          <a:lnTo>
                            <a:pt x="1767" y="778"/>
                          </a:lnTo>
                          <a:lnTo>
                            <a:pt x="1703" y="761"/>
                          </a:lnTo>
                          <a:lnTo>
                            <a:pt x="1638" y="743"/>
                          </a:lnTo>
                          <a:lnTo>
                            <a:pt x="1633" y="741"/>
                          </a:lnTo>
                          <a:lnTo>
                            <a:pt x="1629" y="740"/>
                          </a:lnTo>
                          <a:lnTo>
                            <a:pt x="1629" y="740"/>
                          </a:lnTo>
                          <a:lnTo>
                            <a:pt x="1575" y="723"/>
                          </a:lnTo>
                          <a:lnTo>
                            <a:pt x="1575" y="723"/>
                          </a:lnTo>
                          <a:lnTo>
                            <a:pt x="1564" y="720"/>
                          </a:lnTo>
                          <a:lnTo>
                            <a:pt x="1559" y="719"/>
                          </a:lnTo>
                          <a:lnTo>
                            <a:pt x="1559" y="719"/>
                          </a:lnTo>
                          <a:lnTo>
                            <a:pt x="1511" y="703"/>
                          </a:lnTo>
                          <a:lnTo>
                            <a:pt x="1511" y="703"/>
                          </a:lnTo>
                          <a:lnTo>
                            <a:pt x="1492" y="697"/>
                          </a:lnTo>
                          <a:lnTo>
                            <a:pt x="1492" y="697"/>
                          </a:lnTo>
                          <a:lnTo>
                            <a:pt x="1448" y="682"/>
                          </a:lnTo>
                          <a:lnTo>
                            <a:pt x="1448" y="682"/>
                          </a:lnTo>
                          <a:lnTo>
                            <a:pt x="1427" y="674"/>
                          </a:lnTo>
                          <a:lnTo>
                            <a:pt x="1427" y="674"/>
                          </a:lnTo>
                          <a:lnTo>
                            <a:pt x="1385" y="660"/>
                          </a:lnTo>
                          <a:lnTo>
                            <a:pt x="1382" y="658"/>
                          </a:lnTo>
                          <a:lnTo>
                            <a:pt x="1382" y="658"/>
                          </a:lnTo>
                          <a:lnTo>
                            <a:pt x="1362" y="652"/>
                          </a:lnTo>
                          <a:lnTo>
                            <a:pt x="1362" y="652"/>
                          </a:lnTo>
                          <a:lnTo>
                            <a:pt x="1321" y="637"/>
                          </a:lnTo>
                          <a:lnTo>
                            <a:pt x="1315" y="634"/>
                          </a:lnTo>
                          <a:lnTo>
                            <a:pt x="1315" y="634"/>
                          </a:lnTo>
                          <a:lnTo>
                            <a:pt x="1299" y="628"/>
                          </a:lnTo>
                          <a:lnTo>
                            <a:pt x="1299" y="628"/>
                          </a:lnTo>
                          <a:lnTo>
                            <a:pt x="1258" y="613"/>
                          </a:lnTo>
                          <a:lnTo>
                            <a:pt x="1248" y="609"/>
                          </a:lnTo>
                          <a:lnTo>
                            <a:pt x="1248" y="609"/>
                          </a:lnTo>
                          <a:lnTo>
                            <a:pt x="1235" y="604"/>
                          </a:lnTo>
                          <a:lnTo>
                            <a:pt x="1235" y="604"/>
                          </a:lnTo>
                          <a:lnTo>
                            <a:pt x="1192" y="587"/>
                          </a:lnTo>
                          <a:lnTo>
                            <a:pt x="1192" y="587"/>
                          </a:lnTo>
                          <a:lnTo>
                            <a:pt x="1184" y="583"/>
                          </a:lnTo>
                          <a:lnTo>
                            <a:pt x="1184" y="583"/>
                          </a:lnTo>
                          <a:lnTo>
                            <a:pt x="1173" y="579"/>
                          </a:lnTo>
                          <a:lnTo>
                            <a:pt x="1173" y="579"/>
                          </a:lnTo>
                          <a:lnTo>
                            <a:pt x="1110" y="552"/>
                          </a:lnTo>
                          <a:lnTo>
                            <a:pt x="1110" y="552"/>
                          </a:lnTo>
                          <a:lnTo>
                            <a:pt x="1044" y="525"/>
                          </a:lnTo>
                          <a:lnTo>
                            <a:pt x="1044" y="525"/>
                          </a:lnTo>
                          <a:lnTo>
                            <a:pt x="1032" y="519"/>
                          </a:lnTo>
                          <a:lnTo>
                            <a:pt x="1025" y="517"/>
                          </a:lnTo>
                          <a:lnTo>
                            <a:pt x="1025" y="517"/>
                          </a:lnTo>
                          <a:lnTo>
                            <a:pt x="974" y="493"/>
                          </a:lnTo>
                          <a:lnTo>
                            <a:pt x="974" y="493"/>
                          </a:lnTo>
                          <a:lnTo>
                            <a:pt x="958" y="485"/>
                          </a:lnTo>
                          <a:lnTo>
                            <a:pt x="958" y="485"/>
                          </a:lnTo>
                          <a:lnTo>
                            <a:pt x="893" y="455"/>
                          </a:lnTo>
                          <a:lnTo>
                            <a:pt x="892" y="455"/>
                          </a:lnTo>
                          <a:lnTo>
                            <a:pt x="892" y="455"/>
                          </a:lnTo>
                          <a:lnTo>
                            <a:pt x="892" y="455"/>
                          </a:lnTo>
                          <a:lnTo>
                            <a:pt x="820" y="420"/>
                          </a:lnTo>
                          <a:lnTo>
                            <a:pt x="820" y="420"/>
                          </a:lnTo>
                          <a:lnTo>
                            <a:pt x="730" y="374"/>
                          </a:lnTo>
                          <a:lnTo>
                            <a:pt x="641" y="325"/>
                          </a:lnTo>
                          <a:lnTo>
                            <a:pt x="552" y="275"/>
                          </a:lnTo>
                          <a:lnTo>
                            <a:pt x="463" y="223"/>
                          </a:lnTo>
                          <a:lnTo>
                            <a:pt x="378" y="170"/>
                          </a:lnTo>
                          <a:lnTo>
                            <a:pt x="292" y="115"/>
                          </a:lnTo>
                          <a:lnTo>
                            <a:pt x="207" y="58"/>
                          </a:lnTo>
                          <a:lnTo>
                            <a:pt x="124" y="0"/>
                          </a:lnTo>
                          <a:lnTo>
                            <a:pt x="0" y="172"/>
                          </a:lnTo>
                          <a:lnTo>
                            <a:pt x="0" y="172"/>
                          </a:lnTo>
                          <a:lnTo>
                            <a:pt x="87" y="233"/>
                          </a:lnTo>
                          <a:lnTo>
                            <a:pt x="174" y="292"/>
                          </a:lnTo>
                          <a:lnTo>
                            <a:pt x="264" y="349"/>
                          </a:lnTo>
                          <a:lnTo>
                            <a:pt x="354" y="404"/>
                          </a:lnTo>
                          <a:lnTo>
                            <a:pt x="445" y="459"/>
                          </a:lnTo>
                          <a:lnTo>
                            <a:pt x="539" y="510"/>
                          </a:lnTo>
                          <a:lnTo>
                            <a:pt x="631" y="560"/>
                          </a:lnTo>
                          <a:lnTo>
                            <a:pt x="726" y="609"/>
                          </a:lnTo>
                          <a:lnTo>
                            <a:pt x="726" y="609"/>
                          </a:lnTo>
                          <a:lnTo>
                            <a:pt x="800" y="645"/>
                          </a:lnTo>
                          <a:lnTo>
                            <a:pt x="800" y="645"/>
                          </a:lnTo>
                          <a:close/>
                        </a:path>
                      </a:pathLst>
                    </a:custGeom>
                    <a:solidFill>
                      <a:srgbClr val="0076A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8" name="Freeform 69">
                      <a:extLst>
                        <a:ext uri="{FF2B5EF4-FFF2-40B4-BE49-F238E27FC236}">
                          <a16:creationId xmlns:a16="http://schemas.microsoft.com/office/drawing/2014/main" id="{76E28B47-F4F9-41CD-AA03-DDE09C02AFF4}"/>
                        </a:ext>
                      </a:extLst>
                    </p:cNvPr>
                    <p:cNvSpPr>
                      <a:spLocks/>
                    </p:cNvSpPr>
                    <p:nvPr/>
                  </p:nvSpPr>
                  <p:spPr bwMode="auto">
                    <a:xfrm>
                      <a:off x="7451813" y="2852173"/>
                      <a:ext cx="145045" cy="969445"/>
                    </a:xfrm>
                    <a:custGeom>
                      <a:avLst/>
                      <a:gdLst>
                        <a:gd name="T0" fmla="*/ 243 w 468"/>
                        <a:gd name="T1" fmla="*/ 2211 h 3127"/>
                        <a:gd name="T2" fmla="*/ 239 w 468"/>
                        <a:gd name="T3" fmla="*/ 2174 h 3127"/>
                        <a:gd name="T4" fmla="*/ 232 w 468"/>
                        <a:gd name="T5" fmla="*/ 2100 h 3127"/>
                        <a:gd name="T6" fmla="*/ 227 w 468"/>
                        <a:gd name="T7" fmla="*/ 2044 h 3127"/>
                        <a:gd name="T8" fmla="*/ 223 w 468"/>
                        <a:gd name="T9" fmla="*/ 1974 h 3127"/>
                        <a:gd name="T10" fmla="*/ 220 w 468"/>
                        <a:gd name="T11" fmla="*/ 1950 h 3127"/>
                        <a:gd name="T12" fmla="*/ 218 w 468"/>
                        <a:gd name="T13" fmla="*/ 1882 h 3127"/>
                        <a:gd name="T14" fmla="*/ 215 w 468"/>
                        <a:gd name="T15" fmla="*/ 1820 h 3127"/>
                        <a:gd name="T16" fmla="*/ 214 w 468"/>
                        <a:gd name="T17" fmla="*/ 1769 h 3127"/>
                        <a:gd name="T18" fmla="*/ 212 w 468"/>
                        <a:gd name="T19" fmla="*/ 1697 h 3127"/>
                        <a:gd name="T20" fmla="*/ 211 w 468"/>
                        <a:gd name="T21" fmla="*/ 1635 h 3127"/>
                        <a:gd name="T22" fmla="*/ 212 w 468"/>
                        <a:gd name="T23" fmla="*/ 1557 h 3127"/>
                        <a:gd name="T24" fmla="*/ 214 w 468"/>
                        <a:gd name="T25" fmla="*/ 1495 h 3127"/>
                        <a:gd name="T26" fmla="*/ 215 w 468"/>
                        <a:gd name="T27" fmla="*/ 1449 h 3127"/>
                        <a:gd name="T28" fmla="*/ 218 w 468"/>
                        <a:gd name="T29" fmla="*/ 1380 h 3127"/>
                        <a:gd name="T30" fmla="*/ 220 w 468"/>
                        <a:gd name="T31" fmla="*/ 1323 h 3127"/>
                        <a:gd name="T32" fmla="*/ 224 w 468"/>
                        <a:gd name="T33" fmla="*/ 1268 h 3127"/>
                        <a:gd name="T34" fmla="*/ 228 w 468"/>
                        <a:gd name="T35" fmla="*/ 1222 h 3127"/>
                        <a:gd name="T36" fmla="*/ 240 w 468"/>
                        <a:gd name="T37" fmla="*/ 1084 h 3127"/>
                        <a:gd name="T38" fmla="*/ 247 w 468"/>
                        <a:gd name="T39" fmla="*/ 1033 h 3127"/>
                        <a:gd name="T40" fmla="*/ 255 w 468"/>
                        <a:gd name="T41" fmla="*/ 960 h 3127"/>
                        <a:gd name="T42" fmla="*/ 313 w 468"/>
                        <a:gd name="T43" fmla="*/ 657 h 3127"/>
                        <a:gd name="T44" fmla="*/ 379 w 468"/>
                        <a:gd name="T45" fmla="*/ 384 h 3127"/>
                        <a:gd name="T46" fmla="*/ 267 w 468"/>
                        <a:gd name="T47" fmla="*/ 0 h 3127"/>
                        <a:gd name="T48" fmla="*/ 174 w 468"/>
                        <a:gd name="T49" fmla="*/ 332 h 3127"/>
                        <a:gd name="T50" fmla="*/ 107 w 468"/>
                        <a:gd name="T51" fmla="*/ 611 h 3127"/>
                        <a:gd name="T52" fmla="*/ 46 w 468"/>
                        <a:gd name="T53" fmla="*/ 932 h 3127"/>
                        <a:gd name="T54" fmla="*/ 37 w 468"/>
                        <a:gd name="T55" fmla="*/ 1007 h 3127"/>
                        <a:gd name="T56" fmla="*/ 30 w 468"/>
                        <a:gd name="T57" fmla="*/ 1062 h 3127"/>
                        <a:gd name="T58" fmla="*/ 18 w 468"/>
                        <a:gd name="T59" fmla="*/ 1199 h 3127"/>
                        <a:gd name="T60" fmla="*/ 13 w 468"/>
                        <a:gd name="T61" fmla="*/ 1253 h 3127"/>
                        <a:gd name="T62" fmla="*/ 10 w 468"/>
                        <a:gd name="T63" fmla="*/ 1311 h 3127"/>
                        <a:gd name="T64" fmla="*/ 6 w 468"/>
                        <a:gd name="T65" fmla="*/ 1371 h 3127"/>
                        <a:gd name="T66" fmla="*/ 4 w 468"/>
                        <a:gd name="T67" fmla="*/ 1450 h 3127"/>
                        <a:gd name="T68" fmla="*/ 1 w 468"/>
                        <a:gd name="T69" fmla="*/ 1512 h 3127"/>
                        <a:gd name="T70" fmla="*/ 1 w 468"/>
                        <a:gd name="T71" fmla="*/ 1573 h 3127"/>
                        <a:gd name="T72" fmla="*/ 1 w 468"/>
                        <a:gd name="T73" fmla="*/ 1695 h 3127"/>
                        <a:gd name="T74" fmla="*/ 1 w 468"/>
                        <a:gd name="T75" fmla="*/ 1765 h 3127"/>
                        <a:gd name="T76" fmla="*/ 4 w 468"/>
                        <a:gd name="T77" fmla="*/ 1827 h 3127"/>
                        <a:gd name="T78" fmla="*/ 6 w 468"/>
                        <a:gd name="T79" fmla="*/ 1892 h 3127"/>
                        <a:gd name="T80" fmla="*/ 10 w 468"/>
                        <a:gd name="T81" fmla="*/ 1962 h 3127"/>
                        <a:gd name="T82" fmla="*/ 13 w 468"/>
                        <a:gd name="T83" fmla="*/ 2017 h 3127"/>
                        <a:gd name="T84" fmla="*/ 19 w 468"/>
                        <a:gd name="T85" fmla="*/ 2087 h 3127"/>
                        <a:gd name="T86" fmla="*/ 23 w 468"/>
                        <a:gd name="T87" fmla="*/ 2137 h 3127"/>
                        <a:gd name="T88" fmla="*/ 30 w 468"/>
                        <a:gd name="T89" fmla="*/ 2210 h 3127"/>
                        <a:gd name="T90" fmla="*/ 49 w 468"/>
                        <a:gd name="T91" fmla="*/ 2325 h 3127"/>
                        <a:gd name="T92" fmla="*/ 117 w 468"/>
                        <a:gd name="T93" fmla="*/ 2670 h 3127"/>
                        <a:gd name="T94" fmla="*/ 228 w 468"/>
                        <a:gd name="T95" fmla="*/ 3127 h 3127"/>
                        <a:gd name="T96" fmla="*/ 370 w 468"/>
                        <a:gd name="T97" fmla="*/ 2826 h 3127"/>
                        <a:gd name="T98" fmla="*/ 282 w 468"/>
                        <a:gd name="T99" fmla="*/ 2431 h 3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127">
                          <a:moveTo>
                            <a:pt x="282" y="2431"/>
                          </a:moveTo>
                          <a:lnTo>
                            <a:pt x="282" y="2431"/>
                          </a:lnTo>
                          <a:lnTo>
                            <a:pt x="256" y="2288"/>
                          </a:lnTo>
                          <a:lnTo>
                            <a:pt x="243" y="2211"/>
                          </a:lnTo>
                          <a:lnTo>
                            <a:pt x="242" y="2188"/>
                          </a:lnTo>
                          <a:lnTo>
                            <a:pt x="242" y="2188"/>
                          </a:lnTo>
                          <a:lnTo>
                            <a:pt x="239" y="2174"/>
                          </a:lnTo>
                          <a:lnTo>
                            <a:pt x="239" y="2174"/>
                          </a:lnTo>
                          <a:lnTo>
                            <a:pt x="234" y="2118"/>
                          </a:lnTo>
                          <a:lnTo>
                            <a:pt x="234" y="2112"/>
                          </a:lnTo>
                          <a:lnTo>
                            <a:pt x="234" y="2112"/>
                          </a:lnTo>
                          <a:lnTo>
                            <a:pt x="232" y="2100"/>
                          </a:lnTo>
                          <a:lnTo>
                            <a:pt x="232" y="2100"/>
                          </a:lnTo>
                          <a:lnTo>
                            <a:pt x="230" y="2069"/>
                          </a:lnTo>
                          <a:lnTo>
                            <a:pt x="230" y="2069"/>
                          </a:lnTo>
                          <a:lnTo>
                            <a:pt x="227" y="2044"/>
                          </a:lnTo>
                          <a:lnTo>
                            <a:pt x="227" y="2044"/>
                          </a:lnTo>
                          <a:lnTo>
                            <a:pt x="224" y="2003"/>
                          </a:lnTo>
                          <a:lnTo>
                            <a:pt x="224" y="2003"/>
                          </a:lnTo>
                          <a:lnTo>
                            <a:pt x="223" y="1974"/>
                          </a:lnTo>
                          <a:lnTo>
                            <a:pt x="222" y="1968"/>
                          </a:lnTo>
                          <a:lnTo>
                            <a:pt x="222" y="1968"/>
                          </a:lnTo>
                          <a:lnTo>
                            <a:pt x="220" y="1950"/>
                          </a:lnTo>
                          <a:lnTo>
                            <a:pt x="220" y="1950"/>
                          </a:lnTo>
                          <a:lnTo>
                            <a:pt x="218" y="1902"/>
                          </a:lnTo>
                          <a:lnTo>
                            <a:pt x="218" y="1902"/>
                          </a:lnTo>
                          <a:lnTo>
                            <a:pt x="218" y="1882"/>
                          </a:lnTo>
                          <a:lnTo>
                            <a:pt x="218" y="1882"/>
                          </a:lnTo>
                          <a:lnTo>
                            <a:pt x="215" y="1832"/>
                          </a:lnTo>
                          <a:lnTo>
                            <a:pt x="215" y="1832"/>
                          </a:lnTo>
                          <a:lnTo>
                            <a:pt x="215" y="1826"/>
                          </a:lnTo>
                          <a:lnTo>
                            <a:pt x="215" y="1820"/>
                          </a:lnTo>
                          <a:lnTo>
                            <a:pt x="215" y="1820"/>
                          </a:lnTo>
                          <a:lnTo>
                            <a:pt x="214" y="1773"/>
                          </a:lnTo>
                          <a:lnTo>
                            <a:pt x="214" y="1769"/>
                          </a:lnTo>
                          <a:lnTo>
                            <a:pt x="214" y="1769"/>
                          </a:lnTo>
                          <a:lnTo>
                            <a:pt x="212" y="1759"/>
                          </a:lnTo>
                          <a:lnTo>
                            <a:pt x="212" y="1759"/>
                          </a:lnTo>
                          <a:lnTo>
                            <a:pt x="212" y="1704"/>
                          </a:lnTo>
                          <a:lnTo>
                            <a:pt x="212" y="1697"/>
                          </a:lnTo>
                          <a:lnTo>
                            <a:pt x="212" y="1692"/>
                          </a:lnTo>
                          <a:lnTo>
                            <a:pt x="212" y="1692"/>
                          </a:lnTo>
                          <a:lnTo>
                            <a:pt x="211" y="1635"/>
                          </a:lnTo>
                          <a:lnTo>
                            <a:pt x="211" y="1635"/>
                          </a:lnTo>
                          <a:lnTo>
                            <a:pt x="212" y="1576"/>
                          </a:lnTo>
                          <a:lnTo>
                            <a:pt x="212" y="1576"/>
                          </a:lnTo>
                          <a:lnTo>
                            <a:pt x="212" y="1564"/>
                          </a:lnTo>
                          <a:lnTo>
                            <a:pt x="212" y="1557"/>
                          </a:lnTo>
                          <a:lnTo>
                            <a:pt x="212" y="1557"/>
                          </a:lnTo>
                          <a:lnTo>
                            <a:pt x="212" y="1518"/>
                          </a:lnTo>
                          <a:lnTo>
                            <a:pt x="212" y="1518"/>
                          </a:lnTo>
                          <a:lnTo>
                            <a:pt x="214" y="1495"/>
                          </a:lnTo>
                          <a:lnTo>
                            <a:pt x="214" y="1495"/>
                          </a:lnTo>
                          <a:lnTo>
                            <a:pt x="215" y="1457"/>
                          </a:lnTo>
                          <a:lnTo>
                            <a:pt x="215" y="1449"/>
                          </a:lnTo>
                          <a:lnTo>
                            <a:pt x="215" y="1449"/>
                          </a:lnTo>
                          <a:lnTo>
                            <a:pt x="215" y="1436"/>
                          </a:lnTo>
                          <a:lnTo>
                            <a:pt x="215" y="1436"/>
                          </a:lnTo>
                          <a:lnTo>
                            <a:pt x="218" y="1380"/>
                          </a:lnTo>
                          <a:lnTo>
                            <a:pt x="218" y="1380"/>
                          </a:lnTo>
                          <a:lnTo>
                            <a:pt x="219" y="1366"/>
                          </a:lnTo>
                          <a:lnTo>
                            <a:pt x="219" y="1356"/>
                          </a:lnTo>
                          <a:lnTo>
                            <a:pt x="219" y="1356"/>
                          </a:lnTo>
                          <a:lnTo>
                            <a:pt x="220" y="1323"/>
                          </a:lnTo>
                          <a:lnTo>
                            <a:pt x="220" y="1323"/>
                          </a:lnTo>
                          <a:lnTo>
                            <a:pt x="223" y="1293"/>
                          </a:lnTo>
                          <a:lnTo>
                            <a:pt x="223" y="1293"/>
                          </a:lnTo>
                          <a:lnTo>
                            <a:pt x="224" y="1268"/>
                          </a:lnTo>
                          <a:lnTo>
                            <a:pt x="224" y="1268"/>
                          </a:lnTo>
                          <a:lnTo>
                            <a:pt x="227" y="1235"/>
                          </a:lnTo>
                          <a:lnTo>
                            <a:pt x="227" y="1235"/>
                          </a:lnTo>
                          <a:lnTo>
                            <a:pt x="228" y="1222"/>
                          </a:lnTo>
                          <a:lnTo>
                            <a:pt x="228" y="1215"/>
                          </a:lnTo>
                          <a:lnTo>
                            <a:pt x="228" y="1215"/>
                          </a:lnTo>
                          <a:lnTo>
                            <a:pt x="234" y="1149"/>
                          </a:lnTo>
                          <a:lnTo>
                            <a:pt x="240" y="1084"/>
                          </a:lnTo>
                          <a:lnTo>
                            <a:pt x="242" y="1080"/>
                          </a:lnTo>
                          <a:lnTo>
                            <a:pt x="242" y="1076"/>
                          </a:lnTo>
                          <a:lnTo>
                            <a:pt x="242" y="1076"/>
                          </a:lnTo>
                          <a:lnTo>
                            <a:pt x="247" y="1033"/>
                          </a:lnTo>
                          <a:lnTo>
                            <a:pt x="247" y="1027"/>
                          </a:lnTo>
                          <a:lnTo>
                            <a:pt x="247" y="1025"/>
                          </a:lnTo>
                          <a:lnTo>
                            <a:pt x="255" y="960"/>
                          </a:lnTo>
                          <a:lnTo>
                            <a:pt x="255" y="960"/>
                          </a:lnTo>
                          <a:lnTo>
                            <a:pt x="265" y="896"/>
                          </a:lnTo>
                          <a:lnTo>
                            <a:pt x="280" y="817"/>
                          </a:lnTo>
                          <a:lnTo>
                            <a:pt x="297" y="734"/>
                          </a:lnTo>
                          <a:lnTo>
                            <a:pt x="313" y="657"/>
                          </a:lnTo>
                          <a:lnTo>
                            <a:pt x="313" y="657"/>
                          </a:lnTo>
                          <a:lnTo>
                            <a:pt x="325" y="604"/>
                          </a:lnTo>
                          <a:lnTo>
                            <a:pt x="356" y="472"/>
                          </a:lnTo>
                          <a:lnTo>
                            <a:pt x="379" y="384"/>
                          </a:lnTo>
                          <a:lnTo>
                            <a:pt x="405" y="284"/>
                          </a:lnTo>
                          <a:lnTo>
                            <a:pt x="434" y="176"/>
                          </a:lnTo>
                          <a:lnTo>
                            <a:pt x="468" y="65"/>
                          </a:lnTo>
                          <a:lnTo>
                            <a:pt x="267" y="0"/>
                          </a:lnTo>
                          <a:lnTo>
                            <a:pt x="267" y="0"/>
                          </a:lnTo>
                          <a:lnTo>
                            <a:pt x="232" y="117"/>
                          </a:lnTo>
                          <a:lnTo>
                            <a:pt x="202" y="228"/>
                          </a:lnTo>
                          <a:lnTo>
                            <a:pt x="174" y="332"/>
                          </a:lnTo>
                          <a:lnTo>
                            <a:pt x="150" y="423"/>
                          </a:lnTo>
                          <a:lnTo>
                            <a:pt x="119" y="559"/>
                          </a:lnTo>
                          <a:lnTo>
                            <a:pt x="107" y="611"/>
                          </a:lnTo>
                          <a:lnTo>
                            <a:pt x="107" y="611"/>
                          </a:lnTo>
                          <a:lnTo>
                            <a:pt x="90" y="694"/>
                          </a:lnTo>
                          <a:lnTo>
                            <a:pt x="71" y="781"/>
                          </a:lnTo>
                          <a:lnTo>
                            <a:pt x="56" y="865"/>
                          </a:lnTo>
                          <a:lnTo>
                            <a:pt x="46" y="932"/>
                          </a:lnTo>
                          <a:lnTo>
                            <a:pt x="46" y="932"/>
                          </a:lnTo>
                          <a:lnTo>
                            <a:pt x="38" y="999"/>
                          </a:lnTo>
                          <a:lnTo>
                            <a:pt x="38" y="999"/>
                          </a:lnTo>
                          <a:lnTo>
                            <a:pt x="37" y="1007"/>
                          </a:lnTo>
                          <a:lnTo>
                            <a:pt x="37" y="1007"/>
                          </a:lnTo>
                          <a:lnTo>
                            <a:pt x="31" y="1054"/>
                          </a:lnTo>
                          <a:lnTo>
                            <a:pt x="31" y="1054"/>
                          </a:lnTo>
                          <a:lnTo>
                            <a:pt x="30" y="1062"/>
                          </a:lnTo>
                          <a:lnTo>
                            <a:pt x="30" y="1062"/>
                          </a:lnTo>
                          <a:lnTo>
                            <a:pt x="23" y="1130"/>
                          </a:lnTo>
                          <a:lnTo>
                            <a:pt x="18" y="1199"/>
                          </a:lnTo>
                          <a:lnTo>
                            <a:pt x="18" y="1199"/>
                          </a:lnTo>
                          <a:lnTo>
                            <a:pt x="16" y="1218"/>
                          </a:lnTo>
                          <a:lnTo>
                            <a:pt x="16" y="1218"/>
                          </a:lnTo>
                          <a:lnTo>
                            <a:pt x="13" y="1253"/>
                          </a:lnTo>
                          <a:lnTo>
                            <a:pt x="13" y="1253"/>
                          </a:lnTo>
                          <a:lnTo>
                            <a:pt x="12" y="1280"/>
                          </a:lnTo>
                          <a:lnTo>
                            <a:pt x="12" y="1280"/>
                          </a:lnTo>
                          <a:lnTo>
                            <a:pt x="10" y="1311"/>
                          </a:lnTo>
                          <a:lnTo>
                            <a:pt x="10" y="1311"/>
                          </a:lnTo>
                          <a:lnTo>
                            <a:pt x="8" y="1344"/>
                          </a:lnTo>
                          <a:lnTo>
                            <a:pt x="8" y="1344"/>
                          </a:lnTo>
                          <a:lnTo>
                            <a:pt x="6" y="1371"/>
                          </a:lnTo>
                          <a:lnTo>
                            <a:pt x="6" y="1371"/>
                          </a:lnTo>
                          <a:lnTo>
                            <a:pt x="4" y="1428"/>
                          </a:lnTo>
                          <a:lnTo>
                            <a:pt x="4" y="1428"/>
                          </a:lnTo>
                          <a:lnTo>
                            <a:pt x="4" y="1450"/>
                          </a:lnTo>
                          <a:lnTo>
                            <a:pt x="4" y="1450"/>
                          </a:lnTo>
                          <a:lnTo>
                            <a:pt x="2" y="1490"/>
                          </a:lnTo>
                          <a:lnTo>
                            <a:pt x="2" y="1490"/>
                          </a:lnTo>
                          <a:lnTo>
                            <a:pt x="1" y="1512"/>
                          </a:lnTo>
                          <a:lnTo>
                            <a:pt x="1" y="1512"/>
                          </a:lnTo>
                          <a:lnTo>
                            <a:pt x="1" y="1555"/>
                          </a:lnTo>
                          <a:lnTo>
                            <a:pt x="1" y="1555"/>
                          </a:lnTo>
                          <a:lnTo>
                            <a:pt x="1" y="1573"/>
                          </a:lnTo>
                          <a:lnTo>
                            <a:pt x="1" y="1573"/>
                          </a:lnTo>
                          <a:lnTo>
                            <a:pt x="0" y="1635"/>
                          </a:lnTo>
                          <a:lnTo>
                            <a:pt x="0" y="1635"/>
                          </a:lnTo>
                          <a:lnTo>
                            <a:pt x="1" y="1695"/>
                          </a:lnTo>
                          <a:lnTo>
                            <a:pt x="1" y="1695"/>
                          </a:lnTo>
                          <a:lnTo>
                            <a:pt x="1" y="1708"/>
                          </a:lnTo>
                          <a:lnTo>
                            <a:pt x="1" y="1708"/>
                          </a:lnTo>
                          <a:lnTo>
                            <a:pt x="1" y="1765"/>
                          </a:lnTo>
                          <a:lnTo>
                            <a:pt x="1" y="1765"/>
                          </a:lnTo>
                          <a:lnTo>
                            <a:pt x="2" y="1778"/>
                          </a:lnTo>
                          <a:lnTo>
                            <a:pt x="2" y="1778"/>
                          </a:lnTo>
                          <a:lnTo>
                            <a:pt x="4" y="1827"/>
                          </a:lnTo>
                          <a:lnTo>
                            <a:pt x="4" y="1827"/>
                          </a:lnTo>
                          <a:lnTo>
                            <a:pt x="4" y="1840"/>
                          </a:lnTo>
                          <a:lnTo>
                            <a:pt x="4" y="1840"/>
                          </a:lnTo>
                          <a:lnTo>
                            <a:pt x="6" y="1892"/>
                          </a:lnTo>
                          <a:lnTo>
                            <a:pt x="6" y="1892"/>
                          </a:lnTo>
                          <a:lnTo>
                            <a:pt x="8" y="1914"/>
                          </a:lnTo>
                          <a:lnTo>
                            <a:pt x="8" y="1914"/>
                          </a:lnTo>
                          <a:lnTo>
                            <a:pt x="10" y="1962"/>
                          </a:lnTo>
                          <a:lnTo>
                            <a:pt x="10" y="1962"/>
                          </a:lnTo>
                          <a:lnTo>
                            <a:pt x="12" y="1987"/>
                          </a:lnTo>
                          <a:lnTo>
                            <a:pt x="12" y="1987"/>
                          </a:lnTo>
                          <a:lnTo>
                            <a:pt x="13" y="2017"/>
                          </a:lnTo>
                          <a:lnTo>
                            <a:pt x="13" y="2017"/>
                          </a:lnTo>
                          <a:lnTo>
                            <a:pt x="17" y="2061"/>
                          </a:lnTo>
                          <a:lnTo>
                            <a:pt x="17" y="2061"/>
                          </a:lnTo>
                          <a:lnTo>
                            <a:pt x="19" y="2087"/>
                          </a:lnTo>
                          <a:lnTo>
                            <a:pt x="19" y="2087"/>
                          </a:lnTo>
                          <a:lnTo>
                            <a:pt x="22" y="2120"/>
                          </a:lnTo>
                          <a:lnTo>
                            <a:pt x="22" y="2120"/>
                          </a:lnTo>
                          <a:lnTo>
                            <a:pt x="23" y="2137"/>
                          </a:lnTo>
                          <a:lnTo>
                            <a:pt x="23" y="2137"/>
                          </a:lnTo>
                          <a:lnTo>
                            <a:pt x="29" y="2196"/>
                          </a:lnTo>
                          <a:lnTo>
                            <a:pt x="29" y="2196"/>
                          </a:lnTo>
                          <a:lnTo>
                            <a:pt x="30" y="2210"/>
                          </a:lnTo>
                          <a:lnTo>
                            <a:pt x="30" y="2210"/>
                          </a:lnTo>
                          <a:lnTo>
                            <a:pt x="33" y="2235"/>
                          </a:lnTo>
                          <a:lnTo>
                            <a:pt x="33" y="2235"/>
                          </a:lnTo>
                          <a:lnTo>
                            <a:pt x="38" y="2270"/>
                          </a:lnTo>
                          <a:lnTo>
                            <a:pt x="49" y="2325"/>
                          </a:lnTo>
                          <a:lnTo>
                            <a:pt x="75" y="2472"/>
                          </a:lnTo>
                          <a:lnTo>
                            <a:pt x="75" y="2472"/>
                          </a:lnTo>
                          <a:lnTo>
                            <a:pt x="86" y="2525"/>
                          </a:lnTo>
                          <a:lnTo>
                            <a:pt x="117" y="2670"/>
                          </a:lnTo>
                          <a:lnTo>
                            <a:pt x="138" y="2768"/>
                          </a:lnTo>
                          <a:lnTo>
                            <a:pt x="165" y="2879"/>
                          </a:lnTo>
                          <a:lnTo>
                            <a:pt x="195" y="3001"/>
                          </a:lnTo>
                          <a:lnTo>
                            <a:pt x="228" y="3127"/>
                          </a:lnTo>
                          <a:lnTo>
                            <a:pt x="429" y="3061"/>
                          </a:lnTo>
                          <a:lnTo>
                            <a:pt x="429" y="3061"/>
                          </a:lnTo>
                          <a:lnTo>
                            <a:pt x="397" y="2941"/>
                          </a:lnTo>
                          <a:lnTo>
                            <a:pt x="370" y="2826"/>
                          </a:lnTo>
                          <a:lnTo>
                            <a:pt x="345" y="2719"/>
                          </a:lnTo>
                          <a:lnTo>
                            <a:pt x="323" y="2625"/>
                          </a:lnTo>
                          <a:lnTo>
                            <a:pt x="293" y="2485"/>
                          </a:lnTo>
                          <a:lnTo>
                            <a:pt x="282" y="2431"/>
                          </a:lnTo>
                          <a:lnTo>
                            <a:pt x="282" y="2431"/>
                          </a:lnTo>
                          <a:close/>
                        </a:path>
                      </a:pathLst>
                    </a:custGeom>
                    <a:solidFill>
                      <a:srgbClr val="0076A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9" name="Freeform 70">
                      <a:extLst>
                        <a:ext uri="{FF2B5EF4-FFF2-40B4-BE49-F238E27FC236}">
                          <a16:creationId xmlns:a16="http://schemas.microsoft.com/office/drawing/2014/main" id="{5A58160D-277B-4649-B5A4-C84B37DA2398}"/>
                        </a:ext>
                      </a:extLst>
                    </p:cNvPr>
                    <p:cNvSpPr>
                      <a:spLocks/>
                    </p:cNvSpPr>
                    <p:nvPr/>
                  </p:nvSpPr>
                  <p:spPr bwMode="auto">
                    <a:xfrm>
                      <a:off x="7536112" y="3848891"/>
                      <a:ext cx="602494" cy="820681"/>
                    </a:xfrm>
                    <a:custGeom>
                      <a:avLst/>
                      <a:gdLst>
                        <a:gd name="T0" fmla="*/ 1242 w 1944"/>
                        <a:gd name="T1" fmla="*/ 1825 h 2647"/>
                        <a:gd name="T2" fmla="*/ 1143 w 1944"/>
                        <a:gd name="T3" fmla="*/ 1713 h 2647"/>
                        <a:gd name="T4" fmla="*/ 1084 w 1944"/>
                        <a:gd name="T5" fmla="*/ 1640 h 2647"/>
                        <a:gd name="T6" fmla="*/ 1000 w 1944"/>
                        <a:gd name="T7" fmla="*/ 1535 h 2647"/>
                        <a:gd name="T8" fmla="*/ 971 w 1944"/>
                        <a:gd name="T9" fmla="*/ 1496 h 2647"/>
                        <a:gd name="T10" fmla="*/ 892 w 1944"/>
                        <a:gd name="T11" fmla="*/ 1389 h 2647"/>
                        <a:gd name="T12" fmla="*/ 863 w 1944"/>
                        <a:gd name="T13" fmla="*/ 1348 h 2647"/>
                        <a:gd name="T14" fmla="*/ 822 w 1944"/>
                        <a:gd name="T15" fmla="*/ 1290 h 2647"/>
                        <a:gd name="T16" fmla="*/ 798 w 1944"/>
                        <a:gd name="T17" fmla="*/ 1254 h 2647"/>
                        <a:gd name="T18" fmla="*/ 770 w 1944"/>
                        <a:gd name="T19" fmla="*/ 1210 h 2647"/>
                        <a:gd name="T20" fmla="*/ 729 w 1944"/>
                        <a:gd name="T21" fmla="*/ 1148 h 2647"/>
                        <a:gd name="T22" fmla="*/ 702 w 1944"/>
                        <a:gd name="T23" fmla="*/ 1103 h 2647"/>
                        <a:gd name="T24" fmla="*/ 686 w 1944"/>
                        <a:gd name="T25" fmla="*/ 1077 h 2647"/>
                        <a:gd name="T26" fmla="*/ 650 w 1944"/>
                        <a:gd name="T27" fmla="*/ 1017 h 2647"/>
                        <a:gd name="T28" fmla="*/ 622 w 1944"/>
                        <a:gd name="T29" fmla="*/ 971 h 2647"/>
                        <a:gd name="T30" fmla="*/ 593 w 1944"/>
                        <a:gd name="T31" fmla="*/ 920 h 2647"/>
                        <a:gd name="T32" fmla="*/ 560 w 1944"/>
                        <a:gd name="T33" fmla="*/ 859 h 2647"/>
                        <a:gd name="T34" fmla="*/ 534 w 1944"/>
                        <a:gd name="T35" fmla="*/ 810 h 2647"/>
                        <a:gd name="T36" fmla="*/ 522 w 1944"/>
                        <a:gd name="T37" fmla="*/ 789 h 2647"/>
                        <a:gd name="T38" fmla="*/ 418 w 1944"/>
                        <a:gd name="T39" fmla="*/ 579 h 2647"/>
                        <a:gd name="T40" fmla="*/ 341 w 1944"/>
                        <a:gd name="T41" fmla="*/ 405 h 2647"/>
                        <a:gd name="T42" fmla="*/ 287 w 1944"/>
                        <a:gd name="T43" fmla="*/ 264 h 2647"/>
                        <a:gd name="T44" fmla="*/ 0 w 1944"/>
                        <a:gd name="T45" fmla="*/ 66 h 2647"/>
                        <a:gd name="T46" fmla="*/ 88 w 1944"/>
                        <a:gd name="T47" fmla="*/ 339 h 2647"/>
                        <a:gd name="T48" fmla="*/ 147 w 1944"/>
                        <a:gd name="T49" fmla="*/ 489 h 2647"/>
                        <a:gd name="T50" fmla="*/ 229 w 1944"/>
                        <a:gd name="T51" fmla="*/ 671 h 2647"/>
                        <a:gd name="T52" fmla="*/ 312 w 1944"/>
                        <a:gd name="T53" fmla="*/ 842 h 2647"/>
                        <a:gd name="T54" fmla="*/ 346 w 1944"/>
                        <a:gd name="T55" fmla="*/ 909 h 2647"/>
                        <a:gd name="T56" fmla="*/ 374 w 1944"/>
                        <a:gd name="T57" fmla="*/ 961 h 2647"/>
                        <a:gd name="T58" fmla="*/ 410 w 1944"/>
                        <a:gd name="T59" fmla="*/ 1024 h 2647"/>
                        <a:gd name="T60" fmla="*/ 439 w 1944"/>
                        <a:gd name="T61" fmla="*/ 1077 h 2647"/>
                        <a:gd name="T62" fmla="*/ 468 w 1944"/>
                        <a:gd name="T63" fmla="*/ 1126 h 2647"/>
                        <a:gd name="T64" fmla="*/ 507 w 1944"/>
                        <a:gd name="T65" fmla="*/ 1192 h 2647"/>
                        <a:gd name="T66" fmla="*/ 538 w 1944"/>
                        <a:gd name="T67" fmla="*/ 1241 h 2647"/>
                        <a:gd name="T68" fmla="*/ 580 w 1944"/>
                        <a:gd name="T69" fmla="*/ 1307 h 2647"/>
                        <a:gd name="T70" fmla="*/ 610 w 1944"/>
                        <a:gd name="T71" fmla="*/ 1354 h 2647"/>
                        <a:gd name="T72" fmla="*/ 642 w 1944"/>
                        <a:gd name="T73" fmla="*/ 1399 h 2647"/>
                        <a:gd name="T74" fmla="*/ 690 w 1944"/>
                        <a:gd name="T75" fmla="*/ 1469 h 2647"/>
                        <a:gd name="T76" fmla="*/ 719 w 1944"/>
                        <a:gd name="T77" fmla="*/ 1512 h 2647"/>
                        <a:gd name="T78" fmla="*/ 802 w 1944"/>
                        <a:gd name="T79" fmla="*/ 1624 h 2647"/>
                        <a:gd name="T80" fmla="*/ 834 w 1944"/>
                        <a:gd name="T81" fmla="*/ 1664 h 2647"/>
                        <a:gd name="T82" fmla="*/ 920 w 1944"/>
                        <a:gd name="T83" fmla="*/ 1773 h 2647"/>
                        <a:gd name="T84" fmla="*/ 982 w 1944"/>
                        <a:gd name="T85" fmla="*/ 1849 h 2647"/>
                        <a:gd name="T86" fmla="*/ 1044 w 1944"/>
                        <a:gd name="T87" fmla="*/ 1920 h 2647"/>
                        <a:gd name="T88" fmla="*/ 1168 w 1944"/>
                        <a:gd name="T89" fmla="*/ 2058 h 2647"/>
                        <a:gd name="T90" fmla="*/ 1287 w 1944"/>
                        <a:gd name="T91" fmla="*/ 2180 h 2647"/>
                        <a:gd name="T92" fmla="*/ 1546 w 1944"/>
                        <a:gd name="T93" fmla="*/ 2424 h 2647"/>
                        <a:gd name="T94" fmla="*/ 1820 w 1944"/>
                        <a:gd name="T95" fmla="*/ 2647 h 2647"/>
                        <a:gd name="T96" fmla="*/ 1812 w 1944"/>
                        <a:gd name="T97" fmla="*/ 2371 h 2647"/>
                        <a:gd name="T98" fmla="*/ 1558 w 1944"/>
                        <a:gd name="T99" fmla="*/ 2149 h 2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44" h="2647">
                          <a:moveTo>
                            <a:pt x="1436" y="2031"/>
                          </a:moveTo>
                          <a:lnTo>
                            <a:pt x="1398" y="1993"/>
                          </a:lnTo>
                          <a:lnTo>
                            <a:pt x="1323" y="1913"/>
                          </a:lnTo>
                          <a:lnTo>
                            <a:pt x="1242" y="1825"/>
                          </a:lnTo>
                          <a:lnTo>
                            <a:pt x="1203" y="1781"/>
                          </a:lnTo>
                          <a:lnTo>
                            <a:pt x="1201" y="1779"/>
                          </a:lnTo>
                          <a:lnTo>
                            <a:pt x="1201" y="1779"/>
                          </a:lnTo>
                          <a:lnTo>
                            <a:pt x="1143" y="1713"/>
                          </a:lnTo>
                          <a:lnTo>
                            <a:pt x="1088" y="1645"/>
                          </a:lnTo>
                          <a:lnTo>
                            <a:pt x="1085" y="1641"/>
                          </a:lnTo>
                          <a:lnTo>
                            <a:pt x="1084" y="1640"/>
                          </a:lnTo>
                          <a:lnTo>
                            <a:pt x="1084" y="1640"/>
                          </a:lnTo>
                          <a:lnTo>
                            <a:pt x="1006" y="1542"/>
                          </a:lnTo>
                          <a:lnTo>
                            <a:pt x="1003" y="1539"/>
                          </a:lnTo>
                          <a:lnTo>
                            <a:pt x="1000" y="1535"/>
                          </a:lnTo>
                          <a:lnTo>
                            <a:pt x="1000" y="1535"/>
                          </a:lnTo>
                          <a:lnTo>
                            <a:pt x="977" y="1504"/>
                          </a:lnTo>
                          <a:lnTo>
                            <a:pt x="973" y="1500"/>
                          </a:lnTo>
                          <a:lnTo>
                            <a:pt x="971" y="1496"/>
                          </a:lnTo>
                          <a:lnTo>
                            <a:pt x="971" y="1496"/>
                          </a:lnTo>
                          <a:lnTo>
                            <a:pt x="900" y="1401"/>
                          </a:lnTo>
                          <a:lnTo>
                            <a:pt x="900" y="1401"/>
                          </a:lnTo>
                          <a:lnTo>
                            <a:pt x="892" y="1389"/>
                          </a:lnTo>
                          <a:lnTo>
                            <a:pt x="892" y="1389"/>
                          </a:lnTo>
                          <a:lnTo>
                            <a:pt x="871" y="1360"/>
                          </a:lnTo>
                          <a:lnTo>
                            <a:pt x="871" y="1360"/>
                          </a:lnTo>
                          <a:lnTo>
                            <a:pt x="867" y="1353"/>
                          </a:lnTo>
                          <a:lnTo>
                            <a:pt x="863" y="1348"/>
                          </a:lnTo>
                          <a:lnTo>
                            <a:pt x="863" y="1348"/>
                          </a:lnTo>
                          <a:lnTo>
                            <a:pt x="826" y="1295"/>
                          </a:lnTo>
                          <a:lnTo>
                            <a:pt x="822" y="1290"/>
                          </a:lnTo>
                          <a:lnTo>
                            <a:pt x="822" y="1290"/>
                          </a:lnTo>
                          <a:lnTo>
                            <a:pt x="817" y="1282"/>
                          </a:lnTo>
                          <a:lnTo>
                            <a:pt x="817" y="1282"/>
                          </a:lnTo>
                          <a:lnTo>
                            <a:pt x="798" y="1254"/>
                          </a:lnTo>
                          <a:lnTo>
                            <a:pt x="798" y="1254"/>
                          </a:lnTo>
                          <a:lnTo>
                            <a:pt x="788" y="1237"/>
                          </a:lnTo>
                          <a:lnTo>
                            <a:pt x="788" y="1237"/>
                          </a:lnTo>
                          <a:lnTo>
                            <a:pt x="770" y="1210"/>
                          </a:lnTo>
                          <a:lnTo>
                            <a:pt x="770" y="1210"/>
                          </a:lnTo>
                          <a:lnTo>
                            <a:pt x="761" y="1198"/>
                          </a:lnTo>
                          <a:lnTo>
                            <a:pt x="757" y="1192"/>
                          </a:lnTo>
                          <a:lnTo>
                            <a:pt x="757" y="1192"/>
                          </a:lnTo>
                          <a:lnTo>
                            <a:pt x="729" y="1148"/>
                          </a:lnTo>
                          <a:lnTo>
                            <a:pt x="729" y="1148"/>
                          </a:lnTo>
                          <a:lnTo>
                            <a:pt x="716" y="1128"/>
                          </a:lnTo>
                          <a:lnTo>
                            <a:pt x="716" y="1128"/>
                          </a:lnTo>
                          <a:lnTo>
                            <a:pt x="702" y="1103"/>
                          </a:lnTo>
                          <a:lnTo>
                            <a:pt x="702" y="1103"/>
                          </a:lnTo>
                          <a:lnTo>
                            <a:pt x="688" y="1081"/>
                          </a:lnTo>
                          <a:lnTo>
                            <a:pt x="686" y="1077"/>
                          </a:lnTo>
                          <a:lnTo>
                            <a:pt x="686" y="1077"/>
                          </a:lnTo>
                          <a:lnTo>
                            <a:pt x="673" y="1057"/>
                          </a:lnTo>
                          <a:lnTo>
                            <a:pt x="673" y="1057"/>
                          </a:lnTo>
                          <a:lnTo>
                            <a:pt x="650" y="1017"/>
                          </a:lnTo>
                          <a:lnTo>
                            <a:pt x="650" y="1017"/>
                          </a:lnTo>
                          <a:lnTo>
                            <a:pt x="640" y="1000"/>
                          </a:lnTo>
                          <a:lnTo>
                            <a:pt x="637" y="995"/>
                          </a:lnTo>
                          <a:lnTo>
                            <a:pt x="637" y="995"/>
                          </a:lnTo>
                          <a:lnTo>
                            <a:pt x="622" y="971"/>
                          </a:lnTo>
                          <a:lnTo>
                            <a:pt x="622" y="971"/>
                          </a:lnTo>
                          <a:lnTo>
                            <a:pt x="609" y="949"/>
                          </a:lnTo>
                          <a:lnTo>
                            <a:pt x="609" y="949"/>
                          </a:lnTo>
                          <a:lnTo>
                            <a:pt x="593" y="920"/>
                          </a:lnTo>
                          <a:lnTo>
                            <a:pt x="593" y="920"/>
                          </a:lnTo>
                          <a:lnTo>
                            <a:pt x="577" y="890"/>
                          </a:lnTo>
                          <a:lnTo>
                            <a:pt x="577" y="890"/>
                          </a:lnTo>
                          <a:lnTo>
                            <a:pt x="560" y="859"/>
                          </a:lnTo>
                          <a:lnTo>
                            <a:pt x="560" y="859"/>
                          </a:lnTo>
                          <a:lnTo>
                            <a:pt x="548" y="838"/>
                          </a:lnTo>
                          <a:lnTo>
                            <a:pt x="548" y="838"/>
                          </a:lnTo>
                          <a:lnTo>
                            <a:pt x="534" y="810"/>
                          </a:lnTo>
                          <a:lnTo>
                            <a:pt x="531" y="807"/>
                          </a:lnTo>
                          <a:lnTo>
                            <a:pt x="531" y="807"/>
                          </a:lnTo>
                          <a:lnTo>
                            <a:pt x="522" y="789"/>
                          </a:lnTo>
                          <a:lnTo>
                            <a:pt x="522" y="789"/>
                          </a:lnTo>
                          <a:lnTo>
                            <a:pt x="501" y="746"/>
                          </a:lnTo>
                          <a:lnTo>
                            <a:pt x="501" y="746"/>
                          </a:lnTo>
                          <a:lnTo>
                            <a:pt x="482" y="709"/>
                          </a:lnTo>
                          <a:lnTo>
                            <a:pt x="418" y="579"/>
                          </a:lnTo>
                          <a:lnTo>
                            <a:pt x="418" y="579"/>
                          </a:lnTo>
                          <a:lnTo>
                            <a:pt x="398" y="534"/>
                          </a:lnTo>
                          <a:lnTo>
                            <a:pt x="373" y="479"/>
                          </a:lnTo>
                          <a:lnTo>
                            <a:pt x="341" y="405"/>
                          </a:lnTo>
                          <a:lnTo>
                            <a:pt x="341" y="405"/>
                          </a:lnTo>
                          <a:lnTo>
                            <a:pt x="322" y="360"/>
                          </a:lnTo>
                          <a:lnTo>
                            <a:pt x="304" y="313"/>
                          </a:lnTo>
                          <a:lnTo>
                            <a:pt x="287" y="264"/>
                          </a:lnTo>
                          <a:lnTo>
                            <a:pt x="268" y="212"/>
                          </a:lnTo>
                          <a:lnTo>
                            <a:pt x="234" y="108"/>
                          </a:lnTo>
                          <a:lnTo>
                            <a:pt x="201" y="0"/>
                          </a:lnTo>
                          <a:lnTo>
                            <a:pt x="0" y="66"/>
                          </a:lnTo>
                          <a:lnTo>
                            <a:pt x="0" y="66"/>
                          </a:lnTo>
                          <a:lnTo>
                            <a:pt x="34" y="177"/>
                          </a:lnTo>
                          <a:lnTo>
                            <a:pt x="70" y="286"/>
                          </a:lnTo>
                          <a:lnTo>
                            <a:pt x="88" y="339"/>
                          </a:lnTo>
                          <a:lnTo>
                            <a:pt x="107" y="391"/>
                          </a:lnTo>
                          <a:lnTo>
                            <a:pt x="127" y="440"/>
                          </a:lnTo>
                          <a:lnTo>
                            <a:pt x="147" y="489"/>
                          </a:lnTo>
                          <a:lnTo>
                            <a:pt x="147" y="489"/>
                          </a:lnTo>
                          <a:lnTo>
                            <a:pt x="181" y="568"/>
                          </a:lnTo>
                          <a:lnTo>
                            <a:pt x="206" y="625"/>
                          </a:lnTo>
                          <a:lnTo>
                            <a:pt x="229" y="671"/>
                          </a:lnTo>
                          <a:lnTo>
                            <a:pt x="229" y="671"/>
                          </a:lnTo>
                          <a:lnTo>
                            <a:pt x="312" y="842"/>
                          </a:lnTo>
                          <a:lnTo>
                            <a:pt x="312" y="842"/>
                          </a:lnTo>
                          <a:lnTo>
                            <a:pt x="312" y="842"/>
                          </a:lnTo>
                          <a:lnTo>
                            <a:pt x="312" y="842"/>
                          </a:lnTo>
                          <a:lnTo>
                            <a:pt x="336" y="888"/>
                          </a:lnTo>
                          <a:lnTo>
                            <a:pt x="336" y="888"/>
                          </a:lnTo>
                          <a:lnTo>
                            <a:pt x="346" y="909"/>
                          </a:lnTo>
                          <a:lnTo>
                            <a:pt x="346" y="909"/>
                          </a:lnTo>
                          <a:lnTo>
                            <a:pt x="362" y="938"/>
                          </a:lnTo>
                          <a:lnTo>
                            <a:pt x="362" y="938"/>
                          </a:lnTo>
                          <a:lnTo>
                            <a:pt x="374" y="961"/>
                          </a:lnTo>
                          <a:lnTo>
                            <a:pt x="374" y="961"/>
                          </a:lnTo>
                          <a:lnTo>
                            <a:pt x="392" y="992"/>
                          </a:lnTo>
                          <a:lnTo>
                            <a:pt x="392" y="992"/>
                          </a:lnTo>
                          <a:lnTo>
                            <a:pt x="410" y="1024"/>
                          </a:lnTo>
                          <a:lnTo>
                            <a:pt x="410" y="1024"/>
                          </a:lnTo>
                          <a:lnTo>
                            <a:pt x="425" y="1053"/>
                          </a:lnTo>
                          <a:lnTo>
                            <a:pt x="425" y="1053"/>
                          </a:lnTo>
                          <a:lnTo>
                            <a:pt x="439" y="1077"/>
                          </a:lnTo>
                          <a:lnTo>
                            <a:pt x="439" y="1077"/>
                          </a:lnTo>
                          <a:lnTo>
                            <a:pt x="455" y="1102"/>
                          </a:lnTo>
                          <a:lnTo>
                            <a:pt x="455" y="1102"/>
                          </a:lnTo>
                          <a:lnTo>
                            <a:pt x="468" y="1126"/>
                          </a:lnTo>
                          <a:lnTo>
                            <a:pt x="468" y="1126"/>
                          </a:lnTo>
                          <a:lnTo>
                            <a:pt x="492" y="1167"/>
                          </a:lnTo>
                          <a:lnTo>
                            <a:pt x="492" y="1167"/>
                          </a:lnTo>
                          <a:lnTo>
                            <a:pt x="507" y="1192"/>
                          </a:lnTo>
                          <a:lnTo>
                            <a:pt x="507" y="1192"/>
                          </a:lnTo>
                          <a:lnTo>
                            <a:pt x="522" y="1214"/>
                          </a:lnTo>
                          <a:lnTo>
                            <a:pt x="522" y="1214"/>
                          </a:lnTo>
                          <a:lnTo>
                            <a:pt x="538" y="1241"/>
                          </a:lnTo>
                          <a:lnTo>
                            <a:pt x="538" y="1241"/>
                          </a:lnTo>
                          <a:lnTo>
                            <a:pt x="551" y="1262"/>
                          </a:lnTo>
                          <a:lnTo>
                            <a:pt x="551" y="1262"/>
                          </a:lnTo>
                          <a:lnTo>
                            <a:pt x="580" y="1307"/>
                          </a:lnTo>
                          <a:lnTo>
                            <a:pt x="580" y="1307"/>
                          </a:lnTo>
                          <a:lnTo>
                            <a:pt x="593" y="1327"/>
                          </a:lnTo>
                          <a:lnTo>
                            <a:pt x="593" y="1327"/>
                          </a:lnTo>
                          <a:lnTo>
                            <a:pt x="610" y="1354"/>
                          </a:lnTo>
                          <a:lnTo>
                            <a:pt x="610" y="1354"/>
                          </a:lnTo>
                          <a:lnTo>
                            <a:pt x="622" y="1372"/>
                          </a:lnTo>
                          <a:lnTo>
                            <a:pt x="622" y="1372"/>
                          </a:lnTo>
                          <a:lnTo>
                            <a:pt x="642" y="1399"/>
                          </a:lnTo>
                          <a:lnTo>
                            <a:pt x="642" y="1399"/>
                          </a:lnTo>
                          <a:lnTo>
                            <a:pt x="651" y="1414"/>
                          </a:lnTo>
                          <a:lnTo>
                            <a:pt x="651" y="1414"/>
                          </a:lnTo>
                          <a:lnTo>
                            <a:pt x="690" y="1469"/>
                          </a:lnTo>
                          <a:lnTo>
                            <a:pt x="690" y="1469"/>
                          </a:lnTo>
                          <a:lnTo>
                            <a:pt x="698" y="1481"/>
                          </a:lnTo>
                          <a:lnTo>
                            <a:pt x="698" y="1481"/>
                          </a:lnTo>
                          <a:lnTo>
                            <a:pt x="719" y="1512"/>
                          </a:lnTo>
                          <a:lnTo>
                            <a:pt x="719" y="1512"/>
                          </a:lnTo>
                          <a:lnTo>
                            <a:pt x="728" y="1525"/>
                          </a:lnTo>
                          <a:lnTo>
                            <a:pt x="728" y="1525"/>
                          </a:lnTo>
                          <a:lnTo>
                            <a:pt x="802" y="1624"/>
                          </a:lnTo>
                          <a:lnTo>
                            <a:pt x="802" y="1624"/>
                          </a:lnTo>
                          <a:lnTo>
                            <a:pt x="809" y="1632"/>
                          </a:lnTo>
                          <a:lnTo>
                            <a:pt x="809" y="1632"/>
                          </a:lnTo>
                          <a:lnTo>
                            <a:pt x="834" y="1664"/>
                          </a:lnTo>
                          <a:lnTo>
                            <a:pt x="834" y="1664"/>
                          </a:lnTo>
                          <a:lnTo>
                            <a:pt x="839" y="1672"/>
                          </a:lnTo>
                          <a:lnTo>
                            <a:pt x="839" y="1672"/>
                          </a:lnTo>
                          <a:lnTo>
                            <a:pt x="879" y="1722"/>
                          </a:lnTo>
                          <a:lnTo>
                            <a:pt x="920" y="1773"/>
                          </a:lnTo>
                          <a:lnTo>
                            <a:pt x="920" y="1773"/>
                          </a:lnTo>
                          <a:lnTo>
                            <a:pt x="924" y="1779"/>
                          </a:lnTo>
                          <a:lnTo>
                            <a:pt x="924" y="1779"/>
                          </a:lnTo>
                          <a:lnTo>
                            <a:pt x="982" y="1849"/>
                          </a:lnTo>
                          <a:lnTo>
                            <a:pt x="1041" y="1917"/>
                          </a:lnTo>
                          <a:lnTo>
                            <a:pt x="1041" y="1917"/>
                          </a:lnTo>
                          <a:lnTo>
                            <a:pt x="1044" y="1920"/>
                          </a:lnTo>
                          <a:lnTo>
                            <a:pt x="1044" y="1920"/>
                          </a:lnTo>
                          <a:lnTo>
                            <a:pt x="1085" y="1966"/>
                          </a:lnTo>
                          <a:lnTo>
                            <a:pt x="1085" y="1966"/>
                          </a:lnTo>
                          <a:lnTo>
                            <a:pt x="1168" y="2058"/>
                          </a:lnTo>
                          <a:lnTo>
                            <a:pt x="1168" y="2058"/>
                          </a:lnTo>
                          <a:lnTo>
                            <a:pt x="1247" y="2139"/>
                          </a:lnTo>
                          <a:lnTo>
                            <a:pt x="1247" y="2139"/>
                          </a:lnTo>
                          <a:lnTo>
                            <a:pt x="1287" y="2180"/>
                          </a:lnTo>
                          <a:lnTo>
                            <a:pt x="1287" y="2180"/>
                          </a:lnTo>
                          <a:lnTo>
                            <a:pt x="1351" y="2243"/>
                          </a:lnTo>
                          <a:lnTo>
                            <a:pt x="1415" y="2303"/>
                          </a:lnTo>
                          <a:lnTo>
                            <a:pt x="1480" y="2364"/>
                          </a:lnTo>
                          <a:lnTo>
                            <a:pt x="1546" y="2424"/>
                          </a:lnTo>
                          <a:lnTo>
                            <a:pt x="1614" y="2480"/>
                          </a:lnTo>
                          <a:lnTo>
                            <a:pt x="1681" y="2537"/>
                          </a:lnTo>
                          <a:lnTo>
                            <a:pt x="1750" y="2593"/>
                          </a:lnTo>
                          <a:lnTo>
                            <a:pt x="1820" y="2647"/>
                          </a:lnTo>
                          <a:lnTo>
                            <a:pt x="1944" y="2477"/>
                          </a:lnTo>
                          <a:lnTo>
                            <a:pt x="1944" y="2477"/>
                          </a:lnTo>
                          <a:lnTo>
                            <a:pt x="1878" y="2424"/>
                          </a:lnTo>
                          <a:lnTo>
                            <a:pt x="1812" y="2371"/>
                          </a:lnTo>
                          <a:lnTo>
                            <a:pt x="1747" y="2317"/>
                          </a:lnTo>
                          <a:lnTo>
                            <a:pt x="1684" y="2262"/>
                          </a:lnTo>
                          <a:lnTo>
                            <a:pt x="1620" y="2206"/>
                          </a:lnTo>
                          <a:lnTo>
                            <a:pt x="1558" y="2149"/>
                          </a:lnTo>
                          <a:lnTo>
                            <a:pt x="1497" y="2091"/>
                          </a:lnTo>
                          <a:lnTo>
                            <a:pt x="1436" y="2031"/>
                          </a:lnTo>
                          <a:lnTo>
                            <a:pt x="1436" y="2031"/>
                          </a:lnTo>
                          <a:close/>
                        </a:path>
                      </a:pathLst>
                    </a:custGeom>
                    <a:solidFill>
                      <a:srgbClr val="0076A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Freeform 61">
                      <a:extLst>
                        <a:ext uri="{FF2B5EF4-FFF2-40B4-BE49-F238E27FC236}">
                          <a16:creationId xmlns:a16="http://schemas.microsoft.com/office/drawing/2014/main" id="{1427B08D-97A1-4F84-B2C5-374583802B64}"/>
                        </a:ext>
                      </a:extLst>
                    </p:cNvPr>
                    <p:cNvSpPr>
                      <a:spLocks/>
                    </p:cNvSpPr>
                    <p:nvPr/>
                  </p:nvSpPr>
                  <p:spPr bwMode="auto">
                    <a:xfrm>
                      <a:off x="10037825" y="2036450"/>
                      <a:ext cx="618610" cy="787209"/>
                    </a:xfrm>
                    <a:custGeom>
                      <a:avLst/>
                      <a:gdLst>
                        <a:gd name="T0" fmla="*/ 624 w 1994"/>
                        <a:gd name="T1" fmla="*/ 680 h 2539"/>
                        <a:gd name="T2" fmla="*/ 657 w 1994"/>
                        <a:gd name="T3" fmla="*/ 715 h 2539"/>
                        <a:gd name="T4" fmla="*/ 748 w 1994"/>
                        <a:gd name="T5" fmla="*/ 811 h 2539"/>
                        <a:gd name="T6" fmla="*/ 864 w 1994"/>
                        <a:gd name="T7" fmla="*/ 942 h 2539"/>
                        <a:gd name="T8" fmla="*/ 951 w 1994"/>
                        <a:gd name="T9" fmla="*/ 1048 h 2539"/>
                        <a:gd name="T10" fmla="*/ 979 w 1994"/>
                        <a:gd name="T11" fmla="*/ 1081 h 2539"/>
                        <a:gd name="T12" fmla="*/ 1057 w 1994"/>
                        <a:gd name="T13" fmla="*/ 1183 h 2539"/>
                        <a:gd name="T14" fmla="*/ 1089 w 1994"/>
                        <a:gd name="T15" fmla="*/ 1222 h 2539"/>
                        <a:gd name="T16" fmla="*/ 1098 w 1994"/>
                        <a:gd name="T17" fmla="*/ 1237 h 2539"/>
                        <a:gd name="T18" fmla="*/ 1144 w 1994"/>
                        <a:gd name="T19" fmla="*/ 1300 h 2539"/>
                        <a:gd name="T20" fmla="*/ 1176 w 1994"/>
                        <a:gd name="T21" fmla="*/ 1344 h 2539"/>
                        <a:gd name="T22" fmla="*/ 1193 w 1994"/>
                        <a:gd name="T23" fmla="*/ 1369 h 2539"/>
                        <a:gd name="T24" fmla="*/ 1234 w 1994"/>
                        <a:gd name="T25" fmla="*/ 1430 h 2539"/>
                        <a:gd name="T26" fmla="*/ 1263 w 1994"/>
                        <a:gd name="T27" fmla="*/ 1475 h 2539"/>
                        <a:gd name="T28" fmla="*/ 1283 w 1994"/>
                        <a:gd name="T29" fmla="*/ 1504 h 2539"/>
                        <a:gd name="T30" fmla="*/ 1317 w 1994"/>
                        <a:gd name="T31" fmla="*/ 1559 h 2539"/>
                        <a:gd name="T32" fmla="*/ 1347 w 1994"/>
                        <a:gd name="T33" fmla="*/ 1606 h 2539"/>
                        <a:gd name="T34" fmla="*/ 1377 w 1994"/>
                        <a:gd name="T35" fmla="*/ 1657 h 2539"/>
                        <a:gd name="T36" fmla="*/ 1411 w 1994"/>
                        <a:gd name="T37" fmla="*/ 1717 h 2539"/>
                        <a:gd name="T38" fmla="*/ 1423 w 1994"/>
                        <a:gd name="T39" fmla="*/ 1736 h 2539"/>
                        <a:gd name="T40" fmla="*/ 1450 w 1994"/>
                        <a:gd name="T41" fmla="*/ 1784 h 2539"/>
                        <a:gd name="T42" fmla="*/ 1473 w 1994"/>
                        <a:gd name="T43" fmla="*/ 1826 h 2539"/>
                        <a:gd name="T44" fmla="*/ 1570 w 1994"/>
                        <a:gd name="T45" fmla="*/ 2017 h 2539"/>
                        <a:gd name="T46" fmla="*/ 1690 w 1994"/>
                        <a:gd name="T47" fmla="*/ 2276 h 2539"/>
                        <a:gd name="T48" fmla="*/ 1768 w 1994"/>
                        <a:gd name="T49" fmla="*/ 2473 h 2539"/>
                        <a:gd name="T50" fmla="*/ 1968 w 1994"/>
                        <a:gd name="T51" fmla="*/ 2403 h 2539"/>
                        <a:gd name="T52" fmla="*/ 1884 w 1994"/>
                        <a:gd name="T53" fmla="*/ 2194 h 2539"/>
                        <a:gd name="T54" fmla="*/ 1759 w 1994"/>
                        <a:gd name="T55" fmla="*/ 1920 h 2539"/>
                        <a:gd name="T56" fmla="*/ 1660 w 1994"/>
                        <a:gd name="T57" fmla="*/ 1727 h 2539"/>
                        <a:gd name="T58" fmla="*/ 1635 w 1994"/>
                        <a:gd name="T59" fmla="*/ 1681 h 2539"/>
                        <a:gd name="T60" fmla="*/ 1607 w 1994"/>
                        <a:gd name="T61" fmla="*/ 1632 h 2539"/>
                        <a:gd name="T62" fmla="*/ 1574 w 1994"/>
                        <a:gd name="T63" fmla="*/ 1574 h 2539"/>
                        <a:gd name="T64" fmla="*/ 1541 w 1994"/>
                        <a:gd name="T65" fmla="*/ 1518 h 2539"/>
                        <a:gd name="T66" fmla="*/ 1510 w 1994"/>
                        <a:gd name="T67" fmla="*/ 1469 h 2539"/>
                        <a:gd name="T68" fmla="*/ 1471 w 1994"/>
                        <a:gd name="T69" fmla="*/ 1406 h 2539"/>
                        <a:gd name="T70" fmla="*/ 1440 w 1994"/>
                        <a:gd name="T71" fmla="*/ 1358 h 2539"/>
                        <a:gd name="T72" fmla="*/ 1410 w 1994"/>
                        <a:gd name="T73" fmla="*/ 1312 h 2539"/>
                        <a:gd name="T74" fmla="*/ 1366 w 1994"/>
                        <a:gd name="T75" fmla="*/ 1249 h 2539"/>
                        <a:gd name="T76" fmla="*/ 1336 w 1994"/>
                        <a:gd name="T77" fmla="*/ 1204 h 2539"/>
                        <a:gd name="T78" fmla="*/ 1306 w 1994"/>
                        <a:gd name="T79" fmla="*/ 1162 h 2539"/>
                        <a:gd name="T80" fmla="*/ 1258 w 1994"/>
                        <a:gd name="T81" fmla="*/ 1097 h 2539"/>
                        <a:gd name="T82" fmla="*/ 1226 w 1994"/>
                        <a:gd name="T83" fmla="*/ 1054 h 2539"/>
                        <a:gd name="T84" fmla="*/ 1144 w 1994"/>
                        <a:gd name="T85" fmla="*/ 949 h 2539"/>
                        <a:gd name="T86" fmla="*/ 1113 w 1994"/>
                        <a:gd name="T87" fmla="*/ 910 h 2539"/>
                        <a:gd name="T88" fmla="*/ 1025 w 1994"/>
                        <a:gd name="T89" fmla="*/ 805 h 2539"/>
                        <a:gd name="T90" fmla="*/ 901 w 1994"/>
                        <a:gd name="T91" fmla="*/ 666 h 2539"/>
                        <a:gd name="T92" fmla="*/ 809 w 1994"/>
                        <a:gd name="T93" fmla="*/ 567 h 2539"/>
                        <a:gd name="T94" fmla="*/ 774 w 1994"/>
                        <a:gd name="T95" fmla="*/ 532 h 2539"/>
                        <a:gd name="T96" fmla="*/ 679 w 1994"/>
                        <a:gd name="T97" fmla="*/ 439 h 2539"/>
                        <a:gd name="T98" fmla="*/ 373 w 1994"/>
                        <a:gd name="T99" fmla="*/ 183 h 2539"/>
                        <a:gd name="T100" fmla="*/ 0 w 1994"/>
                        <a:gd name="T101" fmla="*/ 170 h 2539"/>
                        <a:gd name="T102" fmla="*/ 240 w 1994"/>
                        <a:gd name="T103" fmla="*/ 347 h 2539"/>
                        <a:gd name="T104" fmla="*/ 532 w 1994"/>
                        <a:gd name="T105" fmla="*/ 592 h 2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4" h="2539">
                          <a:moveTo>
                            <a:pt x="595" y="651"/>
                          </a:moveTo>
                          <a:lnTo>
                            <a:pt x="595" y="651"/>
                          </a:lnTo>
                          <a:lnTo>
                            <a:pt x="618" y="675"/>
                          </a:lnTo>
                          <a:lnTo>
                            <a:pt x="624" y="680"/>
                          </a:lnTo>
                          <a:lnTo>
                            <a:pt x="624" y="680"/>
                          </a:lnTo>
                          <a:lnTo>
                            <a:pt x="654" y="712"/>
                          </a:lnTo>
                          <a:lnTo>
                            <a:pt x="655" y="712"/>
                          </a:lnTo>
                          <a:lnTo>
                            <a:pt x="657" y="715"/>
                          </a:lnTo>
                          <a:lnTo>
                            <a:pt x="657" y="715"/>
                          </a:lnTo>
                          <a:lnTo>
                            <a:pt x="702" y="761"/>
                          </a:lnTo>
                          <a:lnTo>
                            <a:pt x="745" y="809"/>
                          </a:lnTo>
                          <a:lnTo>
                            <a:pt x="748" y="811"/>
                          </a:lnTo>
                          <a:lnTo>
                            <a:pt x="749" y="813"/>
                          </a:lnTo>
                          <a:lnTo>
                            <a:pt x="749" y="813"/>
                          </a:lnTo>
                          <a:lnTo>
                            <a:pt x="807" y="877"/>
                          </a:lnTo>
                          <a:lnTo>
                            <a:pt x="864" y="942"/>
                          </a:lnTo>
                          <a:lnTo>
                            <a:pt x="871" y="950"/>
                          </a:lnTo>
                          <a:lnTo>
                            <a:pt x="871" y="950"/>
                          </a:lnTo>
                          <a:lnTo>
                            <a:pt x="949" y="1044"/>
                          </a:lnTo>
                          <a:lnTo>
                            <a:pt x="951" y="1048"/>
                          </a:lnTo>
                          <a:lnTo>
                            <a:pt x="955" y="1052"/>
                          </a:lnTo>
                          <a:lnTo>
                            <a:pt x="955" y="1052"/>
                          </a:lnTo>
                          <a:lnTo>
                            <a:pt x="979" y="1081"/>
                          </a:lnTo>
                          <a:lnTo>
                            <a:pt x="979" y="1081"/>
                          </a:lnTo>
                          <a:lnTo>
                            <a:pt x="984" y="1088"/>
                          </a:lnTo>
                          <a:lnTo>
                            <a:pt x="987" y="1090"/>
                          </a:lnTo>
                          <a:lnTo>
                            <a:pt x="987" y="1090"/>
                          </a:lnTo>
                          <a:lnTo>
                            <a:pt x="1057" y="1183"/>
                          </a:lnTo>
                          <a:lnTo>
                            <a:pt x="1057" y="1183"/>
                          </a:lnTo>
                          <a:lnTo>
                            <a:pt x="1068" y="1196"/>
                          </a:lnTo>
                          <a:lnTo>
                            <a:pt x="1068" y="1196"/>
                          </a:lnTo>
                          <a:lnTo>
                            <a:pt x="1089" y="1222"/>
                          </a:lnTo>
                          <a:lnTo>
                            <a:pt x="1089" y="1222"/>
                          </a:lnTo>
                          <a:lnTo>
                            <a:pt x="1095" y="1232"/>
                          </a:lnTo>
                          <a:lnTo>
                            <a:pt x="1098" y="1237"/>
                          </a:lnTo>
                          <a:lnTo>
                            <a:pt x="1098" y="1237"/>
                          </a:lnTo>
                          <a:lnTo>
                            <a:pt x="1134" y="1284"/>
                          </a:lnTo>
                          <a:lnTo>
                            <a:pt x="1138" y="1290"/>
                          </a:lnTo>
                          <a:lnTo>
                            <a:pt x="1138" y="1290"/>
                          </a:lnTo>
                          <a:lnTo>
                            <a:pt x="1144" y="1300"/>
                          </a:lnTo>
                          <a:lnTo>
                            <a:pt x="1144" y="1300"/>
                          </a:lnTo>
                          <a:lnTo>
                            <a:pt x="1163" y="1325"/>
                          </a:lnTo>
                          <a:lnTo>
                            <a:pt x="1163" y="1325"/>
                          </a:lnTo>
                          <a:lnTo>
                            <a:pt x="1176" y="1344"/>
                          </a:lnTo>
                          <a:lnTo>
                            <a:pt x="1176" y="1345"/>
                          </a:lnTo>
                          <a:lnTo>
                            <a:pt x="1176" y="1345"/>
                          </a:lnTo>
                          <a:lnTo>
                            <a:pt x="1193" y="1369"/>
                          </a:lnTo>
                          <a:lnTo>
                            <a:pt x="1193" y="1369"/>
                          </a:lnTo>
                          <a:lnTo>
                            <a:pt x="1206" y="1389"/>
                          </a:lnTo>
                          <a:lnTo>
                            <a:pt x="1209" y="1393"/>
                          </a:lnTo>
                          <a:lnTo>
                            <a:pt x="1209" y="1393"/>
                          </a:lnTo>
                          <a:lnTo>
                            <a:pt x="1234" y="1430"/>
                          </a:lnTo>
                          <a:lnTo>
                            <a:pt x="1234" y="1430"/>
                          </a:lnTo>
                          <a:lnTo>
                            <a:pt x="1249" y="1451"/>
                          </a:lnTo>
                          <a:lnTo>
                            <a:pt x="1249" y="1451"/>
                          </a:lnTo>
                          <a:lnTo>
                            <a:pt x="1263" y="1475"/>
                          </a:lnTo>
                          <a:lnTo>
                            <a:pt x="1263" y="1475"/>
                          </a:lnTo>
                          <a:lnTo>
                            <a:pt x="1279" y="1499"/>
                          </a:lnTo>
                          <a:lnTo>
                            <a:pt x="1283" y="1504"/>
                          </a:lnTo>
                          <a:lnTo>
                            <a:pt x="1283" y="1504"/>
                          </a:lnTo>
                          <a:lnTo>
                            <a:pt x="1292" y="1520"/>
                          </a:lnTo>
                          <a:lnTo>
                            <a:pt x="1292" y="1520"/>
                          </a:lnTo>
                          <a:lnTo>
                            <a:pt x="1317" y="1559"/>
                          </a:lnTo>
                          <a:lnTo>
                            <a:pt x="1317" y="1559"/>
                          </a:lnTo>
                          <a:lnTo>
                            <a:pt x="1327" y="1575"/>
                          </a:lnTo>
                          <a:lnTo>
                            <a:pt x="1331" y="1581"/>
                          </a:lnTo>
                          <a:lnTo>
                            <a:pt x="1331" y="1581"/>
                          </a:lnTo>
                          <a:lnTo>
                            <a:pt x="1347" y="1606"/>
                          </a:lnTo>
                          <a:lnTo>
                            <a:pt x="1347" y="1606"/>
                          </a:lnTo>
                          <a:lnTo>
                            <a:pt x="1360" y="1627"/>
                          </a:lnTo>
                          <a:lnTo>
                            <a:pt x="1360" y="1627"/>
                          </a:lnTo>
                          <a:lnTo>
                            <a:pt x="1377" y="1657"/>
                          </a:lnTo>
                          <a:lnTo>
                            <a:pt x="1377" y="1657"/>
                          </a:lnTo>
                          <a:lnTo>
                            <a:pt x="1391" y="1681"/>
                          </a:lnTo>
                          <a:lnTo>
                            <a:pt x="1391" y="1681"/>
                          </a:lnTo>
                          <a:lnTo>
                            <a:pt x="1411" y="1717"/>
                          </a:lnTo>
                          <a:lnTo>
                            <a:pt x="1411" y="1717"/>
                          </a:lnTo>
                          <a:lnTo>
                            <a:pt x="1422" y="1734"/>
                          </a:lnTo>
                          <a:lnTo>
                            <a:pt x="1423" y="1736"/>
                          </a:lnTo>
                          <a:lnTo>
                            <a:pt x="1423" y="1736"/>
                          </a:lnTo>
                          <a:lnTo>
                            <a:pt x="1439" y="1764"/>
                          </a:lnTo>
                          <a:lnTo>
                            <a:pt x="1442" y="1768"/>
                          </a:lnTo>
                          <a:lnTo>
                            <a:pt x="1442" y="1768"/>
                          </a:lnTo>
                          <a:lnTo>
                            <a:pt x="1450" y="1784"/>
                          </a:lnTo>
                          <a:lnTo>
                            <a:pt x="1450" y="1784"/>
                          </a:lnTo>
                          <a:lnTo>
                            <a:pt x="1472" y="1825"/>
                          </a:lnTo>
                          <a:lnTo>
                            <a:pt x="1473" y="1825"/>
                          </a:lnTo>
                          <a:lnTo>
                            <a:pt x="1473" y="1826"/>
                          </a:lnTo>
                          <a:lnTo>
                            <a:pt x="1473" y="1826"/>
                          </a:lnTo>
                          <a:lnTo>
                            <a:pt x="1558" y="1993"/>
                          </a:lnTo>
                          <a:lnTo>
                            <a:pt x="1558" y="1993"/>
                          </a:lnTo>
                          <a:lnTo>
                            <a:pt x="1570" y="2017"/>
                          </a:lnTo>
                          <a:lnTo>
                            <a:pt x="1600" y="2079"/>
                          </a:lnTo>
                          <a:lnTo>
                            <a:pt x="1643" y="2169"/>
                          </a:lnTo>
                          <a:lnTo>
                            <a:pt x="1666" y="2220"/>
                          </a:lnTo>
                          <a:lnTo>
                            <a:pt x="1690" y="2276"/>
                          </a:lnTo>
                          <a:lnTo>
                            <a:pt x="1690" y="2276"/>
                          </a:lnTo>
                          <a:lnTo>
                            <a:pt x="1717" y="2340"/>
                          </a:lnTo>
                          <a:lnTo>
                            <a:pt x="1743" y="2407"/>
                          </a:lnTo>
                          <a:lnTo>
                            <a:pt x="1768" y="2473"/>
                          </a:lnTo>
                          <a:lnTo>
                            <a:pt x="1792" y="2539"/>
                          </a:lnTo>
                          <a:lnTo>
                            <a:pt x="1994" y="2473"/>
                          </a:lnTo>
                          <a:lnTo>
                            <a:pt x="1994" y="2473"/>
                          </a:lnTo>
                          <a:lnTo>
                            <a:pt x="1968" y="2403"/>
                          </a:lnTo>
                          <a:lnTo>
                            <a:pt x="1941" y="2333"/>
                          </a:lnTo>
                          <a:lnTo>
                            <a:pt x="1913" y="2263"/>
                          </a:lnTo>
                          <a:lnTo>
                            <a:pt x="1884" y="2194"/>
                          </a:lnTo>
                          <a:lnTo>
                            <a:pt x="1884" y="2194"/>
                          </a:lnTo>
                          <a:lnTo>
                            <a:pt x="1859" y="2136"/>
                          </a:lnTo>
                          <a:lnTo>
                            <a:pt x="1834" y="2080"/>
                          </a:lnTo>
                          <a:lnTo>
                            <a:pt x="1791" y="1985"/>
                          </a:lnTo>
                          <a:lnTo>
                            <a:pt x="1759" y="1920"/>
                          </a:lnTo>
                          <a:lnTo>
                            <a:pt x="1747" y="1896"/>
                          </a:lnTo>
                          <a:lnTo>
                            <a:pt x="1747" y="1896"/>
                          </a:lnTo>
                          <a:lnTo>
                            <a:pt x="1660" y="1727"/>
                          </a:lnTo>
                          <a:lnTo>
                            <a:pt x="1660" y="1727"/>
                          </a:lnTo>
                          <a:lnTo>
                            <a:pt x="1660" y="1727"/>
                          </a:lnTo>
                          <a:lnTo>
                            <a:pt x="1660" y="1727"/>
                          </a:lnTo>
                          <a:lnTo>
                            <a:pt x="1635" y="1681"/>
                          </a:lnTo>
                          <a:lnTo>
                            <a:pt x="1635" y="1681"/>
                          </a:lnTo>
                          <a:lnTo>
                            <a:pt x="1624" y="1661"/>
                          </a:lnTo>
                          <a:lnTo>
                            <a:pt x="1624" y="1661"/>
                          </a:lnTo>
                          <a:lnTo>
                            <a:pt x="1607" y="1632"/>
                          </a:lnTo>
                          <a:lnTo>
                            <a:pt x="1607" y="1632"/>
                          </a:lnTo>
                          <a:lnTo>
                            <a:pt x="1595" y="1611"/>
                          </a:lnTo>
                          <a:lnTo>
                            <a:pt x="1595" y="1611"/>
                          </a:lnTo>
                          <a:lnTo>
                            <a:pt x="1574" y="1574"/>
                          </a:lnTo>
                          <a:lnTo>
                            <a:pt x="1574" y="1574"/>
                          </a:lnTo>
                          <a:lnTo>
                            <a:pt x="1559" y="1549"/>
                          </a:lnTo>
                          <a:lnTo>
                            <a:pt x="1559" y="1549"/>
                          </a:lnTo>
                          <a:lnTo>
                            <a:pt x="1541" y="1518"/>
                          </a:lnTo>
                          <a:lnTo>
                            <a:pt x="1541" y="1518"/>
                          </a:lnTo>
                          <a:lnTo>
                            <a:pt x="1528" y="1496"/>
                          </a:lnTo>
                          <a:lnTo>
                            <a:pt x="1528" y="1496"/>
                          </a:lnTo>
                          <a:lnTo>
                            <a:pt x="1510" y="1469"/>
                          </a:lnTo>
                          <a:lnTo>
                            <a:pt x="1510" y="1469"/>
                          </a:lnTo>
                          <a:lnTo>
                            <a:pt x="1497" y="1448"/>
                          </a:lnTo>
                          <a:lnTo>
                            <a:pt x="1497" y="1448"/>
                          </a:lnTo>
                          <a:lnTo>
                            <a:pt x="1471" y="1406"/>
                          </a:lnTo>
                          <a:lnTo>
                            <a:pt x="1471" y="1406"/>
                          </a:lnTo>
                          <a:lnTo>
                            <a:pt x="1456" y="1384"/>
                          </a:lnTo>
                          <a:lnTo>
                            <a:pt x="1456" y="1384"/>
                          </a:lnTo>
                          <a:lnTo>
                            <a:pt x="1440" y="1358"/>
                          </a:lnTo>
                          <a:lnTo>
                            <a:pt x="1440" y="1358"/>
                          </a:lnTo>
                          <a:lnTo>
                            <a:pt x="1424" y="1335"/>
                          </a:lnTo>
                          <a:lnTo>
                            <a:pt x="1424" y="1335"/>
                          </a:lnTo>
                          <a:lnTo>
                            <a:pt x="1410" y="1312"/>
                          </a:lnTo>
                          <a:lnTo>
                            <a:pt x="1410" y="1312"/>
                          </a:lnTo>
                          <a:lnTo>
                            <a:pt x="1384" y="1273"/>
                          </a:lnTo>
                          <a:lnTo>
                            <a:pt x="1384" y="1273"/>
                          </a:lnTo>
                          <a:lnTo>
                            <a:pt x="1366" y="1249"/>
                          </a:lnTo>
                          <a:lnTo>
                            <a:pt x="1366" y="1249"/>
                          </a:lnTo>
                          <a:lnTo>
                            <a:pt x="1349" y="1224"/>
                          </a:lnTo>
                          <a:lnTo>
                            <a:pt x="1349" y="1224"/>
                          </a:lnTo>
                          <a:lnTo>
                            <a:pt x="1336" y="1204"/>
                          </a:lnTo>
                          <a:lnTo>
                            <a:pt x="1336" y="1204"/>
                          </a:lnTo>
                          <a:lnTo>
                            <a:pt x="1317" y="1177"/>
                          </a:lnTo>
                          <a:lnTo>
                            <a:pt x="1317" y="1177"/>
                          </a:lnTo>
                          <a:lnTo>
                            <a:pt x="1306" y="1162"/>
                          </a:lnTo>
                          <a:lnTo>
                            <a:pt x="1306" y="1162"/>
                          </a:lnTo>
                          <a:lnTo>
                            <a:pt x="1269" y="1111"/>
                          </a:lnTo>
                          <a:lnTo>
                            <a:pt x="1269" y="1111"/>
                          </a:lnTo>
                          <a:lnTo>
                            <a:pt x="1258" y="1097"/>
                          </a:lnTo>
                          <a:lnTo>
                            <a:pt x="1258" y="1097"/>
                          </a:lnTo>
                          <a:lnTo>
                            <a:pt x="1237" y="1069"/>
                          </a:lnTo>
                          <a:lnTo>
                            <a:pt x="1237" y="1069"/>
                          </a:lnTo>
                          <a:lnTo>
                            <a:pt x="1226" y="1054"/>
                          </a:lnTo>
                          <a:lnTo>
                            <a:pt x="1226" y="1054"/>
                          </a:lnTo>
                          <a:lnTo>
                            <a:pt x="1152" y="959"/>
                          </a:lnTo>
                          <a:lnTo>
                            <a:pt x="1152" y="959"/>
                          </a:lnTo>
                          <a:lnTo>
                            <a:pt x="1144" y="949"/>
                          </a:lnTo>
                          <a:lnTo>
                            <a:pt x="1144" y="949"/>
                          </a:lnTo>
                          <a:lnTo>
                            <a:pt x="1119" y="918"/>
                          </a:lnTo>
                          <a:lnTo>
                            <a:pt x="1119" y="918"/>
                          </a:lnTo>
                          <a:lnTo>
                            <a:pt x="1113" y="910"/>
                          </a:lnTo>
                          <a:lnTo>
                            <a:pt x="1113" y="910"/>
                          </a:lnTo>
                          <a:lnTo>
                            <a:pt x="1031" y="813"/>
                          </a:lnTo>
                          <a:lnTo>
                            <a:pt x="1031" y="813"/>
                          </a:lnTo>
                          <a:lnTo>
                            <a:pt x="1025" y="805"/>
                          </a:lnTo>
                          <a:lnTo>
                            <a:pt x="1025" y="805"/>
                          </a:lnTo>
                          <a:lnTo>
                            <a:pt x="966" y="737"/>
                          </a:lnTo>
                          <a:lnTo>
                            <a:pt x="905" y="670"/>
                          </a:lnTo>
                          <a:lnTo>
                            <a:pt x="905" y="670"/>
                          </a:lnTo>
                          <a:lnTo>
                            <a:pt x="901" y="666"/>
                          </a:lnTo>
                          <a:lnTo>
                            <a:pt x="901" y="666"/>
                          </a:lnTo>
                          <a:lnTo>
                            <a:pt x="855" y="616"/>
                          </a:lnTo>
                          <a:lnTo>
                            <a:pt x="809" y="567"/>
                          </a:lnTo>
                          <a:lnTo>
                            <a:pt x="809" y="567"/>
                          </a:lnTo>
                          <a:lnTo>
                            <a:pt x="806" y="565"/>
                          </a:lnTo>
                          <a:lnTo>
                            <a:pt x="806" y="565"/>
                          </a:lnTo>
                          <a:lnTo>
                            <a:pt x="774" y="532"/>
                          </a:lnTo>
                          <a:lnTo>
                            <a:pt x="774" y="532"/>
                          </a:lnTo>
                          <a:lnTo>
                            <a:pt x="744" y="502"/>
                          </a:lnTo>
                          <a:lnTo>
                            <a:pt x="744" y="502"/>
                          </a:lnTo>
                          <a:lnTo>
                            <a:pt x="712" y="470"/>
                          </a:lnTo>
                          <a:lnTo>
                            <a:pt x="679" y="439"/>
                          </a:lnTo>
                          <a:lnTo>
                            <a:pt x="608" y="375"/>
                          </a:lnTo>
                          <a:lnTo>
                            <a:pt x="532" y="310"/>
                          </a:lnTo>
                          <a:lnTo>
                            <a:pt x="454" y="247"/>
                          </a:lnTo>
                          <a:lnTo>
                            <a:pt x="373" y="183"/>
                          </a:lnTo>
                          <a:lnTo>
                            <a:pt x="291" y="120"/>
                          </a:lnTo>
                          <a:lnTo>
                            <a:pt x="207" y="59"/>
                          </a:lnTo>
                          <a:lnTo>
                            <a:pt x="124" y="0"/>
                          </a:lnTo>
                          <a:lnTo>
                            <a:pt x="0" y="170"/>
                          </a:lnTo>
                          <a:lnTo>
                            <a:pt x="0" y="170"/>
                          </a:lnTo>
                          <a:lnTo>
                            <a:pt x="79" y="228"/>
                          </a:lnTo>
                          <a:lnTo>
                            <a:pt x="160" y="288"/>
                          </a:lnTo>
                          <a:lnTo>
                            <a:pt x="240" y="347"/>
                          </a:lnTo>
                          <a:lnTo>
                            <a:pt x="318" y="408"/>
                          </a:lnTo>
                          <a:lnTo>
                            <a:pt x="394" y="470"/>
                          </a:lnTo>
                          <a:lnTo>
                            <a:pt x="465" y="531"/>
                          </a:lnTo>
                          <a:lnTo>
                            <a:pt x="532" y="592"/>
                          </a:lnTo>
                          <a:lnTo>
                            <a:pt x="564" y="621"/>
                          </a:lnTo>
                          <a:lnTo>
                            <a:pt x="595" y="651"/>
                          </a:lnTo>
                          <a:lnTo>
                            <a:pt x="595" y="651"/>
                          </a:lnTo>
                          <a:close/>
                        </a:path>
                      </a:pathLst>
                    </a:custGeom>
                    <a:solidFill>
                      <a:srgbClr val="0076A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1" name="Freeform 66">
                      <a:extLst>
                        <a:ext uri="{FF2B5EF4-FFF2-40B4-BE49-F238E27FC236}">
                          <a16:creationId xmlns:a16="http://schemas.microsoft.com/office/drawing/2014/main" id="{CD1CEE05-8EAC-441C-9657-3A74F5132B4C}"/>
                        </a:ext>
                      </a:extLst>
                    </p:cNvPr>
                    <p:cNvSpPr>
                      <a:spLocks/>
                    </p:cNvSpPr>
                    <p:nvPr/>
                  </p:nvSpPr>
                  <p:spPr bwMode="auto">
                    <a:xfrm>
                      <a:off x="10065099" y="3848891"/>
                      <a:ext cx="602494" cy="820681"/>
                    </a:xfrm>
                    <a:custGeom>
                      <a:avLst/>
                      <a:gdLst>
                        <a:gd name="T0" fmla="*/ 1817 w 1944"/>
                        <a:gd name="T1" fmla="*/ 440 h 2647"/>
                        <a:gd name="T2" fmla="*/ 1874 w 1944"/>
                        <a:gd name="T3" fmla="*/ 286 h 2647"/>
                        <a:gd name="T4" fmla="*/ 1743 w 1944"/>
                        <a:gd name="T5" fmla="*/ 0 h 2647"/>
                        <a:gd name="T6" fmla="*/ 1676 w 1944"/>
                        <a:gd name="T7" fmla="*/ 212 h 2647"/>
                        <a:gd name="T8" fmla="*/ 1622 w 1944"/>
                        <a:gd name="T9" fmla="*/ 360 h 2647"/>
                        <a:gd name="T10" fmla="*/ 1562 w 1944"/>
                        <a:gd name="T11" fmla="*/ 499 h 2647"/>
                        <a:gd name="T12" fmla="*/ 1430 w 1944"/>
                        <a:gd name="T13" fmla="*/ 774 h 2647"/>
                        <a:gd name="T14" fmla="*/ 1345 w 1944"/>
                        <a:gd name="T15" fmla="*/ 930 h 2647"/>
                        <a:gd name="T16" fmla="*/ 1343 w 1944"/>
                        <a:gd name="T17" fmla="*/ 933 h 2647"/>
                        <a:gd name="T18" fmla="*/ 1253 w 1944"/>
                        <a:gd name="T19" fmla="*/ 1086 h 2647"/>
                        <a:gd name="T20" fmla="*/ 1184 w 1944"/>
                        <a:gd name="T21" fmla="*/ 1194 h 2647"/>
                        <a:gd name="T22" fmla="*/ 1180 w 1944"/>
                        <a:gd name="T23" fmla="*/ 1201 h 2647"/>
                        <a:gd name="T24" fmla="*/ 1155 w 1944"/>
                        <a:gd name="T25" fmla="*/ 1239 h 2647"/>
                        <a:gd name="T26" fmla="*/ 1085 w 1944"/>
                        <a:gd name="T27" fmla="*/ 1341 h 2647"/>
                        <a:gd name="T28" fmla="*/ 1056 w 1944"/>
                        <a:gd name="T29" fmla="*/ 1382 h 2647"/>
                        <a:gd name="T30" fmla="*/ 1053 w 1944"/>
                        <a:gd name="T31" fmla="*/ 1387 h 2647"/>
                        <a:gd name="T32" fmla="*/ 1006 w 1944"/>
                        <a:gd name="T33" fmla="*/ 1452 h 2647"/>
                        <a:gd name="T34" fmla="*/ 981 w 1944"/>
                        <a:gd name="T35" fmla="*/ 1487 h 2647"/>
                        <a:gd name="T36" fmla="*/ 970 w 1944"/>
                        <a:gd name="T37" fmla="*/ 1500 h 2647"/>
                        <a:gd name="T38" fmla="*/ 900 w 1944"/>
                        <a:gd name="T39" fmla="*/ 1590 h 2647"/>
                        <a:gd name="T40" fmla="*/ 889 w 1944"/>
                        <a:gd name="T41" fmla="*/ 1603 h 2647"/>
                        <a:gd name="T42" fmla="*/ 859 w 1944"/>
                        <a:gd name="T43" fmla="*/ 1641 h 2647"/>
                        <a:gd name="T44" fmla="*/ 822 w 1944"/>
                        <a:gd name="T45" fmla="*/ 1686 h 2647"/>
                        <a:gd name="T46" fmla="*/ 808 w 1944"/>
                        <a:gd name="T47" fmla="*/ 1703 h 2647"/>
                        <a:gd name="T48" fmla="*/ 788 w 1944"/>
                        <a:gd name="T49" fmla="*/ 1727 h 2647"/>
                        <a:gd name="T50" fmla="*/ 753 w 1944"/>
                        <a:gd name="T51" fmla="*/ 1767 h 2647"/>
                        <a:gd name="T52" fmla="*/ 736 w 1944"/>
                        <a:gd name="T53" fmla="*/ 1787 h 2647"/>
                        <a:gd name="T54" fmla="*/ 703 w 1944"/>
                        <a:gd name="T55" fmla="*/ 1824 h 2647"/>
                        <a:gd name="T56" fmla="*/ 687 w 1944"/>
                        <a:gd name="T57" fmla="*/ 1842 h 2647"/>
                        <a:gd name="T58" fmla="*/ 650 w 1944"/>
                        <a:gd name="T59" fmla="*/ 1882 h 2647"/>
                        <a:gd name="T60" fmla="*/ 632 w 1944"/>
                        <a:gd name="T61" fmla="*/ 1903 h 2647"/>
                        <a:gd name="T62" fmla="*/ 508 w 1944"/>
                        <a:gd name="T63" fmla="*/ 2031 h 2647"/>
                        <a:gd name="T64" fmla="*/ 386 w 1944"/>
                        <a:gd name="T65" fmla="*/ 2149 h 2647"/>
                        <a:gd name="T66" fmla="*/ 197 w 1944"/>
                        <a:gd name="T67" fmla="*/ 2317 h 2647"/>
                        <a:gd name="T68" fmla="*/ 0 w 1944"/>
                        <a:gd name="T69" fmla="*/ 2477 h 2647"/>
                        <a:gd name="T70" fmla="*/ 194 w 1944"/>
                        <a:gd name="T71" fmla="*/ 2593 h 2647"/>
                        <a:gd name="T72" fmla="*/ 398 w 1944"/>
                        <a:gd name="T73" fmla="*/ 2424 h 2647"/>
                        <a:gd name="T74" fmla="*/ 593 w 1944"/>
                        <a:gd name="T75" fmla="*/ 2243 h 2647"/>
                        <a:gd name="T76" fmla="*/ 722 w 1944"/>
                        <a:gd name="T77" fmla="*/ 2114 h 2647"/>
                        <a:gd name="T78" fmla="*/ 806 w 1944"/>
                        <a:gd name="T79" fmla="*/ 2026 h 2647"/>
                        <a:gd name="T80" fmla="*/ 823 w 1944"/>
                        <a:gd name="T81" fmla="*/ 2006 h 2647"/>
                        <a:gd name="T82" fmla="*/ 862 w 1944"/>
                        <a:gd name="T83" fmla="*/ 1964 h 2647"/>
                        <a:gd name="T84" fmla="*/ 895 w 1944"/>
                        <a:gd name="T85" fmla="*/ 1927 h 2647"/>
                        <a:gd name="T86" fmla="*/ 933 w 1944"/>
                        <a:gd name="T87" fmla="*/ 1882 h 2647"/>
                        <a:gd name="T88" fmla="*/ 949 w 1944"/>
                        <a:gd name="T89" fmla="*/ 1863 h 2647"/>
                        <a:gd name="T90" fmla="*/ 985 w 1944"/>
                        <a:gd name="T91" fmla="*/ 1821 h 2647"/>
                        <a:gd name="T92" fmla="*/ 1020 w 1944"/>
                        <a:gd name="T93" fmla="*/ 1779 h 2647"/>
                        <a:gd name="T94" fmla="*/ 1055 w 1944"/>
                        <a:gd name="T95" fmla="*/ 1735 h 2647"/>
                        <a:gd name="T96" fmla="*/ 1068 w 1944"/>
                        <a:gd name="T97" fmla="*/ 1719 h 2647"/>
                        <a:gd name="T98" fmla="*/ 1150 w 1944"/>
                        <a:gd name="T99" fmla="*/ 1613 h 2647"/>
                        <a:gd name="T100" fmla="*/ 1171 w 1944"/>
                        <a:gd name="T101" fmla="*/ 1584 h 2647"/>
                        <a:gd name="T102" fmla="*/ 1225 w 1944"/>
                        <a:gd name="T103" fmla="*/ 1510 h 2647"/>
                        <a:gd name="T104" fmla="*/ 1229 w 1944"/>
                        <a:gd name="T105" fmla="*/ 1505 h 2647"/>
                        <a:gd name="T106" fmla="*/ 1260 w 1944"/>
                        <a:gd name="T107" fmla="*/ 1463 h 2647"/>
                        <a:gd name="T108" fmla="*/ 1331 w 1944"/>
                        <a:gd name="T109" fmla="*/ 1357 h 2647"/>
                        <a:gd name="T110" fmla="*/ 1357 w 1944"/>
                        <a:gd name="T111" fmla="*/ 1316 h 2647"/>
                        <a:gd name="T112" fmla="*/ 1361 w 1944"/>
                        <a:gd name="T113" fmla="*/ 1311 h 2647"/>
                        <a:gd name="T114" fmla="*/ 1433 w 1944"/>
                        <a:gd name="T115" fmla="*/ 1198 h 2647"/>
                        <a:gd name="T116" fmla="*/ 1482 w 1944"/>
                        <a:gd name="T117" fmla="*/ 1116 h 2647"/>
                        <a:gd name="T118" fmla="*/ 1529 w 1944"/>
                        <a:gd name="T119" fmla="*/ 1035 h 2647"/>
                        <a:gd name="T120" fmla="*/ 1618 w 1944"/>
                        <a:gd name="T121" fmla="*/ 872 h 2647"/>
                        <a:gd name="T122" fmla="*/ 1711 w 1944"/>
                        <a:gd name="T123" fmla="*/ 682 h 2647"/>
                        <a:gd name="T124" fmla="*/ 1797 w 1944"/>
                        <a:gd name="T125" fmla="*/ 489 h 2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44" h="2647">
                          <a:moveTo>
                            <a:pt x="1797" y="489"/>
                          </a:moveTo>
                          <a:lnTo>
                            <a:pt x="1797" y="489"/>
                          </a:lnTo>
                          <a:lnTo>
                            <a:pt x="1817" y="440"/>
                          </a:lnTo>
                          <a:lnTo>
                            <a:pt x="1837" y="391"/>
                          </a:lnTo>
                          <a:lnTo>
                            <a:pt x="1856" y="339"/>
                          </a:lnTo>
                          <a:lnTo>
                            <a:pt x="1874" y="286"/>
                          </a:lnTo>
                          <a:lnTo>
                            <a:pt x="1910" y="177"/>
                          </a:lnTo>
                          <a:lnTo>
                            <a:pt x="1944" y="66"/>
                          </a:lnTo>
                          <a:lnTo>
                            <a:pt x="1743" y="0"/>
                          </a:lnTo>
                          <a:lnTo>
                            <a:pt x="1743" y="0"/>
                          </a:lnTo>
                          <a:lnTo>
                            <a:pt x="1710" y="108"/>
                          </a:lnTo>
                          <a:lnTo>
                            <a:pt x="1676" y="212"/>
                          </a:lnTo>
                          <a:lnTo>
                            <a:pt x="1657" y="264"/>
                          </a:lnTo>
                          <a:lnTo>
                            <a:pt x="1640" y="313"/>
                          </a:lnTo>
                          <a:lnTo>
                            <a:pt x="1622" y="360"/>
                          </a:lnTo>
                          <a:lnTo>
                            <a:pt x="1603" y="405"/>
                          </a:lnTo>
                          <a:lnTo>
                            <a:pt x="1603" y="405"/>
                          </a:lnTo>
                          <a:lnTo>
                            <a:pt x="1562" y="499"/>
                          </a:lnTo>
                          <a:lnTo>
                            <a:pt x="1520" y="592"/>
                          </a:lnTo>
                          <a:lnTo>
                            <a:pt x="1475" y="683"/>
                          </a:lnTo>
                          <a:lnTo>
                            <a:pt x="1430" y="774"/>
                          </a:lnTo>
                          <a:lnTo>
                            <a:pt x="1430" y="774"/>
                          </a:lnTo>
                          <a:lnTo>
                            <a:pt x="1388" y="852"/>
                          </a:lnTo>
                          <a:lnTo>
                            <a:pt x="1345" y="930"/>
                          </a:lnTo>
                          <a:lnTo>
                            <a:pt x="1344" y="931"/>
                          </a:lnTo>
                          <a:lnTo>
                            <a:pt x="1343" y="933"/>
                          </a:lnTo>
                          <a:lnTo>
                            <a:pt x="1343" y="933"/>
                          </a:lnTo>
                          <a:lnTo>
                            <a:pt x="1299" y="1008"/>
                          </a:lnTo>
                          <a:lnTo>
                            <a:pt x="1254" y="1083"/>
                          </a:lnTo>
                          <a:lnTo>
                            <a:pt x="1253" y="1086"/>
                          </a:lnTo>
                          <a:lnTo>
                            <a:pt x="1252" y="1087"/>
                          </a:lnTo>
                          <a:lnTo>
                            <a:pt x="1252" y="1087"/>
                          </a:lnTo>
                          <a:lnTo>
                            <a:pt x="1184" y="1194"/>
                          </a:lnTo>
                          <a:lnTo>
                            <a:pt x="1183" y="1198"/>
                          </a:lnTo>
                          <a:lnTo>
                            <a:pt x="1180" y="1201"/>
                          </a:lnTo>
                          <a:lnTo>
                            <a:pt x="1180" y="1201"/>
                          </a:lnTo>
                          <a:lnTo>
                            <a:pt x="1158" y="1235"/>
                          </a:lnTo>
                          <a:lnTo>
                            <a:pt x="1156" y="1237"/>
                          </a:lnTo>
                          <a:lnTo>
                            <a:pt x="1155" y="1239"/>
                          </a:lnTo>
                          <a:lnTo>
                            <a:pt x="1155" y="1239"/>
                          </a:lnTo>
                          <a:lnTo>
                            <a:pt x="1085" y="1341"/>
                          </a:lnTo>
                          <a:lnTo>
                            <a:pt x="1085" y="1341"/>
                          </a:lnTo>
                          <a:lnTo>
                            <a:pt x="1078" y="1352"/>
                          </a:lnTo>
                          <a:lnTo>
                            <a:pt x="1078" y="1352"/>
                          </a:lnTo>
                          <a:lnTo>
                            <a:pt x="1056" y="1382"/>
                          </a:lnTo>
                          <a:lnTo>
                            <a:pt x="1056" y="1385"/>
                          </a:lnTo>
                          <a:lnTo>
                            <a:pt x="1053" y="1387"/>
                          </a:lnTo>
                          <a:lnTo>
                            <a:pt x="1053" y="1387"/>
                          </a:lnTo>
                          <a:lnTo>
                            <a:pt x="1010" y="1448"/>
                          </a:lnTo>
                          <a:lnTo>
                            <a:pt x="1006" y="1452"/>
                          </a:lnTo>
                          <a:lnTo>
                            <a:pt x="1006" y="1452"/>
                          </a:lnTo>
                          <a:lnTo>
                            <a:pt x="1002" y="1457"/>
                          </a:lnTo>
                          <a:lnTo>
                            <a:pt x="1002" y="1457"/>
                          </a:lnTo>
                          <a:lnTo>
                            <a:pt x="981" y="1487"/>
                          </a:lnTo>
                          <a:lnTo>
                            <a:pt x="981" y="1487"/>
                          </a:lnTo>
                          <a:lnTo>
                            <a:pt x="971" y="1500"/>
                          </a:lnTo>
                          <a:lnTo>
                            <a:pt x="970" y="1500"/>
                          </a:lnTo>
                          <a:lnTo>
                            <a:pt x="970" y="1500"/>
                          </a:lnTo>
                          <a:lnTo>
                            <a:pt x="903" y="1587"/>
                          </a:lnTo>
                          <a:lnTo>
                            <a:pt x="900" y="1590"/>
                          </a:lnTo>
                          <a:lnTo>
                            <a:pt x="900" y="1590"/>
                          </a:lnTo>
                          <a:lnTo>
                            <a:pt x="889" y="1603"/>
                          </a:lnTo>
                          <a:lnTo>
                            <a:pt x="889" y="1603"/>
                          </a:lnTo>
                          <a:lnTo>
                            <a:pt x="870" y="1628"/>
                          </a:lnTo>
                          <a:lnTo>
                            <a:pt x="870" y="1628"/>
                          </a:lnTo>
                          <a:lnTo>
                            <a:pt x="859" y="1641"/>
                          </a:lnTo>
                          <a:lnTo>
                            <a:pt x="856" y="1644"/>
                          </a:lnTo>
                          <a:lnTo>
                            <a:pt x="856" y="1644"/>
                          </a:lnTo>
                          <a:lnTo>
                            <a:pt x="822" y="1686"/>
                          </a:lnTo>
                          <a:lnTo>
                            <a:pt x="818" y="1691"/>
                          </a:lnTo>
                          <a:lnTo>
                            <a:pt x="818" y="1691"/>
                          </a:lnTo>
                          <a:lnTo>
                            <a:pt x="808" y="1703"/>
                          </a:lnTo>
                          <a:lnTo>
                            <a:pt x="808" y="1703"/>
                          </a:lnTo>
                          <a:lnTo>
                            <a:pt x="788" y="1727"/>
                          </a:lnTo>
                          <a:lnTo>
                            <a:pt x="788" y="1727"/>
                          </a:lnTo>
                          <a:lnTo>
                            <a:pt x="773" y="1744"/>
                          </a:lnTo>
                          <a:lnTo>
                            <a:pt x="773" y="1744"/>
                          </a:lnTo>
                          <a:lnTo>
                            <a:pt x="753" y="1767"/>
                          </a:lnTo>
                          <a:lnTo>
                            <a:pt x="753" y="1767"/>
                          </a:lnTo>
                          <a:lnTo>
                            <a:pt x="739" y="1784"/>
                          </a:lnTo>
                          <a:lnTo>
                            <a:pt x="736" y="1787"/>
                          </a:lnTo>
                          <a:lnTo>
                            <a:pt x="736" y="1787"/>
                          </a:lnTo>
                          <a:lnTo>
                            <a:pt x="704" y="1822"/>
                          </a:lnTo>
                          <a:lnTo>
                            <a:pt x="703" y="1824"/>
                          </a:lnTo>
                          <a:lnTo>
                            <a:pt x="703" y="1824"/>
                          </a:lnTo>
                          <a:lnTo>
                            <a:pt x="687" y="1842"/>
                          </a:lnTo>
                          <a:lnTo>
                            <a:pt x="687" y="1842"/>
                          </a:lnTo>
                          <a:lnTo>
                            <a:pt x="667" y="1863"/>
                          </a:lnTo>
                          <a:lnTo>
                            <a:pt x="667" y="1863"/>
                          </a:lnTo>
                          <a:lnTo>
                            <a:pt x="650" y="1882"/>
                          </a:lnTo>
                          <a:lnTo>
                            <a:pt x="648" y="1884"/>
                          </a:lnTo>
                          <a:lnTo>
                            <a:pt x="648" y="1884"/>
                          </a:lnTo>
                          <a:lnTo>
                            <a:pt x="632" y="1903"/>
                          </a:lnTo>
                          <a:lnTo>
                            <a:pt x="632" y="1903"/>
                          </a:lnTo>
                          <a:lnTo>
                            <a:pt x="570" y="1968"/>
                          </a:lnTo>
                          <a:lnTo>
                            <a:pt x="508" y="2031"/>
                          </a:lnTo>
                          <a:lnTo>
                            <a:pt x="508" y="2031"/>
                          </a:lnTo>
                          <a:lnTo>
                            <a:pt x="447" y="2091"/>
                          </a:lnTo>
                          <a:lnTo>
                            <a:pt x="386" y="2149"/>
                          </a:lnTo>
                          <a:lnTo>
                            <a:pt x="324" y="2206"/>
                          </a:lnTo>
                          <a:lnTo>
                            <a:pt x="260" y="2262"/>
                          </a:lnTo>
                          <a:lnTo>
                            <a:pt x="197" y="2317"/>
                          </a:lnTo>
                          <a:lnTo>
                            <a:pt x="132" y="2371"/>
                          </a:lnTo>
                          <a:lnTo>
                            <a:pt x="66" y="2424"/>
                          </a:lnTo>
                          <a:lnTo>
                            <a:pt x="0" y="2477"/>
                          </a:lnTo>
                          <a:lnTo>
                            <a:pt x="124" y="2647"/>
                          </a:lnTo>
                          <a:lnTo>
                            <a:pt x="124" y="2647"/>
                          </a:lnTo>
                          <a:lnTo>
                            <a:pt x="194" y="2593"/>
                          </a:lnTo>
                          <a:lnTo>
                            <a:pt x="263" y="2537"/>
                          </a:lnTo>
                          <a:lnTo>
                            <a:pt x="330" y="2480"/>
                          </a:lnTo>
                          <a:lnTo>
                            <a:pt x="398" y="2424"/>
                          </a:lnTo>
                          <a:lnTo>
                            <a:pt x="464" y="2364"/>
                          </a:lnTo>
                          <a:lnTo>
                            <a:pt x="529" y="2303"/>
                          </a:lnTo>
                          <a:lnTo>
                            <a:pt x="593" y="2243"/>
                          </a:lnTo>
                          <a:lnTo>
                            <a:pt x="657" y="2180"/>
                          </a:lnTo>
                          <a:lnTo>
                            <a:pt x="657" y="2180"/>
                          </a:lnTo>
                          <a:lnTo>
                            <a:pt x="722" y="2114"/>
                          </a:lnTo>
                          <a:lnTo>
                            <a:pt x="785" y="2047"/>
                          </a:lnTo>
                          <a:lnTo>
                            <a:pt x="785" y="2047"/>
                          </a:lnTo>
                          <a:lnTo>
                            <a:pt x="806" y="2026"/>
                          </a:lnTo>
                          <a:lnTo>
                            <a:pt x="806" y="2026"/>
                          </a:lnTo>
                          <a:lnTo>
                            <a:pt x="823" y="2006"/>
                          </a:lnTo>
                          <a:lnTo>
                            <a:pt x="823" y="2006"/>
                          </a:lnTo>
                          <a:lnTo>
                            <a:pt x="845" y="1984"/>
                          </a:lnTo>
                          <a:lnTo>
                            <a:pt x="845" y="1984"/>
                          </a:lnTo>
                          <a:lnTo>
                            <a:pt x="862" y="1964"/>
                          </a:lnTo>
                          <a:lnTo>
                            <a:pt x="862" y="1964"/>
                          </a:lnTo>
                          <a:lnTo>
                            <a:pt x="895" y="1927"/>
                          </a:lnTo>
                          <a:lnTo>
                            <a:pt x="895" y="1927"/>
                          </a:lnTo>
                          <a:lnTo>
                            <a:pt x="913" y="1906"/>
                          </a:lnTo>
                          <a:lnTo>
                            <a:pt x="913" y="1906"/>
                          </a:lnTo>
                          <a:lnTo>
                            <a:pt x="933" y="1882"/>
                          </a:lnTo>
                          <a:lnTo>
                            <a:pt x="933" y="1882"/>
                          </a:lnTo>
                          <a:lnTo>
                            <a:pt x="949" y="1863"/>
                          </a:lnTo>
                          <a:lnTo>
                            <a:pt x="949" y="1863"/>
                          </a:lnTo>
                          <a:lnTo>
                            <a:pt x="970" y="1839"/>
                          </a:lnTo>
                          <a:lnTo>
                            <a:pt x="970" y="1839"/>
                          </a:lnTo>
                          <a:lnTo>
                            <a:pt x="985" y="1821"/>
                          </a:lnTo>
                          <a:lnTo>
                            <a:pt x="985" y="1821"/>
                          </a:lnTo>
                          <a:lnTo>
                            <a:pt x="1020" y="1779"/>
                          </a:lnTo>
                          <a:lnTo>
                            <a:pt x="1020" y="1779"/>
                          </a:lnTo>
                          <a:lnTo>
                            <a:pt x="1035" y="1761"/>
                          </a:lnTo>
                          <a:lnTo>
                            <a:pt x="1035" y="1761"/>
                          </a:lnTo>
                          <a:lnTo>
                            <a:pt x="1055" y="1735"/>
                          </a:lnTo>
                          <a:lnTo>
                            <a:pt x="1055" y="1735"/>
                          </a:lnTo>
                          <a:lnTo>
                            <a:pt x="1068" y="1719"/>
                          </a:lnTo>
                          <a:lnTo>
                            <a:pt x="1068" y="1719"/>
                          </a:lnTo>
                          <a:lnTo>
                            <a:pt x="1139" y="1628"/>
                          </a:lnTo>
                          <a:lnTo>
                            <a:pt x="1139" y="1628"/>
                          </a:lnTo>
                          <a:lnTo>
                            <a:pt x="1150" y="1613"/>
                          </a:lnTo>
                          <a:lnTo>
                            <a:pt x="1150" y="1613"/>
                          </a:lnTo>
                          <a:lnTo>
                            <a:pt x="1171" y="1584"/>
                          </a:lnTo>
                          <a:lnTo>
                            <a:pt x="1171" y="1584"/>
                          </a:lnTo>
                          <a:lnTo>
                            <a:pt x="1180" y="1574"/>
                          </a:lnTo>
                          <a:lnTo>
                            <a:pt x="1180" y="1574"/>
                          </a:lnTo>
                          <a:lnTo>
                            <a:pt x="1225" y="1510"/>
                          </a:lnTo>
                          <a:lnTo>
                            <a:pt x="1225" y="1510"/>
                          </a:lnTo>
                          <a:lnTo>
                            <a:pt x="1229" y="1505"/>
                          </a:lnTo>
                          <a:lnTo>
                            <a:pt x="1229" y="1505"/>
                          </a:lnTo>
                          <a:lnTo>
                            <a:pt x="1252" y="1473"/>
                          </a:lnTo>
                          <a:lnTo>
                            <a:pt x="1252" y="1473"/>
                          </a:lnTo>
                          <a:lnTo>
                            <a:pt x="1260" y="1463"/>
                          </a:lnTo>
                          <a:lnTo>
                            <a:pt x="1260" y="1463"/>
                          </a:lnTo>
                          <a:lnTo>
                            <a:pt x="1331" y="1357"/>
                          </a:lnTo>
                          <a:lnTo>
                            <a:pt x="1331" y="1357"/>
                          </a:lnTo>
                          <a:lnTo>
                            <a:pt x="1335" y="1352"/>
                          </a:lnTo>
                          <a:lnTo>
                            <a:pt x="1335" y="1352"/>
                          </a:lnTo>
                          <a:lnTo>
                            <a:pt x="1357" y="1316"/>
                          </a:lnTo>
                          <a:lnTo>
                            <a:pt x="1357" y="1316"/>
                          </a:lnTo>
                          <a:lnTo>
                            <a:pt x="1361" y="1311"/>
                          </a:lnTo>
                          <a:lnTo>
                            <a:pt x="1361" y="1311"/>
                          </a:lnTo>
                          <a:lnTo>
                            <a:pt x="1397" y="1254"/>
                          </a:lnTo>
                          <a:lnTo>
                            <a:pt x="1433" y="1198"/>
                          </a:lnTo>
                          <a:lnTo>
                            <a:pt x="1433" y="1198"/>
                          </a:lnTo>
                          <a:lnTo>
                            <a:pt x="1435" y="1194"/>
                          </a:lnTo>
                          <a:lnTo>
                            <a:pt x="1435" y="1194"/>
                          </a:lnTo>
                          <a:lnTo>
                            <a:pt x="1482" y="1116"/>
                          </a:lnTo>
                          <a:lnTo>
                            <a:pt x="1528" y="1037"/>
                          </a:lnTo>
                          <a:lnTo>
                            <a:pt x="1528" y="1037"/>
                          </a:lnTo>
                          <a:lnTo>
                            <a:pt x="1529" y="1035"/>
                          </a:lnTo>
                          <a:lnTo>
                            <a:pt x="1529" y="1035"/>
                          </a:lnTo>
                          <a:lnTo>
                            <a:pt x="1574" y="954"/>
                          </a:lnTo>
                          <a:lnTo>
                            <a:pt x="1618" y="872"/>
                          </a:lnTo>
                          <a:lnTo>
                            <a:pt x="1618" y="872"/>
                          </a:lnTo>
                          <a:lnTo>
                            <a:pt x="1665" y="777"/>
                          </a:lnTo>
                          <a:lnTo>
                            <a:pt x="1711" y="682"/>
                          </a:lnTo>
                          <a:lnTo>
                            <a:pt x="1755" y="585"/>
                          </a:lnTo>
                          <a:lnTo>
                            <a:pt x="1797" y="489"/>
                          </a:lnTo>
                          <a:lnTo>
                            <a:pt x="1797" y="489"/>
                          </a:lnTo>
                          <a:close/>
                        </a:path>
                      </a:pathLst>
                    </a:custGeom>
                    <a:solidFill>
                      <a:srgbClr val="0076A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2" name="Freeform 77">
                      <a:extLst>
                        <a:ext uri="{FF2B5EF4-FFF2-40B4-BE49-F238E27FC236}">
                          <a16:creationId xmlns:a16="http://schemas.microsoft.com/office/drawing/2014/main" id="{BC6A618B-C911-4DEE-9EC9-7529F30AD2A4}"/>
                        </a:ext>
                      </a:extLst>
                    </p:cNvPr>
                    <p:cNvSpPr>
                      <a:spLocks/>
                    </p:cNvSpPr>
                    <p:nvPr/>
                  </p:nvSpPr>
                  <p:spPr bwMode="auto">
                    <a:xfrm>
                      <a:off x="9126647" y="4647257"/>
                      <a:ext cx="935973" cy="360753"/>
                    </a:xfrm>
                    <a:custGeom>
                      <a:avLst/>
                      <a:gdLst>
                        <a:gd name="T0" fmla="*/ 917 w 3018"/>
                        <a:gd name="T1" fmla="*/ 1073 h 1166"/>
                        <a:gd name="T2" fmla="*/ 986 w 3018"/>
                        <a:gd name="T3" fmla="*/ 1060 h 1166"/>
                        <a:gd name="T4" fmla="*/ 1056 w 3018"/>
                        <a:gd name="T5" fmla="*/ 1044 h 1166"/>
                        <a:gd name="T6" fmla="*/ 1125 w 3018"/>
                        <a:gd name="T7" fmla="*/ 1030 h 1166"/>
                        <a:gd name="T8" fmla="*/ 1195 w 3018"/>
                        <a:gd name="T9" fmla="*/ 1012 h 1166"/>
                        <a:gd name="T10" fmla="*/ 1265 w 3018"/>
                        <a:gd name="T11" fmla="*/ 995 h 1166"/>
                        <a:gd name="T12" fmla="*/ 1337 w 3018"/>
                        <a:gd name="T13" fmla="*/ 975 h 1166"/>
                        <a:gd name="T14" fmla="*/ 1426 w 3018"/>
                        <a:gd name="T15" fmla="*/ 950 h 1166"/>
                        <a:gd name="T16" fmla="*/ 1495 w 3018"/>
                        <a:gd name="T17" fmla="*/ 929 h 1166"/>
                        <a:gd name="T18" fmla="*/ 1562 w 3018"/>
                        <a:gd name="T19" fmla="*/ 908 h 1166"/>
                        <a:gd name="T20" fmla="*/ 1629 w 3018"/>
                        <a:gd name="T21" fmla="*/ 886 h 1166"/>
                        <a:gd name="T22" fmla="*/ 1697 w 3018"/>
                        <a:gd name="T23" fmla="*/ 862 h 1166"/>
                        <a:gd name="T24" fmla="*/ 1764 w 3018"/>
                        <a:gd name="T25" fmla="*/ 838 h 1166"/>
                        <a:gd name="T26" fmla="*/ 1832 w 3018"/>
                        <a:gd name="T27" fmla="*/ 812 h 1166"/>
                        <a:gd name="T28" fmla="*/ 1903 w 3018"/>
                        <a:gd name="T29" fmla="*/ 784 h 1166"/>
                        <a:gd name="T30" fmla="*/ 1990 w 3018"/>
                        <a:gd name="T31" fmla="*/ 748 h 1166"/>
                        <a:gd name="T32" fmla="*/ 2070 w 3018"/>
                        <a:gd name="T33" fmla="*/ 714 h 1166"/>
                        <a:gd name="T34" fmla="*/ 2133 w 3018"/>
                        <a:gd name="T35" fmla="*/ 685 h 1166"/>
                        <a:gd name="T36" fmla="*/ 2196 w 3018"/>
                        <a:gd name="T37" fmla="*/ 656 h 1166"/>
                        <a:gd name="T38" fmla="*/ 2458 w 3018"/>
                        <a:gd name="T39" fmla="*/ 522 h 1166"/>
                        <a:gd name="T40" fmla="*/ 2836 w 3018"/>
                        <a:gd name="T41" fmla="*/ 296 h 1166"/>
                        <a:gd name="T42" fmla="*/ 2894 w 3018"/>
                        <a:gd name="T43" fmla="*/ 0 h 1166"/>
                        <a:gd name="T44" fmla="*/ 2540 w 3018"/>
                        <a:gd name="T45" fmla="*/ 233 h 1166"/>
                        <a:gd name="T46" fmla="*/ 2169 w 3018"/>
                        <a:gd name="T47" fmla="*/ 435 h 1166"/>
                        <a:gd name="T48" fmla="*/ 2101 w 3018"/>
                        <a:gd name="T49" fmla="*/ 467 h 1166"/>
                        <a:gd name="T50" fmla="*/ 2035 w 3018"/>
                        <a:gd name="T51" fmla="*/ 497 h 1166"/>
                        <a:gd name="T52" fmla="*/ 1977 w 3018"/>
                        <a:gd name="T53" fmla="*/ 523 h 1166"/>
                        <a:gd name="T54" fmla="*/ 1908 w 3018"/>
                        <a:gd name="T55" fmla="*/ 554 h 1166"/>
                        <a:gd name="T56" fmla="*/ 1833 w 3018"/>
                        <a:gd name="T57" fmla="*/ 584 h 1166"/>
                        <a:gd name="T58" fmla="*/ 1781 w 3018"/>
                        <a:gd name="T59" fmla="*/ 605 h 1166"/>
                        <a:gd name="T60" fmla="*/ 1756 w 3018"/>
                        <a:gd name="T61" fmla="*/ 615 h 1166"/>
                        <a:gd name="T62" fmla="*/ 1690 w 3018"/>
                        <a:gd name="T63" fmla="*/ 638 h 1166"/>
                        <a:gd name="T64" fmla="*/ 1625 w 3018"/>
                        <a:gd name="T65" fmla="*/ 662 h 1166"/>
                        <a:gd name="T66" fmla="*/ 1562 w 3018"/>
                        <a:gd name="T67" fmla="*/ 685 h 1166"/>
                        <a:gd name="T68" fmla="*/ 1497 w 3018"/>
                        <a:gd name="T69" fmla="*/ 707 h 1166"/>
                        <a:gd name="T70" fmla="*/ 1444 w 3018"/>
                        <a:gd name="T71" fmla="*/ 723 h 1166"/>
                        <a:gd name="T72" fmla="*/ 1368 w 3018"/>
                        <a:gd name="T73" fmla="*/ 747 h 1166"/>
                        <a:gd name="T74" fmla="*/ 1302 w 3018"/>
                        <a:gd name="T75" fmla="*/ 765 h 1166"/>
                        <a:gd name="T76" fmla="*/ 1281 w 3018"/>
                        <a:gd name="T77" fmla="*/ 772 h 1166"/>
                        <a:gd name="T78" fmla="*/ 1218 w 3018"/>
                        <a:gd name="T79" fmla="*/ 788 h 1166"/>
                        <a:gd name="T80" fmla="*/ 1171 w 3018"/>
                        <a:gd name="T81" fmla="*/ 801 h 1166"/>
                        <a:gd name="T82" fmla="*/ 1105 w 3018"/>
                        <a:gd name="T83" fmla="*/ 817 h 1166"/>
                        <a:gd name="T84" fmla="*/ 1036 w 3018"/>
                        <a:gd name="T85" fmla="*/ 833 h 1166"/>
                        <a:gd name="T86" fmla="*/ 970 w 3018"/>
                        <a:gd name="T87" fmla="*/ 847 h 1166"/>
                        <a:gd name="T88" fmla="*/ 944 w 3018"/>
                        <a:gd name="T89" fmla="*/ 852 h 1166"/>
                        <a:gd name="T90" fmla="*/ 889 w 3018"/>
                        <a:gd name="T91" fmla="*/ 863 h 1166"/>
                        <a:gd name="T92" fmla="*/ 778 w 3018"/>
                        <a:gd name="T93" fmla="*/ 882 h 1166"/>
                        <a:gd name="T94" fmla="*/ 420 w 3018"/>
                        <a:gd name="T95" fmla="*/ 924 h 1166"/>
                        <a:gd name="T96" fmla="*/ 0 w 3018"/>
                        <a:gd name="T97" fmla="*/ 954 h 1166"/>
                        <a:gd name="T98" fmla="*/ 230 w 3018"/>
                        <a:gd name="T99" fmla="*/ 1154 h 1166"/>
                        <a:gd name="T100" fmla="*/ 597 w 3018"/>
                        <a:gd name="T101" fmla="*/ 1118 h 1166"/>
                        <a:gd name="T102" fmla="*/ 893 w 3018"/>
                        <a:gd name="T103" fmla="*/ 1077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18" h="1166">
                          <a:moveTo>
                            <a:pt x="893" y="1077"/>
                          </a:moveTo>
                          <a:lnTo>
                            <a:pt x="893" y="1077"/>
                          </a:lnTo>
                          <a:lnTo>
                            <a:pt x="917" y="1073"/>
                          </a:lnTo>
                          <a:lnTo>
                            <a:pt x="917" y="1073"/>
                          </a:lnTo>
                          <a:lnTo>
                            <a:pt x="938" y="1069"/>
                          </a:lnTo>
                          <a:lnTo>
                            <a:pt x="938" y="1069"/>
                          </a:lnTo>
                          <a:lnTo>
                            <a:pt x="986" y="1060"/>
                          </a:lnTo>
                          <a:lnTo>
                            <a:pt x="986" y="1060"/>
                          </a:lnTo>
                          <a:lnTo>
                            <a:pt x="1012" y="1053"/>
                          </a:lnTo>
                          <a:lnTo>
                            <a:pt x="1012" y="1053"/>
                          </a:lnTo>
                          <a:lnTo>
                            <a:pt x="1056" y="1044"/>
                          </a:lnTo>
                          <a:lnTo>
                            <a:pt x="1056" y="1044"/>
                          </a:lnTo>
                          <a:lnTo>
                            <a:pt x="1084" y="1039"/>
                          </a:lnTo>
                          <a:lnTo>
                            <a:pt x="1084" y="1039"/>
                          </a:lnTo>
                          <a:lnTo>
                            <a:pt x="1125" y="1030"/>
                          </a:lnTo>
                          <a:lnTo>
                            <a:pt x="1125" y="1030"/>
                          </a:lnTo>
                          <a:lnTo>
                            <a:pt x="1154" y="1023"/>
                          </a:lnTo>
                          <a:lnTo>
                            <a:pt x="1154" y="1023"/>
                          </a:lnTo>
                          <a:lnTo>
                            <a:pt x="1195" y="1012"/>
                          </a:lnTo>
                          <a:lnTo>
                            <a:pt x="1195" y="1012"/>
                          </a:lnTo>
                          <a:lnTo>
                            <a:pt x="1222" y="1006"/>
                          </a:lnTo>
                          <a:lnTo>
                            <a:pt x="1222" y="1006"/>
                          </a:lnTo>
                          <a:lnTo>
                            <a:pt x="1265" y="995"/>
                          </a:lnTo>
                          <a:lnTo>
                            <a:pt x="1265" y="995"/>
                          </a:lnTo>
                          <a:lnTo>
                            <a:pt x="1291" y="987"/>
                          </a:lnTo>
                          <a:lnTo>
                            <a:pt x="1291" y="987"/>
                          </a:lnTo>
                          <a:lnTo>
                            <a:pt x="1337" y="975"/>
                          </a:lnTo>
                          <a:lnTo>
                            <a:pt x="1337" y="975"/>
                          </a:lnTo>
                          <a:lnTo>
                            <a:pt x="1359" y="969"/>
                          </a:lnTo>
                          <a:lnTo>
                            <a:pt x="1359" y="969"/>
                          </a:lnTo>
                          <a:lnTo>
                            <a:pt x="1426" y="950"/>
                          </a:lnTo>
                          <a:lnTo>
                            <a:pt x="1426" y="950"/>
                          </a:lnTo>
                          <a:lnTo>
                            <a:pt x="1427" y="949"/>
                          </a:lnTo>
                          <a:lnTo>
                            <a:pt x="1427" y="949"/>
                          </a:lnTo>
                          <a:lnTo>
                            <a:pt x="1495" y="929"/>
                          </a:lnTo>
                          <a:lnTo>
                            <a:pt x="1495" y="929"/>
                          </a:lnTo>
                          <a:lnTo>
                            <a:pt x="1517" y="923"/>
                          </a:lnTo>
                          <a:lnTo>
                            <a:pt x="1517" y="923"/>
                          </a:lnTo>
                          <a:lnTo>
                            <a:pt x="1562" y="908"/>
                          </a:lnTo>
                          <a:lnTo>
                            <a:pt x="1562" y="908"/>
                          </a:lnTo>
                          <a:lnTo>
                            <a:pt x="1588" y="899"/>
                          </a:lnTo>
                          <a:lnTo>
                            <a:pt x="1588" y="899"/>
                          </a:lnTo>
                          <a:lnTo>
                            <a:pt x="1629" y="886"/>
                          </a:lnTo>
                          <a:lnTo>
                            <a:pt x="1629" y="886"/>
                          </a:lnTo>
                          <a:lnTo>
                            <a:pt x="1657" y="876"/>
                          </a:lnTo>
                          <a:lnTo>
                            <a:pt x="1657" y="876"/>
                          </a:lnTo>
                          <a:lnTo>
                            <a:pt x="1697" y="862"/>
                          </a:lnTo>
                          <a:lnTo>
                            <a:pt x="1697" y="862"/>
                          </a:lnTo>
                          <a:lnTo>
                            <a:pt x="1725" y="851"/>
                          </a:lnTo>
                          <a:lnTo>
                            <a:pt x="1725" y="851"/>
                          </a:lnTo>
                          <a:lnTo>
                            <a:pt x="1764" y="838"/>
                          </a:lnTo>
                          <a:lnTo>
                            <a:pt x="1764" y="838"/>
                          </a:lnTo>
                          <a:lnTo>
                            <a:pt x="1792" y="827"/>
                          </a:lnTo>
                          <a:lnTo>
                            <a:pt x="1792" y="827"/>
                          </a:lnTo>
                          <a:lnTo>
                            <a:pt x="1832" y="812"/>
                          </a:lnTo>
                          <a:lnTo>
                            <a:pt x="1832" y="812"/>
                          </a:lnTo>
                          <a:lnTo>
                            <a:pt x="1858" y="801"/>
                          </a:lnTo>
                          <a:lnTo>
                            <a:pt x="1858" y="801"/>
                          </a:lnTo>
                          <a:lnTo>
                            <a:pt x="1903" y="784"/>
                          </a:lnTo>
                          <a:lnTo>
                            <a:pt x="1903" y="784"/>
                          </a:lnTo>
                          <a:lnTo>
                            <a:pt x="1924" y="776"/>
                          </a:lnTo>
                          <a:lnTo>
                            <a:pt x="1924" y="776"/>
                          </a:lnTo>
                          <a:lnTo>
                            <a:pt x="1990" y="748"/>
                          </a:lnTo>
                          <a:lnTo>
                            <a:pt x="1990" y="748"/>
                          </a:lnTo>
                          <a:lnTo>
                            <a:pt x="2055" y="720"/>
                          </a:lnTo>
                          <a:lnTo>
                            <a:pt x="2055" y="720"/>
                          </a:lnTo>
                          <a:lnTo>
                            <a:pt x="2070" y="714"/>
                          </a:lnTo>
                          <a:lnTo>
                            <a:pt x="2070" y="714"/>
                          </a:lnTo>
                          <a:lnTo>
                            <a:pt x="2122" y="690"/>
                          </a:lnTo>
                          <a:lnTo>
                            <a:pt x="2122" y="690"/>
                          </a:lnTo>
                          <a:lnTo>
                            <a:pt x="2133" y="685"/>
                          </a:lnTo>
                          <a:lnTo>
                            <a:pt x="2133" y="685"/>
                          </a:lnTo>
                          <a:lnTo>
                            <a:pt x="2191" y="658"/>
                          </a:lnTo>
                          <a:lnTo>
                            <a:pt x="2191" y="658"/>
                          </a:lnTo>
                          <a:lnTo>
                            <a:pt x="2196" y="656"/>
                          </a:lnTo>
                          <a:lnTo>
                            <a:pt x="2196" y="656"/>
                          </a:lnTo>
                          <a:lnTo>
                            <a:pt x="2261" y="624"/>
                          </a:lnTo>
                          <a:lnTo>
                            <a:pt x="2261" y="624"/>
                          </a:lnTo>
                          <a:lnTo>
                            <a:pt x="2360" y="575"/>
                          </a:lnTo>
                          <a:lnTo>
                            <a:pt x="2458" y="522"/>
                          </a:lnTo>
                          <a:lnTo>
                            <a:pt x="2555" y="469"/>
                          </a:lnTo>
                          <a:lnTo>
                            <a:pt x="2650" y="414"/>
                          </a:lnTo>
                          <a:lnTo>
                            <a:pt x="2744" y="356"/>
                          </a:lnTo>
                          <a:lnTo>
                            <a:pt x="2836" y="296"/>
                          </a:lnTo>
                          <a:lnTo>
                            <a:pt x="2927" y="235"/>
                          </a:lnTo>
                          <a:lnTo>
                            <a:pt x="3018" y="172"/>
                          </a:lnTo>
                          <a:lnTo>
                            <a:pt x="2894" y="0"/>
                          </a:lnTo>
                          <a:lnTo>
                            <a:pt x="2894" y="0"/>
                          </a:lnTo>
                          <a:lnTo>
                            <a:pt x="2807" y="61"/>
                          </a:lnTo>
                          <a:lnTo>
                            <a:pt x="2720" y="120"/>
                          </a:lnTo>
                          <a:lnTo>
                            <a:pt x="2630" y="177"/>
                          </a:lnTo>
                          <a:lnTo>
                            <a:pt x="2540" y="233"/>
                          </a:lnTo>
                          <a:lnTo>
                            <a:pt x="2449" y="285"/>
                          </a:lnTo>
                          <a:lnTo>
                            <a:pt x="2356" y="337"/>
                          </a:lnTo>
                          <a:lnTo>
                            <a:pt x="2262" y="387"/>
                          </a:lnTo>
                          <a:lnTo>
                            <a:pt x="2169" y="435"/>
                          </a:lnTo>
                          <a:lnTo>
                            <a:pt x="2169" y="435"/>
                          </a:lnTo>
                          <a:lnTo>
                            <a:pt x="2107" y="464"/>
                          </a:lnTo>
                          <a:lnTo>
                            <a:pt x="2101" y="467"/>
                          </a:lnTo>
                          <a:lnTo>
                            <a:pt x="2101" y="467"/>
                          </a:lnTo>
                          <a:lnTo>
                            <a:pt x="2046" y="493"/>
                          </a:lnTo>
                          <a:lnTo>
                            <a:pt x="2040" y="494"/>
                          </a:lnTo>
                          <a:lnTo>
                            <a:pt x="2040" y="494"/>
                          </a:lnTo>
                          <a:lnTo>
                            <a:pt x="2035" y="497"/>
                          </a:lnTo>
                          <a:lnTo>
                            <a:pt x="2035" y="497"/>
                          </a:lnTo>
                          <a:lnTo>
                            <a:pt x="1984" y="521"/>
                          </a:lnTo>
                          <a:lnTo>
                            <a:pt x="1984" y="521"/>
                          </a:lnTo>
                          <a:lnTo>
                            <a:pt x="1977" y="523"/>
                          </a:lnTo>
                          <a:lnTo>
                            <a:pt x="1977" y="523"/>
                          </a:lnTo>
                          <a:lnTo>
                            <a:pt x="1970" y="526"/>
                          </a:lnTo>
                          <a:lnTo>
                            <a:pt x="1970" y="526"/>
                          </a:lnTo>
                          <a:lnTo>
                            <a:pt x="1908" y="554"/>
                          </a:lnTo>
                          <a:lnTo>
                            <a:pt x="1908" y="554"/>
                          </a:lnTo>
                          <a:lnTo>
                            <a:pt x="1845" y="579"/>
                          </a:lnTo>
                          <a:lnTo>
                            <a:pt x="1845" y="579"/>
                          </a:lnTo>
                          <a:lnTo>
                            <a:pt x="1833" y="584"/>
                          </a:lnTo>
                          <a:lnTo>
                            <a:pt x="1833" y="584"/>
                          </a:lnTo>
                          <a:lnTo>
                            <a:pt x="1824" y="588"/>
                          </a:lnTo>
                          <a:lnTo>
                            <a:pt x="1824" y="588"/>
                          </a:lnTo>
                          <a:lnTo>
                            <a:pt x="1781" y="605"/>
                          </a:lnTo>
                          <a:lnTo>
                            <a:pt x="1781" y="605"/>
                          </a:lnTo>
                          <a:lnTo>
                            <a:pt x="1763" y="612"/>
                          </a:lnTo>
                          <a:lnTo>
                            <a:pt x="1756" y="615"/>
                          </a:lnTo>
                          <a:lnTo>
                            <a:pt x="1756" y="615"/>
                          </a:lnTo>
                          <a:lnTo>
                            <a:pt x="1717" y="629"/>
                          </a:lnTo>
                          <a:lnTo>
                            <a:pt x="1717" y="629"/>
                          </a:lnTo>
                          <a:lnTo>
                            <a:pt x="1690" y="638"/>
                          </a:lnTo>
                          <a:lnTo>
                            <a:pt x="1690" y="638"/>
                          </a:lnTo>
                          <a:lnTo>
                            <a:pt x="1653" y="653"/>
                          </a:lnTo>
                          <a:lnTo>
                            <a:pt x="1653" y="653"/>
                          </a:lnTo>
                          <a:lnTo>
                            <a:pt x="1625" y="662"/>
                          </a:lnTo>
                          <a:lnTo>
                            <a:pt x="1625" y="662"/>
                          </a:lnTo>
                          <a:lnTo>
                            <a:pt x="1588" y="675"/>
                          </a:lnTo>
                          <a:lnTo>
                            <a:pt x="1588" y="675"/>
                          </a:lnTo>
                          <a:lnTo>
                            <a:pt x="1562" y="685"/>
                          </a:lnTo>
                          <a:lnTo>
                            <a:pt x="1562" y="685"/>
                          </a:lnTo>
                          <a:lnTo>
                            <a:pt x="1522" y="698"/>
                          </a:lnTo>
                          <a:lnTo>
                            <a:pt x="1514" y="700"/>
                          </a:lnTo>
                          <a:lnTo>
                            <a:pt x="1514" y="700"/>
                          </a:lnTo>
                          <a:lnTo>
                            <a:pt x="1497" y="707"/>
                          </a:lnTo>
                          <a:lnTo>
                            <a:pt x="1497" y="707"/>
                          </a:lnTo>
                          <a:lnTo>
                            <a:pt x="1454" y="720"/>
                          </a:lnTo>
                          <a:lnTo>
                            <a:pt x="1454" y="720"/>
                          </a:lnTo>
                          <a:lnTo>
                            <a:pt x="1444" y="723"/>
                          </a:lnTo>
                          <a:lnTo>
                            <a:pt x="1444" y="723"/>
                          </a:lnTo>
                          <a:lnTo>
                            <a:pt x="1433" y="727"/>
                          </a:lnTo>
                          <a:lnTo>
                            <a:pt x="1433" y="727"/>
                          </a:lnTo>
                          <a:lnTo>
                            <a:pt x="1368" y="747"/>
                          </a:lnTo>
                          <a:lnTo>
                            <a:pt x="1368" y="747"/>
                          </a:lnTo>
                          <a:lnTo>
                            <a:pt x="1366" y="747"/>
                          </a:lnTo>
                          <a:lnTo>
                            <a:pt x="1366" y="747"/>
                          </a:lnTo>
                          <a:lnTo>
                            <a:pt x="1302" y="765"/>
                          </a:lnTo>
                          <a:lnTo>
                            <a:pt x="1302" y="765"/>
                          </a:lnTo>
                          <a:lnTo>
                            <a:pt x="1290" y="769"/>
                          </a:lnTo>
                          <a:lnTo>
                            <a:pt x="1290" y="769"/>
                          </a:lnTo>
                          <a:lnTo>
                            <a:pt x="1281" y="772"/>
                          </a:lnTo>
                          <a:lnTo>
                            <a:pt x="1281" y="772"/>
                          </a:lnTo>
                          <a:lnTo>
                            <a:pt x="1237" y="784"/>
                          </a:lnTo>
                          <a:lnTo>
                            <a:pt x="1237" y="784"/>
                          </a:lnTo>
                          <a:lnTo>
                            <a:pt x="1218" y="788"/>
                          </a:lnTo>
                          <a:lnTo>
                            <a:pt x="1211" y="790"/>
                          </a:lnTo>
                          <a:lnTo>
                            <a:pt x="1211" y="790"/>
                          </a:lnTo>
                          <a:lnTo>
                            <a:pt x="1171" y="801"/>
                          </a:lnTo>
                          <a:lnTo>
                            <a:pt x="1171" y="801"/>
                          </a:lnTo>
                          <a:lnTo>
                            <a:pt x="1143" y="808"/>
                          </a:lnTo>
                          <a:lnTo>
                            <a:pt x="1143" y="808"/>
                          </a:lnTo>
                          <a:lnTo>
                            <a:pt x="1105" y="817"/>
                          </a:lnTo>
                          <a:lnTo>
                            <a:pt x="1105" y="817"/>
                          </a:lnTo>
                          <a:lnTo>
                            <a:pt x="1077" y="823"/>
                          </a:lnTo>
                          <a:lnTo>
                            <a:pt x="1077" y="823"/>
                          </a:lnTo>
                          <a:lnTo>
                            <a:pt x="1037" y="833"/>
                          </a:lnTo>
                          <a:lnTo>
                            <a:pt x="1036" y="833"/>
                          </a:lnTo>
                          <a:lnTo>
                            <a:pt x="1036" y="833"/>
                          </a:lnTo>
                          <a:lnTo>
                            <a:pt x="1011" y="838"/>
                          </a:lnTo>
                          <a:lnTo>
                            <a:pt x="1011" y="838"/>
                          </a:lnTo>
                          <a:lnTo>
                            <a:pt x="970" y="847"/>
                          </a:lnTo>
                          <a:lnTo>
                            <a:pt x="962" y="849"/>
                          </a:lnTo>
                          <a:lnTo>
                            <a:pt x="962" y="849"/>
                          </a:lnTo>
                          <a:lnTo>
                            <a:pt x="944" y="852"/>
                          </a:lnTo>
                          <a:lnTo>
                            <a:pt x="944" y="852"/>
                          </a:lnTo>
                          <a:lnTo>
                            <a:pt x="899" y="862"/>
                          </a:lnTo>
                          <a:lnTo>
                            <a:pt x="899" y="862"/>
                          </a:lnTo>
                          <a:lnTo>
                            <a:pt x="889" y="863"/>
                          </a:lnTo>
                          <a:lnTo>
                            <a:pt x="889" y="863"/>
                          </a:lnTo>
                          <a:lnTo>
                            <a:pt x="877" y="866"/>
                          </a:lnTo>
                          <a:lnTo>
                            <a:pt x="855" y="870"/>
                          </a:lnTo>
                          <a:lnTo>
                            <a:pt x="855" y="870"/>
                          </a:lnTo>
                          <a:lnTo>
                            <a:pt x="778" y="882"/>
                          </a:lnTo>
                          <a:lnTo>
                            <a:pt x="630" y="901"/>
                          </a:lnTo>
                          <a:lnTo>
                            <a:pt x="630" y="901"/>
                          </a:lnTo>
                          <a:lnTo>
                            <a:pt x="571" y="908"/>
                          </a:lnTo>
                          <a:lnTo>
                            <a:pt x="420" y="924"/>
                          </a:lnTo>
                          <a:lnTo>
                            <a:pt x="324" y="933"/>
                          </a:lnTo>
                          <a:lnTo>
                            <a:pt x="218" y="942"/>
                          </a:lnTo>
                          <a:lnTo>
                            <a:pt x="108" y="949"/>
                          </a:lnTo>
                          <a:lnTo>
                            <a:pt x="0" y="954"/>
                          </a:lnTo>
                          <a:lnTo>
                            <a:pt x="0" y="1166"/>
                          </a:lnTo>
                          <a:lnTo>
                            <a:pt x="0" y="1166"/>
                          </a:lnTo>
                          <a:lnTo>
                            <a:pt x="115" y="1160"/>
                          </a:lnTo>
                          <a:lnTo>
                            <a:pt x="230" y="1154"/>
                          </a:lnTo>
                          <a:lnTo>
                            <a:pt x="341" y="1145"/>
                          </a:lnTo>
                          <a:lnTo>
                            <a:pt x="443" y="1135"/>
                          </a:lnTo>
                          <a:lnTo>
                            <a:pt x="530" y="1126"/>
                          </a:lnTo>
                          <a:lnTo>
                            <a:pt x="597" y="1118"/>
                          </a:lnTo>
                          <a:lnTo>
                            <a:pt x="658" y="1110"/>
                          </a:lnTo>
                          <a:lnTo>
                            <a:pt x="658" y="1110"/>
                          </a:lnTo>
                          <a:lnTo>
                            <a:pt x="805" y="1090"/>
                          </a:lnTo>
                          <a:lnTo>
                            <a:pt x="893" y="1077"/>
                          </a:lnTo>
                          <a:lnTo>
                            <a:pt x="893" y="1077"/>
                          </a:lnTo>
                          <a:close/>
                        </a:path>
                      </a:pathLst>
                    </a:custGeom>
                    <a:solidFill>
                      <a:srgbClr val="0076A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3" name="Freeform 78">
                      <a:extLst>
                        <a:ext uri="{FF2B5EF4-FFF2-40B4-BE49-F238E27FC236}">
                          <a16:creationId xmlns:a16="http://schemas.microsoft.com/office/drawing/2014/main" id="{69FF2CED-D8FA-416B-9E67-7E13F4C17857}"/>
                        </a:ext>
                      </a:extLst>
                    </p:cNvPr>
                    <p:cNvSpPr>
                      <a:spLocks/>
                    </p:cNvSpPr>
                    <p:nvPr/>
                  </p:nvSpPr>
                  <p:spPr bwMode="auto">
                    <a:xfrm>
                      <a:off x="10609327" y="2850932"/>
                      <a:ext cx="142565" cy="970684"/>
                    </a:xfrm>
                    <a:custGeom>
                      <a:avLst/>
                      <a:gdLst>
                        <a:gd name="T0" fmla="*/ 420 w 458"/>
                        <a:gd name="T1" fmla="*/ 2284 h 3131"/>
                        <a:gd name="T2" fmla="*/ 428 w 458"/>
                        <a:gd name="T3" fmla="*/ 2206 h 3131"/>
                        <a:gd name="T4" fmla="*/ 433 w 458"/>
                        <a:gd name="T5" fmla="*/ 2156 h 3131"/>
                        <a:gd name="T6" fmla="*/ 440 w 458"/>
                        <a:gd name="T7" fmla="*/ 2083 h 3131"/>
                        <a:gd name="T8" fmla="*/ 444 w 458"/>
                        <a:gd name="T9" fmla="*/ 2029 h 3131"/>
                        <a:gd name="T10" fmla="*/ 449 w 458"/>
                        <a:gd name="T11" fmla="*/ 1958 h 3131"/>
                        <a:gd name="T12" fmla="*/ 452 w 458"/>
                        <a:gd name="T13" fmla="*/ 1901 h 3131"/>
                        <a:gd name="T14" fmla="*/ 454 w 458"/>
                        <a:gd name="T15" fmla="*/ 1830 h 3131"/>
                        <a:gd name="T16" fmla="*/ 457 w 458"/>
                        <a:gd name="T17" fmla="*/ 1770 h 3131"/>
                        <a:gd name="T18" fmla="*/ 457 w 458"/>
                        <a:gd name="T19" fmla="*/ 1699 h 3131"/>
                        <a:gd name="T20" fmla="*/ 457 w 458"/>
                        <a:gd name="T21" fmla="*/ 1578 h 3131"/>
                        <a:gd name="T22" fmla="*/ 457 w 458"/>
                        <a:gd name="T23" fmla="*/ 1516 h 3131"/>
                        <a:gd name="T24" fmla="*/ 454 w 458"/>
                        <a:gd name="T25" fmla="*/ 1445 h 3131"/>
                        <a:gd name="T26" fmla="*/ 452 w 458"/>
                        <a:gd name="T27" fmla="*/ 1378 h 3131"/>
                        <a:gd name="T28" fmla="*/ 449 w 458"/>
                        <a:gd name="T29" fmla="*/ 1317 h 3131"/>
                        <a:gd name="T30" fmla="*/ 444 w 458"/>
                        <a:gd name="T31" fmla="*/ 1252 h 3131"/>
                        <a:gd name="T32" fmla="*/ 439 w 458"/>
                        <a:gd name="T33" fmla="*/ 1178 h 3131"/>
                        <a:gd name="T34" fmla="*/ 433 w 458"/>
                        <a:gd name="T35" fmla="*/ 1120 h 3131"/>
                        <a:gd name="T36" fmla="*/ 427 w 458"/>
                        <a:gd name="T37" fmla="*/ 1059 h 3131"/>
                        <a:gd name="T38" fmla="*/ 417 w 458"/>
                        <a:gd name="T39" fmla="*/ 981 h 3131"/>
                        <a:gd name="T40" fmla="*/ 411 w 458"/>
                        <a:gd name="T41" fmla="*/ 923 h 3131"/>
                        <a:gd name="T42" fmla="*/ 403 w 458"/>
                        <a:gd name="T43" fmla="*/ 863 h 3131"/>
                        <a:gd name="T44" fmla="*/ 362 w 458"/>
                        <a:gd name="T45" fmla="*/ 623 h 3131"/>
                        <a:gd name="T46" fmla="*/ 263 w 458"/>
                        <a:gd name="T47" fmla="*/ 205 h 3131"/>
                        <a:gd name="T48" fmla="*/ 0 w 458"/>
                        <a:gd name="T49" fmla="*/ 66 h 3131"/>
                        <a:gd name="T50" fmla="*/ 111 w 458"/>
                        <a:gd name="T51" fmla="*/ 462 h 3131"/>
                        <a:gd name="T52" fmla="*/ 189 w 458"/>
                        <a:gd name="T53" fmla="*/ 865 h 3131"/>
                        <a:gd name="T54" fmla="*/ 193 w 458"/>
                        <a:gd name="T55" fmla="*/ 894 h 3131"/>
                        <a:gd name="T56" fmla="*/ 201 w 458"/>
                        <a:gd name="T57" fmla="*/ 951 h 3131"/>
                        <a:gd name="T58" fmla="*/ 209 w 458"/>
                        <a:gd name="T59" fmla="*/ 1006 h 3131"/>
                        <a:gd name="T60" fmla="*/ 216 w 458"/>
                        <a:gd name="T61" fmla="*/ 1079 h 3131"/>
                        <a:gd name="T62" fmla="*/ 220 w 458"/>
                        <a:gd name="T63" fmla="*/ 1113 h 3131"/>
                        <a:gd name="T64" fmla="*/ 226 w 458"/>
                        <a:gd name="T65" fmla="*/ 1178 h 3131"/>
                        <a:gd name="T66" fmla="*/ 232 w 458"/>
                        <a:gd name="T67" fmla="*/ 1249 h 3131"/>
                        <a:gd name="T68" fmla="*/ 234 w 458"/>
                        <a:gd name="T69" fmla="*/ 1268 h 3131"/>
                        <a:gd name="T70" fmla="*/ 238 w 458"/>
                        <a:gd name="T71" fmla="*/ 1330 h 3131"/>
                        <a:gd name="T72" fmla="*/ 240 w 458"/>
                        <a:gd name="T73" fmla="*/ 1388 h 3131"/>
                        <a:gd name="T74" fmla="*/ 243 w 458"/>
                        <a:gd name="T75" fmla="*/ 1448 h 3131"/>
                        <a:gd name="T76" fmla="*/ 244 w 458"/>
                        <a:gd name="T77" fmla="*/ 1502 h 3131"/>
                        <a:gd name="T78" fmla="*/ 246 w 458"/>
                        <a:gd name="T79" fmla="*/ 1563 h 3131"/>
                        <a:gd name="T80" fmla="*/ 246 w 458"/>
                        <a:gd name="T81" fmla="*/ 1581 h 3131"/>
                        <a:gd name="T82" fmla="*/ 247 w 458"/>
                        <a:gd name="T83" fmla="*/ 1696 h 3131"/>
                        <a:gd name="T84" fmla="*/ 244 w 458"/>
                        <a:gd name="T85" fmla="*/ 1770 h 3131"/>
                        <a:gd name="T86" fmla="*/ 243 w 458"/>
                        <a:gd name="T87" fmla="*/ 1827 h 3131"/>
                        <a:gd name="T88" fmla="*/ 240 w 458"/>
                        <a:gd name="T89" fmla="*/ 1890 h 3131"/>
                        <a:gd name="T90" fmla="*/ 239 w 458"/>
                        <a:gd name="T91" fmla="*/ 1910 h 3131"/>
                        <a:gd name="T92" fmla="*/ 236 w 458"/>
                        <a:gd name="T93" fmla="*/ 1968 h 3131"/>
                        <a:gd name="T94" fmla="*/ 231 w 458"/>
                        <a:gd name="T95" fmla="*/ 2041 h 3131"/>
                        <a:gd name="T96" fmla="*/ 224 w 458"/>
                        <a:gd name="T97" fmla="*/ 2116 h 3131"/>
                        <a:gd name="T98" fmla="*/ 223 w 458"/>
                        <a:gd name="T99" fmla="*/ 2136 h 3131"/>
                        <a:gd name="T100" fmla="*/ 218 w 458"/>
                        <a:gd name="T101" fmla="*/ 2184 h 3131"/>
                        <a:gd name="T102" fmla="*/ 210 w 458"/>
                        <a:gd name="T103" fmla="*/ 2259 h 3131"/>
                        <a:gd name="T104" fmla="*/ 170 w 458"/>
                        <a:gd name="T105" fmla="*/ 2467 h 3131"/>
                        <a:gd name="T106" fmla="*/ 111 w 458"/>
                        <a:gd name="T107" fmla="*/ 2740 h 3131"/>
                        <a:gd name="T108" fmla="*/ 231 w 458"/>
                        <a:gd name="T109" fmla="*/ 3131 h 3131"/>
                        <a:gd name="T110" fmla="*/ 317 w 458"/>
                        <a:gd name="T111" fmla="*/ 2789 h 3131"/>
                        <a:gd name="T112" fmla="*/ 378 w 458"/>
                        <a:gd name="T113" fmla="*/ 2508 h 3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8" h="3131">
                          <a:moveTo>
                            <a:pt x="417" y="2296"/>
                          </a:moveTo>
                          <a:lnTo>
                            <a:pt x="417" y="2296"/>
                          </a:lnTo>
                          <a:lnTo>
                            <a:pt x="420" y="2284"/>
                          </a:lnTo>
                          <a:lnTo>
                            <a:pt x="420" y="2284"/>
                          </a:lnTo>
                          <a:lnTo>
                            <a:pt x="421" y="2270"/>
                          </a:lnTo>
                          <a:lnTo>
                            <a:pt x="421" y="2270"/>
                          </a:lnTo>
                          <a:lnTo>
                            <a:pt x="428" y="2206"/>
                          </a:lnTo>
                          <a:lnTo>
                            <a:pt x="428" y="2206"/>
                          </a:lnTo>
                          <a:lnTo>
                            <a:pt x="429" y="2192"/>
                          </a:lnTo>
                          <a:lnTo>
                            <a:pt x="429" y="2192"/>
                          </a:lnTo>
                          <a:lnTo>
                            <a:pt x="433" y="2156"/>
                          </a:lnTo>
                          <a:lnTo>
                            <a:pt x="433" y="2156"/>
                          </a:lnTo>
                          <a:lnTo>
                            <a:pt x="435" y="2136"/>
                          </a:lnTo>
                          <a:lnTo>
                            <a:pt x="435" y="2136"/>
                          </a:lnTo>
                          <a:lnTo>
                            <a:pt x="440" y="2083"/>
                          </a:lnTo>
                          <a:lnTo>
                            <a:pt x="440" y="2083"/>
                          </a:lnTo>
                          <a:lnTo>
                            <a:pt x="442" y="2058"/>
                          </a:lnTo>
                          <a:lnTo>
                            <a:pt x="442" y="2058"/>
                          </a:lnTo>
                          <a:lnTo>
                            <a:pt x="444" y="2029"/>
                          </a:lnTo>
                          <a:lnTo>
                            <a:pt x="444" y="2029"/>
                          </a:lnTo>
                          <a:lnTo>
                            <a:pt x="448" y="1982"/>
                          </a:lnTo>
                          <a:lnTo>
                            <a:pt x="448" y="1982"/>
                          </a:lnTo>
                          <a:lnTo>
                            <a:pt x="449" y="1958"/>
                          </a:lnTo>
                          <a:lnTo>
                            <a:pt x="449" y="1958"/>
                          </a:lnTo>
                          <a:lnTo>
                            <a:pt x="450" y="1921"/>
                          </a:lnTo>
                          <a:lnTo>
                            <a:pt x="450" y="1921"/>
                          </a:lnTo>
                          <a:lnTo>
                            <a:pt x="452" y="1901"/>
                          </a:lnTo>
                          <a:lnTo>
                            <a:pt x="452" y="1901"/>
                          </a:lnTo>
                          <a:lnTo>
                            <a:pt x="454" y="1847"/>
                          </a:lnTo>
                          <a:lnTo>
                            <a:pt x="454" y="1847"/>
                          </a:lnTo>
                          <a:lnTo>
                            <a:pt x="454" y="1830"/>
                          </a:lnTo>
                          <a:lnTo>
                            <a:pt x="454" y="1830"/>
                          </a:lnTo>
                          <a:lnTo>
                            <a:pt x="456" y="1782"/>
                          </a:lnTo>
                          <a:lnTo>
                            <a:pt x="456" y="1782"/>
                          </a:lnTo>
                          <a:lnTo>
                            <a:pt x="457" y="1770"/>
                          </a:lnTo>
                          <a:lnTo>
                            <a:pt x="457" y="1770"/>
                          </a:lnTo>
                          <a:lnTo>
                            <a:pt x="457" y="1713"/>
                          </a:lnTo>
                          <a:lnTo>
                            <a:pt x="457" y="1713"/>
                          </a:lnTo>
                          <a:lnTo>
                            <a:pt x="457" y="1699"/>
                          </a:lnTo>
                          <a:lnTo>
                            <a:pt x="457" y="1699"/>
                          </a:lnTo>
                          <a:lnTo>
                            <a:pt x="458" y="1639"/>
                          </a:lnTo>
                          <a:lnTo>
                            <a:pt x="458" y="1639"/>
                          </a:lnTo>
                          <a:lnTo>
                            <a:pt x="457" y="1578"/>
                          </a:lnTo>
                          <a:lnTo>
                            <a:pt x="457" y="1578"/>
                          </a:lnTo>
                          <a:lnTo>
                            <a:pt x="457" y="1560"/>
                          </a:lnTo>
                          <a:lnTo>
                            <a:pt x="457" y="1560"/>
                          </a:lnTo>
                          <a:lnTo>
                            <a:pt x="457" y="1516"/>
                          </a:lnTo>
                          <a:lnTo>
                            <a:pt x="457" y="1516"/>
                          </a:lnTo>
                          <a:lnTo>
                            <a:pt x="456" y="1496"/>
                          </a:lnTo>
                          <a:lnTo>
                            <a:pt x="456" y="1496"/>
                          </a:lnTo>
                          <a:lnTo>
                            <a:pt x="454" y="1445"/>
                          </a:lnTo>
                          <a:lnTo>
                            <a:pt x="454" y="1445"/>
                          </a:lnTo>
                          <a:lnTo>
                            <a:pt x="454" y="1436"/>
                          </a:lnTo>
                          <a:lnTo>
                            <a:pt x="454" y="1436"/>
                          </a:lnTo>
                          <a:lnTo>
                            <a:pt x="452" y="1378"/>
                          </a:lnTo>
                          <a:lnTo>
                            <a:pt x="452" y="1378"/>
                          </a:lnTo>
                          <a:lnTo>
                            <a:pt x="450" y="1356"/>
                          </a:lnTo>
                          <a:lnTo>
                            <a:pt x="450" y="1356"/>
                          </a:lnTo>
                          <a:lnTo>
                            <a:pt x="449" y="1317"/>
                          </a:lnTo>
                          <a:lnTo>
                            <a:pt x="449" y="1317"/>
                          </a:lnTo>
                          <a:lnTo>
                            <a:pt x="446" y="1294"/>
                          </a:lnTo>
                          <a:lnTo>
                            <a:pt x="446" y="1294"/>
                          </a:lnTo>
                          <a:lnTo>
                            <a:pt x="444" y="1252"/>
                          </a:lnTo>
                          <a:lnTo>
                            <a:pt x="444" y="1252"/>
                          </a:lnTo>
                          <a:lnTo>
                            <a:pt x="442" y="1233"/>
                          </a:lnTo>
                          <a:lnTo>
                            <a:pt x="442" y="1233"/>
                          </a:lnTo>
                          <a:lnTo>
                            <a:pt x="439" y="1178"/>
                          </a:lnTo>
                          <a:lnTo>
                            <a:pt x="439" y="1178"/>
                          </a:lnTo>
                          <a:lnTo>
                            <a:pt x="436" y="1153"/>
                          </a:lnTo>
                          <a:lnTo>
                            <a:pt x="436" y="1153"/>
                          </a:lnTo>
                          <a:lnTo>
                            <a:pt x="433" y="1120"/>
                          </a:lnTo>
                          <a:lnTo>
                            <a:pt x="433" y="1120"/>
                          </a:lnTo>
                          <a:lnTo>
                            <a:pt x="431" y="1092"/>
                          </a:lnTo>
                          <a:lnTo>
                            <a:pt x="431" y="1092"/>
                          </a:lnTo>
                          <a:lnTo>
                            <a:pt x="427" y="1059"/>
                          </a:lnTo>
                          <a:lnTo>
                            <a:pt x="427" y="1059"/>
                          </a:lnTo>
                          <a:lnTo>
                            <a:pt x="424" y="1029"/>
                          </a:lnTo>
                          <a:lnTo>
                            <a:pt x="424" y="1029"/>
                          </a:lnTo>
                          <a:lnTo>
                            <a:pt x="417" y="981"/>
                          </a:lnTo>
                          <a:lnTo>
                            <a:pt x="417" y="981"/>
                          </a:lnTo>
                          <a:lnTo>
                            <a:pt x="415" y="951"/>
                          </a:lnTo>
                          <a:lnTo>
                            <a:pt x="415" y="951"/>
                          </a:lnTo>
                          <a:lnTo>
                            <a:pt x="411" y="923"/>
                          </a:lnTo>
                          <a:lnTo>
                            <a:pt x="411" y="923"/>
                          </a:lnTo>
                          <a:lnTo>
                            <a:pt x="407" y="891"/>
                          </a:lnTo>
                          <a:lnTo>
                            <a:pt x="407" y="891"/>
                          </a:lnTo>
                          <a:lnTo>
                            <a:pt x="403" y="863"/>
                          </a:lnTo>
                          <a:lnTo>
                            <a:pt x="403" y="863"/>
                          </a:lnTo>
                          <a:lnTo>
                            <a:pt x="398" y="834"/>
                          </a:lnTo>
                          <a:lnTo>
                            <a:pt x="398" y="834"/>
                          </a:lnTo>
                          <a:lnTo>
                            <a:pt x="380" y="727"/>
                          </a:lnTo>
                          <a:lnTo>
                            <a:pt x="362" y="623"/>
                          </a:lnTo>
                          <a:lnTo>
                            <a:pt x="339" y="517"/>
                          </a:lnTo>
                          <a:lnTo>
                            <a:pt x="317" y="413"/>
                          </a:lnTo>
                          <a:lnTo>
                            <a:pt x="290" y="310"/>
                          </a:lnTo>
                          <a:lnTo>
                            <a:pt x="263" y="205"/>
                          </a:lnTo>
                          <a:lnTo>
                            <a:pt x="234" y="103"/>
                          </a:lnTo>
                          <a:lnTo>
                            <a:pt x="201" y="0"/>
                          </a:lnTo>
                          <a:lnTo>
                            <a:pt x="0" y="66"/>
                          </a:lnTo>
                          <a:lnTo>
                            <a:pt x="0" y="66"/>
                          </a:lnTo>
                          <a:lnTo>
                            <a:pt x="30" y="164"/>
                          </a:lnTo>
                          <a:lnTo>
                            <a:pt x="59" y="263"/>
                          </a:lnTo>
                          <a:lnTo>
                            <a:pt x="86" y="362"/>
                          </a:lnTo>
                          <a:lnTo>
                            <a:pt x="111" y="462"/>
                          </a:lnTo>
                          <a:lnTo>
                            <a:pt x="133" y="562"/>
                          </a:lnTo>
                          <a:lnTo>
                            <a:pt x="154" y="662"/>
                          </a:lnTo>
                          <a:lnTo>
                            <a:pt x="173" y="764"/>
                          </a:lnTo>
                          <a:lnTo>
                            <a:pt x="189" y="865"/>
                          </a:lnTo>
                          <a:lnTo>
                            <a:pt x="189" y="865"/>
                          </a:lnTo>
                          <a:lnTo>
                            <a:pt x="191" y="886"/>
                          </a:lnTo>
                          <a:lnTo>
                            <a:pt x="193" y="894"/>
                          </a:lnTo>
                          <a:lnTo>
                            <a:pt x="193" y="894"/>
                          </a:lnTo>
                          <a:lnTo>
                            <a:pt x="197" y="922"/>
                          </a:lnTo>
                          <a:lnTo>
                            <a:pt x="197" y="922"/>
                          </a:lnTo>
                          <a:lnTo>
                            <a:pt x="201" y="951"/>
                          </a:lnTo>
                          <a:lnTo>
                            <a:pt x="201" y="951"/>
                          </a:lnTo>
                          <a:lnTo>
                            <a:pt x="205" y="978"/>
                          </a:lnTo>
                          <a:lnTo>
                            <a:pt x="205" y="982"/>
                          </a:lnTo>
                          <a:lnTo>
                            <a:pt x="205" y="982"/>
                          </a:lnTo>
                          <a:lnTo>
                            <a:pt x="209" y="1006"/>
                          </a:lnTo>
                          <a:lnTo>
                            <a:pt x="209" y="1006"/>
                          </a:lnTo>
                          <a:lnTo>
                            <a:pt x="214" y="1052"/>
                          </a:lnTo>
                          <a:lnTo>
                            <a:pt x="214" y="1052"/>
                          </a:lnTo>
                          <a:lnTo>
                            <a:pt x="216" y="1079"/>
                          </a:lnTo>
                          <a:lnTo>
                            <a:pt x="216" y="1081"/>
                          </a:lnTo>
                          <a:lnTo>
                            <a:pt x="216" y="1081"/>
                          </a:lnTo>
                          <a:lnTo>
                            <a:pt x="220" y="1113"/>
                          </a:lnTo>
                          <a:lnTo>
                            <a:pt x="220" y="1113"/>
                          </a:lnTo>
                          <a:lnTo>
                            <a:pt x="223" y="1140"/>
                          </a:lnTo>
                          <a:lnTo>
                            <a:pt x="223" y="1140"/>
                          </a:lnTo>
                          <a:lnTo>
                            <a:pt x="226" y="1171"/>
                          </a:lnTo>
                          <a:lnTo>
                            <a:pt x="226" y="1178"/>
                          </a:lnTo>
                          <a:lnTo>
                            <a:pt x="226" y="1178"/>
                          </a:lnTo>
                          <a:lnTo>
                            <a:pt x="228" y="1196"/>
                          </a:lnTo>
                          <a:lnTo>
                            <a:pt x="228" y="1196"/>
                          </a:lnTo>
                          <a:lnTo>
                            <a:pt x="232" y="1249"/>
                          </a:lnTo>
                          <a:lnTo>
                            <a:pt x="232" y="1249"/>
                          </a:lnTo>
                          <a:lnTo>
                            <a:pt x="232" y="1260"/>
                          </a:lnTo>
                          <a:lnTo>
                            <a:pt x="234" y="1268"/>
                          </a:lnTo>
                          <a:lnTo>
                            <a:pt x="234" y="1268"/>
                          </a:lnTo>
                          <a:lnTo>
                            <a:pt x="236" y="1307"/>
                          </a:lnTo>
                          <a:lnTo>
                            <a:pt x="236" y="1307"/>
                          </a:lnTo>
                          <a:lnTo>
                            <a:pt x="238" y="1330"/>
                          </a:lnTo>
                          <a:lnTo>
                            <a:pt x="238" y="1330"/>
                          </a:lnTo>
                          <a:lnTo>
                            <a:pt x="239" y="1367"/>
                          </a:lnTo>
                          <a:lnTo>
                            <a:pt x="240" y="1372"/>
                          </a:lnTo>
                          <a:lnTo>
                            <a:pt x="240" y="1372"/>
                          </a:lnTo>
                          <a:lnTo>
                            <a:pt x="240" y="1388"/>
                          </a:lnTo>
                          <a:lnTo>
                            <a:pt x="240" y="1388"/>
                          </a:lnTo>
                          <a:lnTo>
                            <a:pt x="243" y="1444"/>
                          </a:lnTo>
                          <a:lnTo>
                            <a:pt x="243" y="1448"/>
                          </a:lnTo>
                          <a:lnTo>
                            <a:pt x="243" y="1448"/>
                          </a:lnTo>
                          <a:lnTo>
                            <a:pt x="243" y="1453"/>
                          </a:lnTo>
                          <a:lnTo>
                            <a:pt x="243" y="1453"/>
                          </a:lnTo>
                          <a:lnTo>
                            <a:pt x="244" y="1502"/>
                          </a:lnTo>
                          <a:lnTo>
                            <a:pt x="244" y="1502"/>
                          </a:lnTo>
                          <a:lnTo>
                            <a:pt x="246" y="1516"/>
                          </a:lnTo>
                          <a:lnTo>
                            <a:pt x="246" y="1520"/>
                          </a:lnTo>
                          <a:lnTo>
                            <a:pt x="246" y="1520"/>
                          </a:lnTo>
                          <a:lnTo>
                            <a:pt x="246" y="1563"/>
                          </a:lnTo>
                          <a:lnTo>
                            <a:pt x="246" y="1568"/>
                          </a:lnTo>
                          <a:lnTo>
                            <a:pt x="246" y="1568"/>
                          </a:lnTo>
                          <a:lnTo>
                            <a:pt x="246" y="1581"/>
                          </a:lnTo>
                          <a:lnTo>
                            <a:pt x="246" y="1581"/>
                          </a:lnTo>
                          <a:lnTo>
                            <a:pt x="247" y="1639"/>
                          </a:lnTo>
                          <a:lnTo>
                            <a:pt x="247" y="1639"/>
                          </a:lnTo>
                          <a:lnTo>
                            <a:pt x="247" y="1696"/>
                          </a:lnTo>
                          <a:lnTo>
                            <a:pt x="247" y="1696"/>
                          </a:lnTo>
                          <a:lnTo>
                            <a:pt x="246" y="1711"/>
                          </a:lnTo>
                          <a:lnTo>
                            <a:pt x="246" y="1711"/>
                          </a:lnTo>
                          <a:lnTo>
                            <a:pt x="246" y="1765"/>
                          </a:lnTo>
                          <a:lnTo>
                            <a:pt x="244" y="1770"/>
                          </a:lnTo>
                          <a:lnTo>
                            <a:pt x="244" y="1777"/>
                          </a:lnTo>
                          <a:lnTo>
                            <a:pt x="244" y="1777"/>
                          </a:lnTo>
                          <a:lnTo>
                            <a:pt x="243" y="1822"/>
                          </a:lnTo>
                          <a:lnTo>
                            <a:pt x="243" y="1827"/>
                          </a:lnTo>
                          <a:lnTo>
                            <a:pt x="243" y="1827"/>
                          </a:lnTo>
                          <a:lnTo>
                            <a:pt x="243" y="1839"/>
                          </a:lnTo>
                          <a:lnTo>
                            <a:pt x="243" y="1839"/>
                          </a:lnTo>
                          <a:lnTo>
                            <a:pt x="240" y="1890"/>
                          </a:lnTo>
                          <a:lnTo>
                            <a:pt x="240" y="1890"/>
                          </a:lnTo>
                          <a:lnTo>
                            <a:pt x="240" y="1905"/>
                          </a:lnTo>
                          <a:lnTo>
                            <a:pt x="239" y="1910"/>
                          </a:lnTo>
                          <a:lnTo>
                            <a:pt x="239" y="1910"/>
                          </a:lnTo>
                          <a:lnTo>
                            <a:pt x="238" y="1946"/>
                          </a:lnTo>
                          <a:lnTo>
                            <a:pt x="238" y="1952"/>
                          </a:lnTo>
                          <a:lnTo>
                            <a:pt x="238" y="1952"/>
                          </a:lnTo>
                          <a:lnTo>
                            <a:pt x="236" y="1968"/>
                          </a:lnTo>
                          <a:lnTo>
                            <a:pt x="236" y="1968"/>
                          </a:lnTo>
                          <a:lnTo>
                            <a:pt x="234" y="2013"/>
                          </a:lnTo>
                          <a:lnTo>
                            <a:pt x="234" y="2013"/>
                          </a:lnTo>
                          <a:lnTo>
                            <a:pt x="231" y="2041"/>
                          </a:lnTo>
                          <a:lnTo>
                            <a:pt x="231" y="2041"/>
                          </a:lnTo>
                          <a:lnTo>
                            <a:pt x="228" y="2066"/>
                          </a:lnTo>
                          <a:lnTo>
                            <a:pt x="228" y="2066"/>
                          </a:lnTo>
                          <a:lnTo>
                            <a:pt x="224" y="2116"/>
                          </a:lnTo>
                          <a:lnTo>
                            <a:pt x="224" y="2120"/>
                          </a:lnTo>
                          <a:lnTo>
                            <a:pt x="224" y="2120"/>
                          </a:lnTo>
                          <a:lnTo>
                            <a:pt x="223" y="2136"/>
                          </a:lnTo>
                          <a:lnTo>
                            <a:pt x="223" y="2136"/>
                          </a:lnTo>
                          <a:lnTo>
                            <a:pt x="219" y="2169"/>
                          </a:lnTo>
                          <a:lnTo>
                            <a:pt x="219" y="2169"/>
                          </a:lnTo>
                          <a:lnTo>
                            <a:pt x="219" y="2178"/>
                          </a:lnTo>
                          <a:lnTo>
                            <a:pt x="218" y="2184"/>
                          </a:lnTo>
                          <a:lnTo>
                            <a:pt x="218" y="2184"/>
                          </a:lnTo>
                          <a:lnTo>
                            <a:pt x="211" y="2246"/>
                          </a:lnTo>
                          <a:lnTo>
                            <a:pt x="211" y="2249"/>
                          </a:lnTo>
                          <a:lnTo>
                            <a:pt x="210" y="2259"/>
                          </a:lnTo>
                          <a:lnTo>
                            <a:pt x="209" y="2268"/>
                          </a:lnTo>
                          <a:lnTo>
                            <a:pt x="209" y="2268"/>
                          </a:lnTo>
                          <a:lnTo>
                            <a:pt x="197" y="2334"/>
                          </a:lnTo>
                          <a:lnTo>
                            <a:pt x="170" y="2467"/>
                          </a:lnTo>
                          <a:lnTo>
                            <a:pt x="170" y="2467"/>
                          </a:lnTo>
                          <a:lnTo>
                            <a:pt x="160" y="2518"/>
                          </a:lnTo>
                          <a:lnTo>
                            <a:pt x="131" y="2650"/>
                          </a:lnTo>
                          <a:lnTo>
                            <a:pt x="111" y="2740"/>
                          </a:lnTo>
                          <a:lnTo>
                            <a:pt x="87" y="2841"/>
                          </a:lnTo>
                          <a:lnTo>
                            <a:pt x="59" y="2950"/>
                          </a:lnTo>
                          <a:lnTo>
                            <a:pt x="29" y="3065"/>
                          </a:lnTo>
                          <a:lnTo>
                            <a:pt x="231" y="3131"/>
                          </a:lnTo>
                          <a:lnTo>
                            <a:pt x="231" y="3131"/>
                          </a:lnTo>
                          <a:lnTo>
                            <a:pt x="263" y="3010"/>
                          </a:lnTo>
                          <a:lnTo>
                            <a:pt x="292" y="2895"/>
                          </a:lnTo>
                          <a:lnTo>
                            <a:pt x="317" y="2789"/>
                          </a:lnTo>
                          <a:lnTo>
                            <a:pt x="338" y="2697"/>
                          </a:lnTo>
                          <a:lnTo>
                            <a:pt x="367" y="2559"/>
                          </a:lnTo>
                          <a:lnTo>
                            <a:pt x="378" y="2508"/>
                          </a:lnTo>
                          <a:lnTo>
                            <a:pt x="378" y="2508"/>
                          </a:lnTo>
                          <a:lnTo>
                            <a:pt x="405" y="2369"/>
                          </a:lnTo>
                          <a:lnTo>
                            <a:pt x="417" y="2296"/>
                          </a:lnTo>
                          <a:lnTo>
                            <a:pt x="417" y="2296"/>
                          </a:lnTo>
                          <a:close/>
                        </a:path>
                      </a:pathLst>
                    </a:custGeom>
                    <a:solidFill>
                      <a:srgbClr val="0076A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58" name="TextBox 57">
                  <a:extLst>
                    <a:ext uri="{FF2B5EF4-FFF2-40B4-BE49-F238E27FC236}">
                      <a16:creationId xmlns:a16="http://schemas.microsoft.com/office/drawing/2014/main" id="{B7CE6B4C-4931-40EA-AAEB-1034CA56D280}"/>
                    </a:ext>
                  </a:extLst>
                </p:cNvPr>
                <p:cNvSpPr txBox="1"/>
                <p:nvPr/>
              </p:nvSpPr>
              <p:spPr>
                <a:xfrm>
                  <a:off x="9143828" y="4208249"/>
                  <a:ext cx="601807" cy="399457"/>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noAutofit/>
                </a:body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Incident Forecasting</a:t>
                  </a:r>
                </a:p>
              </p:txBody>
            </p:sp>
            <p:sp>
              <p:nvSpPr>
                <p:cNvPr id="59" name="TextBox 58">
                  <a:extLst>
                    <a:ext uri="{FF2B5EF4-FFF2-40B4-BE49-F238E27FC236}">
                      <a16:creationId xmlns:a16="http://schemas.microsoft.com/office/drawing/2014/main" id="{F5A873FB-DB00-403B-96D8-3F718346F6AA}"/>
                    </a:ext>
                  </a:extLst>
                </p:cNvPr>
                <p:cNvSpPr txBox="1"/>
                <p:nvPr/>
              </p:nvSpPr>
              <p:spPr>
                <a:xfrm>
                  <a:off x="7510793" y="3940999"/>
                  <a:ext cx="1011870" cy="417570"/>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noAutofit/>
                </a:body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Infrastructure </a:t>
                  </a:r>
                  <a:b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b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Hub</a:t>
                  </a:r>
                </a:p>
              </p:txBody>
            </p:sp>
            <p:sp>
              <p:nvSpPr>
                <p:cNvPr id="60" name="TextBox 59">
                  <a:extLst>
                    <a:ext uri="{FF2B5EF4-FFF2-40B4-BE49-F238E27FC236}">
                      <a16:creationId xmlns:a16="http://schemas.microsoft.com/office/drawing/2014/main" id="{01370E6B-E64F-40A9-94A8-61E115FD6F60}"/>
                    </a:ext>
                  </a:extLst>
                </p:cNvPr>
                <p:cNvSpPr txBox="1"/>
                <p:nvPr/>
              </p:nvSpPr>
              <p:spPr>
                <a:xfrm>
                  <a:off x="8064039" y="4263365"/>
                  <a:ext cx="1011870" cy="417570"/>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noAutofit/>
                </a:body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License &amp; Certificates Center</a:t>
                  </a:r>
                </a:p>
              </p:txBody>
            </p:sp>
            <p:pic>
              <p:nvPicPr>
                <p:cNvPr id="61" name="Picture 60">
                  <a:extLst>
                    <a:ext uri="{FF2B5EF4-FFF2-40B4-BE49-F238E27FC236}">
                      <a16:creationId xmlns:a16="http://schemas.microsoft.com/office/drawing/2014/main" id="{4C7D044F-5995-4E7D-8717-74A74FF715C0}"/>
                    </a:ext>
                  </a:extLst>
                </p:cNvPr>
                <p:cNvPicPr>
                  <a:picLocks noChangeAspect="1"/>
                </p:cNvPicPr>
                <p:nvPr/>
              </p:nvPicPr>
              <p:blipFill>
                <a:blip r:embed="rId2"/>
                <a:stretch>
                  <a:fillRect/>
                </a:stretch>
              </p:blipFill>
              <p:spPr>
                <a:xfrm>
                  <a:off x="8643909" y="2556494"/>
                  <a:ext cx="926714" cy="265099"/>
                </a:xfrm>
                <a:prstGeom prst="rect">
                  <a:avLst/>
                </a:prstGeom>
              </p:spPr>
            </p:pic>
          </p:grpSp>
        </p:grpSp>
        <p:sp>
          <p:nvSpPr>
            <p:cNvPr id="33" name="TextBox 32">
              <a:extLst>
                <a:ext uri="{FF2B5EF4-FFF2-40B4-BE49-F238E27FC236}">
                  <a16:creationId xmlns:a16="http://schemas.microsoft.com/office/drawing/2014/main" id="{4E181ED1-105D-429D-9452-1117C08F51B8}"/>
                </a:ext>
              </a:extLst>
            </p:cNvPr>
            <p:cNvSpPr txBox="1"/>
            <p:nvPr/>
          </p:nvSpPr>
          <p:spPr>
            <a:xfrm rot="18052113">
              <a:off x="8226486" y="2244554"/>
              <a:ext cx="2021845" cy="1753180"/>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b">
              <a:prstTxWarp prst="textArchDown">
                <a:avLst>
                  <a:gd name="adj" fmla="val 1575554"/>
                </a:avLst>
              </a:prstTxWarp>
              <a:normAutofit/>
            </a:bodyPr>
            <a:lstStyle/>
            <a:p>
              <a:pPr marL="0" marR="0" lvl="0" indent="0" algn="l" defTabSz="1219169"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Service Management</a:t>
              </a:r>
            </a:p>
          </p:txBody>
        </p:sp>
        <p:sp>
          <p:nvSpPr>
            <p:cNvPr id="34" name="TextBox 33">
              <a:extLst>
                <a:ext uri="{FF2B5EF4-FFF2-40B4-BE49-F238E27FC236}">
                  <a16:creationId xmlns:a16="http://schemas.microsoft.com/office/drawing/2014/main" id="{20D72413-0657-4CB5-A924-55749E8AE711}"/>
                </a:ext>
              </a:extLst>
            </p:cNvPr>
            <p:cNvSpPr txBox="1">
              <a:spLocks noChangeAspect="1"/>
            </p:cNvSpPr>
            <p:nvPr/>
          </p:nvSpPr>
          <p:spPr>
            <a:xfrm rot="3640086">
              <a:off x="7828050" y="2190045"/>
              <a:ext cx="2063628" cy="1838519"/>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b">
              <a:prstTxWarp prst="textArchDown">
                <a:avLst>
                  <a:gd name="adj" fmla="val 1646561"/>
                </a:avLst>
              </a:prstTxWarp>
              <a:normAutofit/>
            </a:bodyPr>
            <a:lstStyle/>
            <a:p>
              <a:pPr marL="0" marR="0" lvl="0" indent="0" algn="l" defTabSz="1219169"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System Management</a:t>
              </a:r>
            </a:p>
          </p:txBody>
        </p:sp>
        <p:sp>
          <p:nvSpPr>
            <p:cNvPr id="35" name="TextBox 34">
              <a:extLst>
                <a:ext uri="{FF2B5EF4-FFF2-40B4-BE49-F238E27FC236}">
                  <a16:creationId xmlns:a16="http://schemas.microsoft.com/office/drawing/2014/main" id="{5C9DD48C-F945-47BD-BA55-5CDFD3E119F0}"/>
                </a:ext>
              </a:extLst>
            </p:cNvPr>
            <p:cNvSpPr txBox="1"/>
            <p:nvPr/>
          </p:nvSpPr>
          <p:spPr>
            <a:xfrm>
              <a:off x="8016522" y="1907186"/>
              <a:ext cx="2061214" cy="1941193"/>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b">
              <a:prstTxWarp prst="textArchUp">
                <a:avLst>
                  <a:gd name="adj" fmla="val 12538321"/>
                </a:avLst>
              </a:prstTxWarp>
              <a:normAutofit/>
            </a:bodyPr>
            <a:lstStyle/>
            <a:p>
              <a:pPr marL="0" marR="0" lvl="0" indent="0" algn="l" defTabSz="1219169"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Delivery Management</a:t>
              </a:r>
            </a:p>
          </p:txBody>
        </p:sp>
      </p:grpSp>
      <p:sp>
        <p:nvSpPr>
          <p:cNvPr id="146" name="Action Button: Go Forward or Next 145">
            <a:hlinkClick r:id="rId3" action="ppaction://hlinkfile" highlightClick="1"/>
            <a:extLst>
              <a:ext uri="{FF2B5EF4-FFF2-40B4-BE49-F238E27FC236}">
                <a16:creationId xmlns:a16="http://schemas.microsoft.com/office/drawing/2014/main" id="{6675C1F9-43A5-465C-A667-58E25E84382C}"/>
              </a:ext>
            </a:extLst>
          </p:cNvPr>
          <p:cNvSpPr/>
          <p:nvPr/>
        </p:nvSpPr>
        <p:spPr bwMode="gray">
          <a:xfrm>
            <a:off x="5129786" y="5767054"/>
            <a:ext cx="537667" cy="527245"/>
          </a:xfrm>
          <a:prstGeom prst="actionButtonForwardNext">
            <a:avLst/>
          </a:prstGeom>
          <a:no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7" name="TextBox 146">
            <a:extLst>
              <a:ext uri="{FF2B5EF4-FFF2-40B4-BE49-F238E27FC236}">
                <a16:creationId xmlns:a16="http://schemas.microsoft.com/office/drawing/2014/main" id="{10468C7B-99A8-4E1E-9CAF-C5623665296C}"/>
              </a:ext>
            </a:extLst>
          </p:cNvPr>
          <p:cNvSpPr txBox="1"/>
          <p:nvPr/>
        </p:nvSpPr>
        <p:spPr>
          <a:xfrm>
            <a:off x="5749878" y="5849917"/>
            <a:ext cx="1228539" cy="412685"/>
          </a:xfrm>
          <a:prstGeom prst="rect">
            <a:avLst/>
          </a:prstGeom>
        </p:spPr>
        <p:txBody>
          <a:bodyPr vert="horz" wrap="square" lIns="0" tIns="0" rIns="0" bIns="0" numCol="1" spcCol="228600" rtlCol="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00" b="1" i="1" u="none" strike="noStrike" kern="0" cap="none" spc="0" normalizeH="0" baseline="0" noProof="0">
                <a:ln>
                  <a:noFill/>
                </a:ln>
                <a:solidFill>
                  <a:schemeClr val="tx1">
                    <a:lumMod val="50000"/>
                    <a:lumOff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Play OperateEdge demo video here</a:t>
            </a:r>
          </a:p>
        </p:txBody>
      </p:sp>
      <p:sp>
        <p:nvSpPr>
          <p:cNvPr id="145" name="object 19">
            <a:extLst>
              <a:ext uri="{FF2B5EF4-FFF2-40B4-BE49-F238E27FC236}">
                <a16:creationId xmlns:a16="http://schemas.microsoft.com/office/drawing/2014/main" id="{75416DEF-8CB5-4AC3-97E6-350743660CF9}"/>
              </a:ext>
            </a:extLst>
          </p:cNvPr>
          <p:cNvSpPr txBox="1"/>
          <p:nvPr/>
        </p:nvSpPr>
        <p:spPr>
          <a:xfrm>
            <a:off x="8473265" y="5667816"/>
            <a:ext cx="1824396" cy="182101"/>
          </a:xfrm>
          <a:prstGeom prst="rect">
            <a:avLst/>
          </a:prstGeom>
        </p:spPr>
        <p:txBody>
          <a:bodyPr vert="horz" wrap="square" lIns="0" tIns="12700" rIns="0" bIns="0" rtlCol="0">
            <a:spAutoFit/>
          </a:bodyPr>
          <a:lstStyle/>
          <a:p>
            <a:pPr marL="12700" algn="ctr">
              <a:lnSpc>
                <a:spcPct val="100000"/>
              </a:lnSpc>
              <a:spcBef>
                <a:spcPts val="100"/>
              </a:spcBef>
            </a:pPr>
            <a:r>
              <a:rPr lang="en-US" sz="1100" b="1" spc="-5">
                <a:latin typeface="Calibri" panose="020F0502020204030204" pitchFamily="34" charset="0"/>
                <a:cs typeface="Calibri" panose="020F0502020204030204" pitchFamily="34" charset="0"/>
              </a:rPr>
              <a:t>Transition Management</a:t>
            </a:r>
            <a:endParaRPr sz="1100">
              <a:latin typeface="Calibri" panose="020F0502020204030204" pitchFamily="34" charset="0"/>
              <a:cs typeface="Calibri" panose="020F0502020204030204" pitchFamily="34" charset="0"/>
            </a:endParaRPr>
          </a:p>
        </p:txBody>
      </p:sp>
      <p:sp>
        <p:nvSpPr>
          <p:cNvPr id="148" name="Rectangle: Rounded Corners 147">
            <a:extLst>
              <a:ext uri="{FF2B5EF4-FFF2-40B4-BE49-F238E27FC236}">
                <a16:creationId xmlns:a16="http://schemas.microsoft.com/office/drawing/2014/main" id="{99C211DE-222A-44A1-A6B5-E05375AA1C43}"/>
              </a:ext>
            </a:extLst>
          </p:cNvPr>
          <p:cNvSpPr/>
          <p:nvPr/>
        </p:nvSpPr>
        <p:spPr bwMode="gray">
          <a:xfrm>
            <a:off x="7595735" y="6096328"/>
            <a:ext cx="1824396" cy="527245"/>
          </a:xfrm>
          <a:prstGeom prst="roundRect">
            <a:avLst/>
          </a:prstGeom>
          <a:noFill/>
          <a:ln w="19050" algn="ctr">
            <a:noFill/>
            <a:miter lim="800000"/>
            <a:headEnd/>
            <a:tailEnd/>
          </a:ln>
        </p:spPr>
        <p:txBody>
          <a:bodyPr wrap="square" lIns="91440" tIns="91440" rIns="91440" bIns="91440" rtlCol="0" anchor="ctr" anchorCtr="0"/>
          <a:lstStyle/>
          <a:p>
            <a:pPr>
              <a:lnSpc>
                <a:spcPct val="106000"/>
              </a:lnSpc>
              <a:buFont typeface="Wingdings 2" pitchFamily="18" charset="2"/>
              <a:buNone/>
            </a:pPr>
            <a:r>
              <a:rPr lang="en-US" sz="1100" i="1">
                <a:solidFill>
                  <a:srgbClr val="007680"/>
                </a:solidFill>
                <a:latin typeface="Calibri" panose="020F0502020204030204" pitchFamily="34" charset="0"/>
                <a:cs typeface="Calibri" panose="020F0502020204030204" pitchFamily="34" charset="0"/>
              </a:rPr>
              <a:t>Provides key pending blockers and activities with automation capabilities</a:t>
            </a:r>
          </a:p>
        </p:txBody>
      </p:sp>
      <p:cxnSp>
        <p:nvCxnSpPr>
          <p:cNvPr id="149" name="Connector: Elbow 148">
            <a:extLst>
              <a:ext uri="{FF2B5EF4-FFF2-40B4-BE49-F238E27FC236}">
                <a16:creationId xmlns:a16="http://schemas.microsoft.com/office/drawing/2014/main" id="{1E442570-B6D5-4648-9C82-F6BBA442F982}"/>
              </a:ext>
            </a:extLst>
          </p:cNvPr>
          <p:cNvCxnSpPr>
            <a:cxnSpLocks/>
          </p:cNvCxnSpPr>
          <p:nvPr/>
        </p:nvCxnSpPr>
        <p:spPr>
          <a:xfrm rot="10800000">
            <a:off x="7338139" y="3387519"/>
            <a:ext cx="191777" cy="914400"/>
          </a:xfrm>
          <a:prstGeom prst="bentConnector3">
            <a:avLst>
              <a:gd name="adj1" fmla="val 19138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Rounded Corners 149">
            <a:extLst>
              <a:ext uri="{FF2B5EF4-FFF2-40B4-BE49-F238E27FC236}">
                <a16:creationId xmlns:a16="http://schemas.microsoft.com/office/drawing/2014/main" id="{A7EA0C7F-AA1D-4642-A880-1046B98E970E}"/>
              </a:ext>
            </a:extLst>
          </p:cNvPr>
          <p:cNvSpPr/>
          <p:nvPr/>
        </p:nvSpPr>
        <p:spPr bwMode="gray">
          <a:xfrm>
            <a:off x="7326451" y="3127608"/>
            <a:ext cx="1838498" cy="527245"/>
          </a:xfrm>
          <a:prstGeom prst="roundRect">
            <a:avLst/>
          </a:prstGeom>
          <a:noFill/>
          <a:ln w="19050" algn="ctr">
            <a:noFill/>
            <a:miter lim="800000"/>
            <a:headEnd/>
            <a:tailEnd/>
          </a:ln>
        </p:spPr>
        <p:txBody>
          <a:bodyPr wrap="square" lIns="91440" tIns="91440" rIns="91440" bIns="91440" rtlCol="0" anchor="ctr" anchorCtr="0"/>
          <a:lstStyle/>
          <a:p>
            <a:pPr>
              <a:lnSpc>
                <a:spcPct val="106000"/>
              </a:lnSpc>
              <a:buFont typeface="Wingdings 2" pitchFamily="18" charset="2"/>
              <a:buNone/>
            </a:pPr>
            <a:r>
              <a:rPr lang="en-US" sz="1100" i="1">
                <a:solidFill>
                  <a:srgbClr val="007680"/>
                </a:solidFill>
                <a:latin typeface="Calibri" panose="020F0502020204030204" pitchFamily="34" charset="0"/>
                <a:cs typeface="Calibri" panose="020F0502020204030204" pitchFamily="34" charset="0"/>
              </a:rPr>
              <a:t>Create new transitions and use given templates to quickly create new tasks</a:t>
            </a:r>
          </a:p>
        </p:txBody>
      </p:sp>
      <p:sp>
        <p:nvSpPr>
          <p:cNvPr id="151" name="Rectangle: Rounded Corners 150">
            <a:extLst>
              <a:ext uri="{FF2B5EF4-FFF2-40B4-BE49-F238E27FC236}">
                <a16:creationId xmlns:a16="http://schemas.microsoft.com/office/drawing/2014/main" id="{522C15FB-A25F-4403-ADF5-C1A6855C05B1}"/>
              </a:ext>
            </a:extLst>
          </p:cNvPr>
          <p:cNvSpPr/>
          <p:nvPr/>
        </p:nvSpPr>
        <p:spPr bwMode="gray">
          <a:xfrm>
            <a:off x="9590978" y="3056203"/>
            <a:ext cx="1483656" cy="527245"/>
          </a:xfrm>
          <a:prstGeom prst="roundRect">
            <a:avLst/>
          </a:prstGeom>
          <a:noFill/>
          <a:ln w="19050" algn="ctr">
            <a:noFill/>
            <a:miter lim="800000"/>
            <a:headEnd/>
            <a:tailEnd/>
          </a:ln>
        </p:spPr>
        <p:txBody>
          <a:bodyPr wrap="square" lIns="91440" tIns="91440" rIns="91440" bIns="91440" rtlCol="0" anchor="ctr" anchorCtr="0"/>
          <a:lstStyle/>
          <a:p>
            <a:pPr>
              <a:lnSpc>
                <a:spcPct val="106000"/>
              </a:lnSpc>
            </a:pPr>
            <a:r>
              <a:rPr lang="en-US" sz="1100" i="1">
                <a:solidFill>
                  <a:srgbClr val="007680"/>
                </a:solidFill>
                <a:latin typeface="Calibri" panose="020F0502020204030204" pitchFamily="34" charset="0"/>
                <a:cs typeface="Calibri" panose="020F0502020204030204" pitchFamily="34" charset="0"/>
              </a:rPr>
              <a:t>Select Client and Project from given list</a:t>
            </a:r>
          </a:p>
        </p:txBody>
      </p:sp>
      <p:sp>
        <p:nvSpPr>
          <p:cNvPr id="152" name="Rectangle: Rounded Corners 151">
            <a:extLst>
              <a:ext uri="{FF2B5EF4-FFF2-40B4-BE49-F238E27FC236}">
                <a16:creationId xmlns:a16="http://schemas.microsoft.com/office/drawing/2014/main" id="{E11DDE67-4623-4E3B-9A1B-58ECD4F61A50}"/>
              </a:ext>
            </a:extLst>
          </p:cNvPr>
          <p:cNvSpPr/>
          <p:nvPr/>
        </p:nvSpPr>
        <p:spPr bwMode="gray">
          <a:xfrm>
            <a:off x="9661269" y="6097602"/>
            <a:ext cx="1413365" cy="527245"/>
          </a:xfrm>
          <a:prstGeom prst="roundRect">
            <a:avLst/>
          </a:prstGeom>
          <a:noFill/>
          <a:ln w="19050" algn="ctr">
            <a:noFill/>
            <a:miter lim="800000"/>
            <a:headEnd/>
            <a:tailEnd/>
          </a:ln>
        </p:spPr>
        <p:txBody>
          <a:bodyPr wrap="square" lIns="91440" tIns="91440" rIns="91440" bIns="91440" rtlCol="0" anchor="ctr" anchorCtr="0"/>
          <a:lstStyle/>
          <a:p>
            <a:pPr>
              <a:lnSpc>
                <a:spcPct val="106000"/>
              </a:lnSpc>
              <a:buFont typeface="Wingdings 2" pitchFamily="18" charset="2"/>
              <a:buNone/>
            </a:pPr>
            <a:r>
              <a:rPr lang="en-US" sz="1100" i="1">
                <a:solidFill>
                  <a:srgbClr val="007680"/>
                </a:solidFill>
                <a:latin typeface="Calibri" panose="020F0502020204030204" pitchFamily="34" charset="0"/>
                <a:cs typeface="Calibri" panose="020F0502020204030204" pitchFamily="34" charset="0"/>
              </a:rPr>
              <a:t>View summary of all transitions logged on the tool</a:t>
            </a:r>
          </a:p>
        </p:txBody>
      </p:sp>
      <p:pic>
        <p:nvPicPr>
          <p:cNvPr id="153" name="Picture 152">
            <a:extLst>
              <a:ext uri="{FF2B5EF4-FFF2-40B4-BE49-F238E27FC236}">
                <a16:creationId xmlns:a16="http://schemas.microsoft.com/office/drawing/2014/main" id="{F5AB6335-667D-4D6B-9C92-A4B2DC874332}"/>
              </a:ext>
            </a:extLst>
          </p:cNvPr>
          <p:cNvPicPr preferRelativeResize="0">
            <a:picLocks/>
          </p:cNvPicPr>
          <p:nvPr/>
        </p:nvPicPr>
        <p:blipFill>
          <a:blip r:embed="rId4"/>
          <a:stretch>
            <a:fillRect/>
          </a:stretch>
        </p:blipFill>
        <p:spPr>
          <a:xfrm>
            <a:off x="7474649" y="3794177"/>
            <a:ext cx="3715740" cy="1875107"/>
          </a:xfrm>
          <a:prstGeom prst="rect">
            <a:avLst/>
          </a:prstGeom>
        </p:spPr>
      </p:pic>
      <p:cxnSp>
        <p:nvCxnSpPr>
          <p:cNvPr id="154" name="Connector: Elbow 153">
            <a:extLst>
              <a:ext uri="{FF2B5EF4-FFF2-40B4-BE49-F238E27FC236}">
                <a16:creationId xmlns:a16="http://schemas.microsoft.com/office/drawing/2014/main" id="{DAC16AE6-F3C9-47C4-969E-6FF9B596E830}"/>
              </a:ext>
            </a:extLst>
          </p:cNvPr>
          <p:cNvCxnSpPr>
            <a:cxnSpLocks/>
            <a:endCxn id="152" idx="0"/>
          </p:cNvCxnSpPr>
          <p:nvPr/>
        </p:nvCxnSpPr>
        <p:spPr>
          <a:xfrm rot="5400000">
            <a:off x="10122427" y="5705454"/>
            <a:ext cx="637673" cy="146622"/>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nector: Elbow 154">
            <a:extLst>
              <a:ext uri="{FF2B5EF4-FFF2-40B4-BE49-F238E27FC236}">
                <a16:creationId xmlns:a16="http://schemas.microsoft.com/office/drawing/2014/main" id="{48595CA3-06FF-4F97-BE11-02A7EC495DD7}"/>
              </a:ext>
            </a:extLst>
          </p:cNvPr>
          <p:cNvCxnSpPr>
            <a:cxnSpLocks/>
          </p:cNvCxnSpPr>
          <p:nvPr/>
        </p:nvCxnSpPr>
        <p:spPr>
          <a:xfrm rot="5400000" flipH="1" flipV="1">
            <a:off x="9867458" y="3568177"/>
            <a:ext cx="493541" cy="390735"/>
          </a:xfrm>
          <a:prstGeom prst="bentConnector3">
            <a:avLst>
              <a:gd name="adj1" fmla="val 6042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01D60EEC-D42C-418A-A79C-21607581CEBD}"/>
              </a:ext>
            </a:extLst>
          </p:cNvPr>
          <p:cNvCxnSpPr>
            <a:cxnSpLocks/>
            <a:endCxn id="148" idx="1"/>
          </p:cNvCxnSpPr>
          <p:nvPr/>
        </p:nvCxnSpPr>
        <p:spPr>
          <a:xfrm rot="10800000" flipV="1">
            <a:off x="7595736" y="4550491"/>
            <a:ext cx="2096403" cy="1809460"/>
          </a:xfrm>
          <a:prstGeom prst="bentConnector3">
            <a:avLst>
              <a:gd name="adj1" fmla="val 120354"/>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3CA1C307-D8D7-422B-BD68-4DAAE62BFFC1}"/>
              </a:ext>
            </a:extLst>
          </p:cNvPr>
          <p:cNvSpPr/>
          <p:nvPr/>
        </p:nvSpPr>
        <p:spPr>
          <a:xfrm>
            <a:off x="4949193" y="3910552"/>
            <a:ext cx="2041021" cy="1472505"/>
          </a:xfrm>
          <a:prstGeom prst="rect">
            <a:avLst/>
          </a:prstGeom>
        </p:spPr>
        <p:txBody>
          <a:bodyPr wrap="square" lIns="0" tIns="35712" rIns="0" bIns="35712">
            <a:spAutoFit/>
          </a:bodyPr>
          <a:lstStyle/>
          <a:p>
            <a:pPr algn="just">
              <a:buClr>
                <a:prstClr val="black"/>
              </a:buClr>
              <a:buSzPct val="100000"/>
            </a:pPr>
            <a:r>
              <a:rPr lang="en-US" sz="1600" b="1">
                <a:solidFill>
                  <a:srgbClr val="0070C0"/>
                </a:solidFill>
                <a:latin typeface="Calibri" panose="020F0502020204030204" pitchFamily="34" charset="0"/>
                <a:ea typeface="Open Sans" charset="0"/>
                <a:cs typeface="Calibri" panose="020F0502020204030204" pitchFamily="34" charset="0"/>
                <a:sym typeface="Frutiger Next Pro Medium" charset="0"/>
              </a:rPr>
              <a:t>Key Features</a:t>
            </a:r>
          </a:p>
          <a:p>
            <a:pPr marL="171450" indent="-115888">
              <a:spcBef>
                <a:spcPts val="600"/>
              </a:spcBef>
              <a:buClr>
                <a:prstClr val="black"/>
              </a:buClr>
              <a:buSzPct val="100000"/>
              <a:buFont typeface="Arial" panose="020B0604020202020204" pitchFamily="34" charset="0"/>
              <a:buChar char="•"/>
            </a:pPr>
            <a:r>
              <a:rPr lang="en-US" sz="1200">
                <a:solidFill>
                  <a:prstClr val="black"/>
                </a:solidFill>
                <a:latin typeface="Calibri" panose="020F0502020204030204" pitchFamily="34" charset="0"/>
                <a:cs typeface="Calibri" panose="020F0502020204030204" pitchFamily="34" charset="0"/>
              </a:rPr>
              <a:t>Streamlined transition plans for similar engagements</a:t>
            </a:r>
          </a:p>
          <a:p>
            <a:pPr marL="171450" indent="-115888">
              <a:spcBef>
                <a:spcPts val="600"/>
              </a:spcBef>
              <a:buClr>
                <a:prstClr val="black"/>
              </a:buClr>
              <a:buSzPct val="100000"/>
              <a:buFont typeface="Arial" panose="020B0604020202020204" pitchFamily="34" charset="0"/>
              <a:buChar char="•"/>
            </a:pPr>
            <a:r>
              <a:rPr lang="en-US" sz="1200">
                <a:solidFill>
                  <a:prstClr val="black"/>
                </a:solidFill>
                <a:latin typeface="Calibri" panose="020F0502020204030204" pitchFamily="34" charset="0"/>
                <a:cs typeface="Calibri" panose="020F0502020204030204" pitchFamily="34" charset="0"/>
              </a:rPr>
              <a:t>Better risk management</a:t>
            </a:r>
          </a:p>
          <a:p>
            <a:pPr marL="171450" indent="-115888">
              <a:spcBef>
                <a:spcPts val="600"/>
              </a:spcBef>
              <a:buClr>
                <a:prstClr val="black"/>
              </a:buClr>
              <a:buSzPct val="100000"/>
              <a:buFont typeface="Arial" panose="020B0604020202020204" pitchFamily="34" charset="0"/>
              <a:buChar char="•"/>
            </a:pPr>
            <a:r>
              <a:rPr lang="en-US" sz="1200">
                <a:solidFill>
                  <a:prstClr val="black"/>
                </a:solidFill>
                <a:latin typeface="Calibri" panose="020F0502020204030204" pitchFamily="34" charset="0"/>
                <a:cs typeface="Calibri" panose="020F0502020204030204" pitchFamily="34" charset="0"/>
              </a:rPr>
              <a:t>Automated tracking of transition </a:t>
            </a:r>
            <a:r>
              <a:rPr lang="en-US" sz="1000">
                <a:solidFill>
                  <a:prstClr val="black"/>
                </a:solidFill>
              </a:rPr>
              <a:t>progress</a:t>
            </a:r>
          </a:p>
        </p:txBody>
      </p:sp>
    </p:spTree>
    <p:extLst>
      <p:ext uri="{BB962C8B-B14F-4D97-AF65-F5344CB8AC3E}">
        <p14:creationId xmlns:p14="http://schemas.microsoft.com/office/powerpoint/2010/main" val="35666253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B59233-7904-4980-915D-4F60B2F0B43B}"/>
              </a:ext>
            </a:extLst>
          </p:cNvPr>
          <p:cNvSpPr>
            <a:spLocks noGrp="1"/>
          </p:cNvSpPr>
          <p:nvPr>
            <p:ph type="title"/>
          </p:nvPr>
        </p:nvSpPr>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Governance &amp; Management: governance structure</a:t>
            </a:r>
          </a:p>
        </p:txBody>
      </p:sp>
      <p:grpSp>
        <p:nvGrpSpPr>
          <p:cNvPr id="232" name="Group 231">
            <a:extLst>
              <a:ext uri="{FF2B5EF4-FFF2-40B4-BE49-F238E27FC236}">
                <a16:creationId xmlns:a16="http://schemas.microsoft.com/office/drawing/2014/main" id="{61240747-8352-4AA6-A1A0-D594525FA6B8}"/>
              </a:ext>
            </a:extLst>
          </p:cNvPr>
          <p:cNvGrpSpPr/>
          <p:nvPr/>
        </p:nvGrpSpPr>
        <p:grpSpPr>
          <a:xfrm>
            <a:off x="2991619" y="1075959"/>
            <a:ext cx="8749276" cy="3914198"/>
            <a:chOff x="1328730" y="1366091"/>
            <a:chExt cx="7991129" cy="4661757"/>
          </a:xfrm>
        </p:grpSpPr>
        <p:sp>
          <p:nvSpPr>
            <p:cNvPr id="233" name="Rectangle 232">
              <a:extLst>
                <a:ext uri="{FF2B5EF4-FFF2-40B4-BE49-F238E27FC236}">
                  <a16:creationId xmlns:a16="http://schemas.microsoft.com/office/drawing/2014/main" id="{47E78E5B-8FB0-4D09-8D97-F50E82B76B4A}"/>
                </a:ext>
              </a:extLst>
            </p:cNvPr>
            <p:cNvSpPr/>
            <p:nvPr/>
          </p:nvSpPr>
          <p:spPr bwMode="gray">
            <a:xfrm>
              <a:off x="1328730" y="2947450"/>
              <a:ext cx="1463040" cy="971208"/>
            </a:xfrm>
            <a:prstGeom prst="rect">
              <a:avLst/>
            </a:prstGeom>
            <a:solidFill>
              <a:srgbClr val="FFFFFF"/>
            </a:solidFill>
            <a:ln w="19050" algn="ctr">
              <a:solidFill>
                <a:srgbClr val="00B0F0"/>
              </a:solidFill>
              <a:miter lim="800000"/>
              <a:headEnd/>
              <a:tailEnd/>
            </a:ln>
          </p:spPr>
          <p:txBody>
            <a:bodyPr wrap="square" lIns="87129" tIns="87129" rIns="87129" bIns="87129" rtlCol="0" anchor="ctr"/>
            <a:lstStyle/>
            <a:p>
              <a:pPr lvl="0" algn="ctr" fontAlgn="base">
                <a:lnSpc>
                  <a:spcPct val="106000"/>
                </a:lnSpc>
                <a:spcBef>
                  <a:spcPct val="0"/>
                </a:spcBef>
                <a:spcAft>
                  <a:spcPct val="0"/>
                </a:spcAft>
                <a:defRPr/>
              </a:pPr>
              <a:r>
                <a:rPr kumimoji="0" lang="en-US" sz="1000" b="1"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Management Committee</a:t>
              </a:r>
            </a:p>
          </p:txBody>
        </p:sp>
        <p:sp>
          <p:nvSpPr>
            <p:cNvPr id="234" name="Rectangle 233">
              <a:extLst>
                <a:ext uri="{FF2B5EF4-FFF2-40B4-BE49-F238E27FC236}">
                  <a16:creationId xmlns:a16="http://schemas.microsoft.com/office/drawing/2014/main" id="{28DF9F59-C5CA-4289-ACAC-89304659C985}"/>
                </a:ext>
              </a:extLst>
            </p:cNvPr>
            <p:cNvSpPr/>
            <p:nvPr/>
          </p:nvSpPr>
          <p:spPr bwMode="gray">
            <a:xfrm>
              <a:off x="2894393" y="2949394"/>
              <a:ext cx="1554480" cy="969264"/>
            </a:xfrm>
            <a:prstGeom prst="rect">
              <a:avLst/>
            </a:prstGeom>
            <a:solidFill>
              <a:srgbClr val="FFFFFF"/>
            </a:solidFill>
            <a:ln w="19050" algn="ctr">
              <a:solidFill>
                <a:srgbClr val="00B0F0"/>
              </a:solidFill>
              <a:miter lim="800000"/>
              <a:headEnd/>
              <a:tailEnd/>
            </a:ln>
          </p:spPr>
          <p:txBody>
            <a:bodyPr wrap="square" lIns="87129" tIns="87129" rIns="87129" bIns="87129" rtlCol="0" anchor="ctr"/>
            <a:lstStyle/>
            <a:p>
              <a:pPr marL="0" marR="0" lvl="0" indent="0" algn="ctr" defTabSz="914400" eaLnBrk="1" fontAlgn="base" latinLnBrk="0" hangingPunct="1">
                <a:lnSpc>
                  <a:spcPct val="106000"/>
                </a:lnSpc>
                <a:spcBef>
                  <a:spcPct val="0"/>
                </a:spcBef>
                <a:spcAft>
                  <a:spcPct val="0"/>
                </a:spcAft>
                <a:buClrTx/>
                <a:buSzTx/>
                <a:buFont typeface="Wingdings 2" pitchFamily="18" charset="2"/>
                <a:buNone/>
                <a:tabLst/>
                <a:defRPr/>
              </a:pPr>
              <a:r>
                <a:rPr kumimoji="0" lang="en-US" sz="1000" b="0"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Executive oversight, strategic </a:t>
              </a:r>
              <a:r>
                <a:rPr lang="en-US" sz="1000" kern="0">
                  <a:solidFill>
                    <a:srgbClr val="494C4F">
                      <a:lumMod val="50000"/>
                    </a:srgbClr>
                  </a:solidFill>
                  <a:latin typeface="Open Sans" panose="020B0606030504020204" pitchFamily="34" charset="0"/>
                  <a:ea typeface="Open Sans" panose="020B0606030504020204" pitchFamily="34" charset="0"/>
                  <a:cs typeface="Open Sans" panose="020B0606030504020204" pitchFamily="34" charset="0"/>
                </a:rPr>
                <a:t>change</a:t>
              </a:r>
              <a:endParaRPr kumimoji="0" lang="en-US" sz="1000" b="0"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5" name="Rectangle 234">
              <a:extLst>
                <a:ext uri="{FF2B5EF4-FFF2-40B4-BE49-F238E27FC236}">
                  <a16:creationId xmlns:a16="http://schemas.microsoft.com/office/drawing/2014/main" id="{F010058F-D000-43A4-B266-854267B0A917}"/>
                </a:ext>
              </a:extLst>
            </p:cNvPr>
            <p:cNvSpPr/>
            <p:nvPr/>
          </p:nvSpPr>
          <p:spPr bwMode="gray">
            <a:xfrm>
              <a:off x="4549261" y="2949394"/>
              <a:ext cx="3291684" cy="969264"/>
            </a:xfrm>
            <a:prstGeom prst="rect">
              <a:avLst/>
            </a:prstGeom>
            <a:solidFill>
              <a:srgbClr val="FFFFFF"/>
            </a:solidFill>
            <a:ln w="19050" algn="ctr">
              <a:solidFill>
                <a:srgbClr val="00B0F0"/>
              </a:solidFill>
              <a:miter lim="800000"/>
              <a:headEnd/>
              <a:tailEnd/>
            </a:ln>
          </p:spPr>
          <p:txBody>
            <a:bodyPr wrap="square" lIns="87129" tIns="87129" rIns="87129" bIns="87129" rtlCol="0" anchor="ctr"/>
            <a:lstStyle/>
            <a:p>
              <a:pPr marL="0" marR="0" lvl="0" indent="0" defTabSz="914400" eaLnBrk="1" fontAlgn="base" latinLnBrk="0" hangingPunct="1">
                <a:lnSpc>
                  <a:spcPct val="106000"/>
                </a:lnSpc>
                <a:spcBef>
                  <a:spcPct val="0"/>
                </a:spcBef>
                <a:spcAft>
                  <a:spcPct val="0"/>
                </a:spcAft>
                <a:buClrTx/>
                <a:buSzTx/>
                <a:buFont typeface="Wingdings 2" pitchFamily="18" charset="2"/>
                <a:buNone/>
                <a:tabLst/>
                <a:defRPr/>
              </a:pPr>
              <a:r>
                <a:rPr kumimoji="0" lang="en-US" sz="1000" b="0"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Decisions impacting program/project strategy enablement, objectives and direction </a:t>
              </a:r>
              <a:r>
                <a:rPr kumimoji="0" lang="en-US" sz="1000" b="0" i="0" u="none" strike="noStrike" kern="0" cap="none" spc="0" normalizeH="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(e.</a:t>
              </a:r>
              <a:r>
                <a:rPr lang="en-US" sz="1000" i="1" kern="0">
                  <a:solidFill>
                    <a:srgbClr val="494C4F">
                      <a:lumMod val="50000"/>
                    </a:srgbClr>
                  </a:solidFill>
                  <a:latin typeface="Open Sans" panose="020B0606030504020204" pitchFamily="34" charset="0"/>
                  <a:ea typeface="Open Sans" panose="020B0606030504020204" pitchFamily="34" charset="0"/>
                  <a:cs typeface="Open Sans" panose="020B0606030504020204" pitchFamily="34" charset="0"/>
                </a:rPr>
                <a:t>g., manage escalations; prioritize efforts within projects; enable strategy through roadmap)</a:t>
              </a:r>
            </a:p>
          </p:txBody>
        </p:sp>
        <p:sp>
          <p:nvSpPr>
            <p:cNvPr id="236" name="Rectangle 235">
              <a:extLst>
                <a:ext uri="{FF2B5EF4-FFF2-40B4-BE49-F238E27FC236}">
                  <a16:creationId xmlns:a16="http://schemas.microsoft.com/office/drawing/2014/main" id="{8DD9A710-85FA-489D-BD9E-FEE43538AEC3}"/>
                </a:ext>
              </a:extLst>
            </p:cNvPr>
            <p:cNvSpPr/>
            <p:nvPr/>
          </p:nvSpPr>
          <p:spPr bwMode="gray">
            <a:xfrm>
              <a:off x="1328730" y="1768553"/>
              <a:ext cx="1463040" cy="1105389"/>
            </a:xfrm>
            <a:prstGeom prst="rect">
              <a:avLst/>
            </a:prstGeom>
            <a:solidFill>
              <a:srgbClr val="FFFFFF"/>
            </a:solidFill>
            <a:ln w="19050" algn="ctr">
              <a:solidFill>
                <a:schemeClr val="accent5">
                  <a:lumMod val="40000"/>
                  <a:lumOff val="60000"/>
                </a:schemeClr>
              </a:solidFill>
              <a:miter lim="800000"/>
              <a:headEnd/>
              <a:tailEnd/>
            </a:ln>
          </p:spPr>
          <p:txBody>
            <a:bodyPr wrap="square" lIns="87129" tIns="87129" rIns="87129" bIns="87129" rtlCol="0" anchor="ctr"/>
            <a:lstStyle/>
            <a:p>
              <a:pPr marL="0" marR="0" lvl="0" indent="0" algn="ctr" defTabSz="914400" eaLnBrk="1" fontAlgn="base" latinLnBrk="0" hangingPunct="1">
                <a:lnSpc>
                  <a:spcPct val="106000"/>
                </a:lnSpc>
                <a:spcBef>
                  <a:spcPct val="0"/>
                </a:spcBef>
                <a:spcAft>
                  <a:spcPct val="0"/>
                </a:spcAft>
                <a:buClrTx/>
                <a:buSzTx/>
                <a:buFont typeface="Wingdings 2" pitchFamily="18" charset="2"/>
                <a:buNone/>
                <a:tabLst/>
                <a:defRPr/>
              </a:pPr>
              <a:r>
                <a:rPr kumimoji="0" lang="en-US" sz="1000" b="1"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Executive Committee</a:t>
              </a:r>
            </a:p>
          </p:txBody>
        </p:sp>
        <p:sp>
          <p:nvSpPr>
            <p:cNvPr id="237" name="Rectangle 236">
              <a:extLst>
                <a:ext uri="{FF2B5EF4-FFF2-40B4-BE49-F238E27FC236}">
                  <a16:creationId xmlns:a16="http://schemas.microsoft.com/office/drawing/2014/main" id="{5747461A-3E7B-4418-B7F0-0461E6268E77}"/>
                </a:ext>
              </a:extLst>
            </p:cNvPr>
            <p:cNvSpPr/>
            <p:nvPr/>
          </p:nvSpPr>
          <p:spPr bwMode="gray">
            <a:xfrm>
              <a:off x="2894393" y="1760728"/>
              <a:ext cx="1554480" cy="1106424"/>
            </a:xfrm>
            <a:prstGeom prst="rect">
              <a:avLst/>
            </a:prstGeom>
            <a:solidFill>
              <a:srgbClr val="FFFFFF"/>
            </a:solidFill>
            <a:ln w="19050" algn="ctr">
              <a:solidFill>
                <a:schemeClr val="accent5">
                  <a:lumMod val="40000"/>
                  <a:lumOff val="60000"/>
                </a:schemeClr>
              </a:solidFill>
              <a:miter lim="800000"/>
              <a:headEnd/>
              <a:tailEnd/>
            </a:ln>
          </p:spPr>
          <p:txBody>
            <a:bodyPr wrap="square" lIns="87129" tIns="87129" rIns="87129" bIns="87129" rtlCol="0" anchor="ctr"/>
            <a:lstStyle/>
            <a:p>
              <a:pPr marL="0" marR="0" lvl="0" indent="0" algn="ctr" defTabSz="914400" eaLnBrk="1" fontAlgn="base" latinLnBrk="0" hangingPunct="1">
                <a:lnSpc>
                  <a:spcPct val="106000"/>
                </a:lnSpc>
                <a:spcBef>
                  <a:spcPct val="0"/>
                </a:spcBef>
                <a:spcAft>
                  <a:spcPct val="0"/>
                </a:spcAft>
                <a:buClrTx/>
                <a:buSzTx/>
                <a:buFont typeface="Wingdings 2" pitchFamily="18" charset="2"/>
                <a:buNone/>
                <a:tabLst/>
                <a:defRPr/>
              </a:pPr>
              <a:r>
                <a:rPr kumimoji="0" lang="en-US" sz="1000" b="0"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Program/project sponsorship, strategic direction, objectives, roadmap, budget</a:t>
              </a:r>
            </a:p>
          </p:txBody>
        </p:sp>
        <p:sp>
          <p:nvSpPr>
            <p:cNvPr id="238" name="Rectangle 237">
              <a:extLst>
                <a:ext uri="{FF2B5EF4-FFF2-40B4-BE49-F238E27FC236}">
                  <a16:creationId xmlns:a16="http://schemas.microsoft.com/office/drawing/2014/main" id="{899B416C-C591-4605-B71F-65FB77EB9FBD}"/>
                </a:ext>
              </a:extLst>
            </p:cNvPr>
            <p:cNvSpPr/>
            <p:nvPr/>
          </p:nvSpPr>
          <p:spPr bwMode="gray">
            <a:xfrm>
              <a:off x="4549261" y="1768552"/>
              <a:ext cx="3291684" cy="1106424"/>
            </a:xfrm>
            <a:prstGeom prst="rect">
              <a:avLst/>
            </a:prstGeom>
            <a:solidFill>
              <a:srgbClr val="FFFFFF"/>
            </a:solidFill>
            <a:ln w="19050" algn="ctr">
              <a:solidFill>
                <a:schemeClr val="accent5">
                  <a:lumMod val="40000"/>
                  <a:lumOff val="60000"/>
                </a:schemeClr>
              </a:solidFill>
              <a:miter lim="800000"/>
              <a:headEnd/>
              <a:tailEnd/>
            </a:ln>
          </p:spPr>
          <p:txBody>
            <a:bodyPr wrap="square" lIns="87129" tIns="87129" rIns="87129" bIns="87129" rtlCol="0" anchor="ctr"/>
            <a:lstStyle/>
            <a:p>
              <a:pPr marL="0" lvl="2" indent="0">
                <a:buFont typeface="Arial" panose="020B0604020202020204" pitchFamily="34" charset="0"/>
                <a:buNone/>
              </a:pPr>
              <a:r>
                <a:rPr kumimoji="0" lang="en-US" sz="1000" b="0"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Strategic input and guidance for the strategic direction of HR and digital technologies. Manage executive stakeholder engagement across the organization</a:t>
              </a:r>
              <a:r>
                <a:rPr kumimoji="0" lang="en-US" sz="1000" b="0" i="0" u="none" strike="noStrike" kern="0" cap="none" spc="0" normalizeH="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000" b="0" i="1" u="none" strike="noStrike" kern="0" cap="none" spc="0" normalizeH="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(e</a:t>
              </a:r>
              <a:r>
                <a:rPr lang="en-US" sz="1000" i="1" kern="0">
                  <a:solidFill>
                    <a:srgbClr val="494C4F">
                      <a:lumMod val="50000"/>
                    </a:srgbClr>
                  </a:solidFill>
                  <a:latin typeface="Open Sans" panose="020B0606030504020204" pitchFamily="34" charset="0"/>
                  <a:ea typeface="Open Sans" panose="020B0606030504020204" pitchFamily="34" charset="0"/>
                  <a:cs typeface="Open Sans" panose="020B0606030504020204" pitchFamily="34" charset="0"/>
                </a:rPr>
                <a:t>.g., </a:t>
              </a:r>
              <a:r>
                <a:rPr lang="en-US" sz="1000" i="1">
                  <a:latin typeface="Open Sans" panose="020B0606030504020204" pitchFamily="34" charset="0"/>
                  <a:ea typeface="Open Sans" panose="020B0606030504020204" pitchFamily="34" charset="0"/>
                  <a:cs typeface="Open Sans" panose="020B0606030504020204" pitchFamily="34" charset="0"/>
                </a:rPr>
                <a:t>Approve enterprise investment in HR technology; define scope of services for HR Delivery Strategy</a:t>
              </a:r>
              <a:r>
                <a:rPr lang="en-US" sz="1000" i="1" kern="0">
                  <a:solidFill>
                    <a:srgbClr val="494C4F">
                      <a:lumMod val="50000"/>
                    </a:srgbClr>
                  </a:solidFill>
                  <a:latin typeface="Open Sans" panose="020B0606030504020204" pitchFamily="34" charset="0"/>
                  <a:ea typeface="Open Sans" panose="020B0606030504020204" pitchFamily="34" charset="0"/>
                  <a:cs typeface="Open Sans" panose="020B0606030504020204" pitchFamily="34" charset="0"/>
                </a:rPr>
                <a:t>)</a:t>
              </a:r>
              <a:r>
                <a:rPr kumimoji="0" lang="en-US" sz="1000" b="0" i="1"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239" name="Rectangle 238">
              <a:extLst>
                <a:ext uri="{FF2B5EF4-FFF2-40B4-BE49-F238E27FC236}">
                  <a16:creationId xmlns:a16="http://schemas.microsoft.com/office/drawing/2014/main" id="{EAA88D3D-FE4E-41F3-AEDB-C689886235B8}"/>
                </a:ext>
              </a:extLst>
            </p:cNvPr>
            <p:cNvSpPr/>
            <p:nvPr/>
          </p:nvSpPr>
          <p:spPr bwMode="gray">
            <a:xfrm>
              <a:off x="1328731" y="3986762"/>
              <a:ext cx="1463039" cy="988144"/>
            </a:xfrm>
            <a:prstGeom prst="rect">
              <a:avLst/>
            </a:prstGeom>
            <a:solidFill>
              <a:srgbClr val="FFFFFF"/>
            </a:solidFill>
            <a:ln w="19050" algn="ctr">
              <a:solidFill>
                <a:srgbClr val="006BA6"/>
              </a:solidFill>
              <a:miter lim="800000"/>
              <a:headEnd/>
              <a:tailEnd/>
            </a:ln>
          </p:spPr>
          <p:txBody>
            <a:bodyPr wrap="square" lIns="87129" tIns="87129" rIns="87129" bIns="87129" rtlCol="0" anchor="ctr"/>
            <a:lstStyle/>
            <a:p>
              <a:pPr algn="ctr" fontAlgn="base">
                <a:lnSpc>
                  <a:spcPct val="106000"/>
                </a:lnSpc>
                <a:spcBef>
                  <a:spcPct val="0"/>
                </a:spcBef>
                <a:spcAft>
                  <a:spcPct val="0"/>
                </a:spcAft>
                <a:defRPr/>
              </a:pPr>
              <a:r>
                <a:rPr kumimoji="0" lang="en-US" sz="1000" b="1"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Core Teams</a:t>
              </a:r>
            </a:p>
          </p:txBody>
        </p:sp>
        <p:sp>
          <p:nvSpPr>
            <p:cNvPr id="240" name="Rectangle 239">
              <a:extLst>
                <a:ext uri="{FF2B5EF4-FFF2-40B4-BE49-F238E27FC236}">
                  <a16:creationId xmlns:a16="http://schemas.microsoft.com/office/drawing/2014/main" id="{392EF948-2451-4912-8717-70E0B50D1411}"/>
                </a:ext>
              </a:extLst>
            </p:cNvPr>
            <p:cNvSpPr/>
            <p:nvPr/>
          </p:nvSpPr>
          <p:spPr bwMode="gray">
            <a:xfrm>
              <a:off x="2894393" y="3986762"/>
              <a:ext cx="1554480" cy="988144"/>
            </a:xfrm>
            <a:prstGeom prst="rect">
              <a:avLst/>
            </a:prstGeom>
            <a:solidFill>
              <a:srgbClr val="FFFFFF"/>
            </a:solidFill>
            <a:ln w="19050" algn="ctr">
              <a:solidFill>
                <a:srgbClr val="006BA6"/>
              </a:solidFill>
              <a:miter lim="800000"/>
              <a:headEnd/>
              <a:tailEnd/>
            </a:ln>
          </p:spPr>
          <p:txBody>
            <a:bodyPr wrap="square" lIns="87129" tIns="87129" rIns="87129" bIns="87129" rtlCol="0" anchor="ctr"/>
            <a:lstStyle/>
            <a:p>
              <a:pPr marL="0" marR="0" lvl="0" indent="0" algn="ctr" defTabSz="914400" eaLnBrk="1" fontAlgn="base" latinLnBrk="0" hangingPunct="1">
                <a:lnSpc>
                  <a:spcPct val="106000"/>
                </a:lnSpc>
                <a:spcBef>
                  <a:spcPct val="0"/>
                </a:spcBef>
                <a:spcAft>
                  <a:spcPct val="0"/>
                </a:spcAft>
                <a:buClrTx/>
                <a:buSzTx/>
                <a:buFont typeface="Wingdings 2" pitchFamily="18" charset="2"/>
                <a:buNone/>
                <a:tabLst/>
                <a:defRPr/>
              </a:pPr>
              <a:r>
                <a:rPr kumimoji="0" lang="en-US" sz="1000" b="0"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Program governance, operational </a:t>
              </a:r>
              <a:r>
                <a:rPr lang="en-US" sz="1000" kern="0">
                  <a:solidFill>
                    <a:srgbClr val="494C4F">
                      <a:lumMod val="50000"/>
                    </a:srgbClr>
                  </a:solidFill>
                  <a:latin typeface="Open Sans" panose="020B0606030504020204" pitchFamily="34" charset="0"/>
                  <a:ea typeface="Open Sans" panose="020B0606030504020204" pitchFamily="34" charset="0"/>
                  <a:cs typeface="Open Sans" panose="020B0606030504020204" pitchFamily="34" charset="0"/>
                </a:rPr>
                <a:t>leadership</a:t>
              </a:r>
              <a:endParaRPr kumimoji="0" lang="en-US" sz="1000" b="0"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1" name="Rectangle 240">
              <a:extLst>
                <a:ext uri="{FF2B5EF4-FFF2-40B4-BE49-F238E27FC236}">
                  <a16:creationId xmlns:a16="http://schemas.microsoft.com/office/drawing/2014/main" id="{2F07D8F2-637D-4708-B7BA-FE8964FE6801}"/>
                </a:ext>
              </a:extLst>
            </p:cNvPr>
            <p:cNvSpPr/>
            <p:nvPr/>
          </p:nvSpPr>
          <p:spPr bwMode="gray">
            <a:xfrm>
              <a:off x="4549262" y="3986762"/>
              <a:ext cx="3291682" cy="988144"/>
            </a:xfrm>
            <a:prstGeom prst="rect">
              <a:avLst/>
            </a:prstGeom>
            <a:solidFill>
              <a:srgbClr val="FFFFFF"/>
            </a:solidFill>
            <a:ln w="19050" algn="ctr">
              <a:solidFill>
                <a:srgbClr val="006BA6"/>
              </a:solidFill>
              <a:miter lim="800000"/>
              <a:headEnd/>
              <a:tailEnd/>
            </a:ln>
          </p:spPr>
          <p:txBody>
            <a:bodyPr wrap="square" lIns="87129" tIns="87129" rIns="87129" bIns="87129" rtlCol="0" anchor="ctr"/>
            <a:lstStyle/>
            <a:p>
              <a:pPr lvl="0" fontAlgn="base">
                <a:lnSpc>
                  <a:spcPct val="106000"/>
                </a:lnSpc>
                <a:spcBef>
                  <a:spcPct val="0"/>
                </a:spcBef>
                <a:spcAft>
                  <a:spcPct val="0"/>
                </a:spcAft>
                <a:defRPr/>
              </a:pPr>
              <a:r>
                <a:rPr kumimoji="0" lang="en-US" sz="1000" b="0"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Approach, timeline, ad hoc requests and prioritized requests within thresholds; deadlines not affecting deployment dates</a:t>
              </a:r>
              <a:r>
                <a:rPr kumimoji="0" lang="en-US" sz="1000" b="0" i="0" u="none" strike="noStrike" kern="0" cap="none" spc="0" normalizeH="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000" b="0" i="1" u="none" strike="noStrike" kern="0" cap="none" spc="0" normalizeH="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(e.g.,</a:t>
              </a:r>
              <a:r>
                <a:rPr lang="en-US" sz="1000" i="1" kern="0">
                  <a:solidFill>
                    <a:srgbClr val="494C4F">
                      <a:lumMod val="50000"/>
                    </a:srgbClr>
                  </a:solidFill>
                  <a:latin typeface="Open Sans" panose="020B0606030504020204" pitchFamily="34" charset="0"/>
                  <a:ea typeface="Open Sans" panose="020B0606030504020204" pitchFamily="34" charset="0"/>
                  <a:cs typeface="Open Sans" panose="020B0606030504020204" pitchFamily="34" charset="0"/>
                </a:rPr>
                <a:t> prioritize continuous improvement projects within thresholds, provide oversight for break-fix requests)</a:t>
              </a:r>
              <a:endParaRPr kumimoji="0" lang="en-US" sz="1000" b="0" i="1"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2" name="Rectangle 241">
              <a:extLst>
                <a:ext uri="{FF2B5EF4-FFF2-40B4-BE49-F238E27FC236}">
                  <a16:creationId xmlns:a16="http://schemas.microsoft.com/office/drawing/2014/main" id="{D0E3599D-6138-4BDA-8E3B-E25AFB912D54}"/>
                </a:ext>
              </a:extLst>
            </p:cNvPr>
            <p:cNvSpPr/>
            <p:nvPr/>
          </p:nvSpPr>
          <p:spPr bwMode="gray">
            <a:xfrm>
              <a:off x="1328731" y="5040296"/>
              <a:ext cx="1463039" cy="987552"/>
            </a:xfrm>
            <a:prstGeom prst="rect">
              <a:avLst/>
            </a:prstGeom>
            <a:solidFill>
              <a:srgbClr val="FFFFFF"/>
            </a:solidFill>
            <a:ln w="19050" algn="ctr">
              <a:solidFill>
                <a:schemeClr val="accent5"/>
              </a:solidFill>
              <a:miter lim="800000"/>
              <a:headEnd/>
              <a:tailEnd/>
            </a:ln>
          </p:spPr>
          <p:txBody>
            <a:bodyPr wrap="square" lIns="87129" tIns="87129" rIns="87129" bIns="87129" rtlCol="0" anchor="ctr"/>
            <a:lstStyle/>
            <a:p>
              <a:pPr marL="0" marR="0" lvl="0" indent="0" algn="ctr" defTabSz="914400" eaLnBrk="1" fontAlgn="base" latinLnBrk="0" hangingPunct="1">
                <a:lnSpc>
                  <a:spcPct val="106000"/>
                </a:lnSpc>
                <a:spcBef>
                  <a:spcPct val="0"/>
                </a:spcBef>
                <a:spcAft>
                  <a:spcPct val="0"/>
                </a:spcAft>
                <a:buClrTx/>
                <a:buSzTx/>
                <a:buFont typeface="Wingdings 2" pitchFamily="18" charset="2"/>
                <a:buNone/>
                <a:tabLst/>
                <a:defRPr/>
              </a:pPr>
              <a:r>
                <a:rPr kumimoji="0" lang="en-US" sz="1000" b="1"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Product Teams</a:t>
              </a:r>
            </a:p>
          </p:txBody>
        </p:sp>
        <p:sp>
          <p:nvSpPr>
            <p:cNvPr id="243" name="Rectangle 242">
              <a:extLst>
                <a:ext uri="{FF2B5EF4-FFF2-40B4-BE49-F238E27FC236}">
                  <a16:creationId xmlns:a16="http://schemas.microsoft.com/office/drawing/2014/main" id="{92A2A634-9B2B-4CE1-8442-AAB4C2001EAB}"/>
                </a:ext>
              </a:extLst>
            </p:cNvPr>
            <p:cNvSpPr/>
            <p:nvPr/>
          </p:nvSpPr>
          <p:spPr bwMode="gray">
            <a:xfrm>
              <a:off x="2894393" y="5040296"/>
              <a:ext cx="1554480" cy="987552"/>
            </a:xfrm>
            <a:prstGeom prst="rect">
              <a:avLst/>
            </a:prstGeom>
            <a:solidFill>
              <a:srgbClr val="FFFFFF"/>
            </a:solidFill>
            <a:ln w="19050" algn="ctr">
              <a:solidFill>
                <a:schemeClr val="accent5"/>
              </a:solidFill>
              <a:miter lim="800000"/>
              <a:headEnd/>
              <a:tailEnd/>
            </a:ln>
          </p:spPr>
          <p:txBody>
            <a:bodyPr wrap="square" lIns="87129" tIns="87129" rIns="87129" bIns="87129" rtlCol="0" anchor="ctr"/>
            <a:lstStyle/>
            <a:p>
              <a:pPr marL="0" marR="0" lvl="0" indent="0" algn="ctr" defTabSz="914400" eaLnBrk="1" fontAlgn="base" latinLnBrk="0" hangingPunct="1">
                <a:lnSpc>
                  <a:spcPct val="106000"/>
                </a:lnSpc>
                <a:spcBef>
                  <a:spcPct val="0"/>
                </a:spcBef>
                <a:spcAft>
                  <a:spcPct val="0"/>
                </a:spcAft>
                <a:buClrTx/>
                <a:buSzTx/>
                <a:buFont typeface="Wingdings 2" pitchFamily="18" charset="2"/>
                <a:buNone/>
                <a:tabLst/>
                <a:defRPr/>
              </a:pPr>
              <a:r>
                <a:rPr kumimoji="0" lang="en-US" sz="1000" b="0"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Execution of activities and deliverables</a:t>
              </a:r>
            </a:p>
          </p:txBody>
        </p:sp>
        <p:sp>
          <p:nvSpPr>
            <p:cNvPr id="244" name="Rectangle 243">
              <a:extLst>
                <a:ext uri="{FF2B5EF4-FFF2-40B4-BE49-F238E27FC236}">
                  <a16:creationId xmlns:a16="http://schemas.microsoft.com/office/drawing/2014/main" id="{7BF6659F-6E72-4C0D-B6D4-9B4C8DBB5EE0}"/>
                </a:ext>
              </a:extLst>
            </p:cNvPr>
            <p:cNvSpPr/>
            <p:nvPr/>
          </p:nvSpPr>
          <p:spPr bwMode="gray">
            <a:xfrm>
              <a:off x="4549261" y="5040296"/>
              <a:ext cx="3291684" cy="987552"/>
            </a:xfrm>
            <a:prstGeom prst="rect">
              <a:avLst/>
            </a:prstGeom>
            <a:solidFill>
              <a:srgbClr val="FFFFFF"/>
            </a:solidFill>
            <a:ln w="19050" algn="ctr">
              <a:solidFill>
                <a:schemeClr val="accent5"/>
              </a:solidFill>
              <a:miter lim="800000"/>
              <a:headEnd/>
              <a:tailEnd/>
            </a:ln>
          </p:spPr>
          <p:txBody>
            <a:bodyPr wrap="square" lIns="87129" tIns="87129" rIns="87129" bIns="87129" rtlCol="0" anchor="ctr"/>
            <a:lstStyle/>
            <a:p>
              <a:pPr marL="0" lvl="2" indent="0">
                <a:buFont typeface="Arial" panose="020B0604020202020204" pitchFamily="34" charset="0"/>
                <a:buNone/>
              </a:pPr>
              <a:r>
                <a:rPr kumimoji="0" lang="en-US" sz="1000" b="0" i="0" u="none" strike="noStrike" kern="0" cap="none" spc="0" normalizeH="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Triage ad hoc break-fix requests</a:t>
              </a:r>
              <a:r>
                <a:rPr lang="en-US" sz="1000" kern="0">
                  <a:solidFill>
                    <a:srgbClr val="494C4F">
                      <a:lumMod val="50000"/>
                    </a:srgbClr>
                  </a:solidFill>
                  <a:latin typeface="Open Sans" panose="020B0606030504020204" pitchFamily="34" charset="0"/>
                  <a:ea typeface="Open Sans" panose="020B0606030504020204" pitchFamily="34" charset="0"/>
                  <a:cs typeface="Open Sans" panose="020B0606030504020204" pitchFamily="34" charset="0"/>
                </a:rPr>
                <a:t>; execution of prioritized requests against solution specifications </a:t>
              </a:r>
              <a:r>
                <a:rPr kumimoji="0" lang="en-US" sz="1000" b="0" i="0" u="none" strike="noStrike" kern="0" cap="none" spc="0" normalizeH="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(e.</a:t>
              </a:r>
              <a:r>
                <a:rPr lang="en-US" sz="1000" i="1" kern="0">
                  <a:solidFill>
                    <a:srgbClr val="494C4F">
                      <a:lumMod val="50000"/>
                    </a:srgbClr>
                  </a:solidFill>
                  <a:latin typeface="Open Sans" panose="020B0606030504020204" pitchFamily="34" charset="0"/>
                  <a:ea typeface="Open Sans" panose="020B0606030504020204" pitchFamily="34" charset="0"/>
                  <a:cs typeface="Open Sans" panose="020B0606030504020204" pitchFamily="34" charset="0"/>
                </a:rPr>
                <a:t>g., implement break-fix requests, technical development of in-queue priority)</a:t>
              </a:r>
              <a:endParaRPr kumimoji="0" lang="en-US" sz="1000" b="0" i="1"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5" name="Rectangle 244">
              <a:extLst>
                <a:ext uri="{FF2B5EF4-FFF2-40B4-BE49-F238E27FC236}">
                  <a16:creationId xmlns:a16="http://schemas.microsoft.com/office/drawing/2014/main" id="{4F9CF837-F8F7-4069-B204-AC74EDFF4FD5}"/>
                </a:ext>
              </a:extLst>
            </p:cNvPr>
            <p:cNvSpPr/>
            <p:nvPr/>
          </p:nvSpPr>
          <p:spPr bwMode="gray">
            <a:xfrm>
              <a:off x="4551496" y="1367207"/>
              <a:ext cx="3289448" cy="340727"/>
            </a:xfrm>
            <a:prstGeom prst="rect">
              <a:avLst/>
            </a:prstGeom>
            <a:solidFill>
              <a:srgbClr val="494C4F"/>
            </a:solidFill>
            <a:ln w="19050" algn="ctr">
              <a:noFill/>
              <a:miter lim="800000"/>
              <a:headEnd/>
              <a:tailEnd/>
            </a:ln>
          </p:spPr>
          <p:txBody>
            <a:bodyPr wrap="square" lIns="87129" tIns="87129" rIns="87129" bIns="87129" rtlCol="0" anchor="ctr"/>
            <a:lstStyle/>
            <a:p>
              <a:pPr marL="0" marR="0" lvl="0" indent="0" algn="ctr" defTabSz="914400" eaLnBrk="1" fontAlgn="base" latinLnBrk="0" hangingPunct="1">
                <a:lnSpc>
                  <a:spcPct val="106000"/>
                </a:lnSpc>
                <a:spcBef>
                  <a:spcPct val="0"/>
                </a:spcBef>
                <a:spcAft>
                  <a:spcPct val="0"/>
                </a:spcAft>
                <a:buClrTx/>
                <a:buSzTx/>
                <a:buFont typeface="Wingdings 2" pitchFamily="18" charset="2"/>
                <a:buNone/>
                <a:tabLst/>
                <a:defRPr/>
              </a:pPr>
              <a:r>
                <a:rPr kumimoji="0" lang="en-US" sz="1000"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Description of Authority </a:t>
              </a:r>
            </a:p>
          </p:txBody>
        </p:sp>
        <p:sp>
          <p:nvSpPr>
            <p:cNvPr id="246" name="Rectangle 245">
              <a:extLst>
                <a:ext uri="{FF2B5EF4-FFF2-40B4-BE49-F238E27FC236}">
                  <a16:creationId xmlns:a16="http://schemas.microsoft.com/office/drawing/2014/main" id="{AFF59428-AB8C-4F9D-83B7-CBC19BB63966}"/>
                </a:ext>
              </a:extLst>
            </p:cNvPr>
            <p:cNvSpPr/>
            <p:nvPr/>
          </p:nvSpPr>
          <p:spPr bwMode="gray">
            <a:xfrm>
              <a:off x="1328730" y="1366091"/>
              <a:ext cx="1463040" cy="342049"/>
            </a:xfrm>
            <a:prstGeom prst="rect">
              <a:avLst/>
            </a:prstGeom>
            <a:solidFill>
              <a:srgbClr val="494C4F"/>
            </a:solidFill>
            <a:ln w="19050" algn="ctr">
              <a:noFill/>
              <a:miter lim="800000"/>
              <a:headEnd/>
              <a:tailEnd/>
            </a:ln>
          </p:spPr>
          <p:txBody>
            <a:bodyPr wrap="square" lIns="87129" tIns="87129" rIns="87129" bIns="87129" rtlCol="0" anchor="ctr"/>
            <a:lstStyle/>
            <a:p>
              <a:pPr marL="0" marR="0" lvl="0" indent="0" algn="ctr" defTabSz="914400" eaLnBrk="1" fontAlgn="base" latinLnBrk="0" hangingPunct="1">
                <a:lnSpc>
                  <a:spcPct val="106000"/>
                </a:lnSpc>
                <a:spcBef>
                  <a:spcPct val="0"/>
                </a:spcBef>
                <a:spcAft>
                  <a:spcPct val="0"/>
                </a:spcAft>
                <a:buClrTx/>
                <a:buSzTx/>
                <a:buFont typeface="Wingdings 2" pitchFamily="18" charset="2"/>
                <a:buNone/>
                <a:tabLst/>
                <a:defRPr/>
              </a:pPr>
              <a:r>
                <a:rPr kumimoji="0" lang="en-US" sz="1000"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Governance Level</a:t>
              </a:r>
            </a:p>
          </p:txBody>
        </p:sp>
        <p:sp>
          <p:nvSpPr>
            <p:cNvPr id="247" name="Rectangle 246">
              <a:extLst>
                <a:ext uri="{FF2B5EF4-FFF2-40B4-BE49-F238E27FC236}">
                  <a16:creationId xmlns:a16="http://schemas.microsoft.com/office/drawing/2014/main" id="{82812E4E-859F-4A04-AFEB-052EDEDCD488}"/>
                </a:ext>
              </a:extLst>
            </p:cNvPr>
            <p:cNvSpPr/>
            <p:nvPr/>
          </p:nvSpPr>
          <p:spPr bwMode="gray">
            <a:xfrm>
              <a:off x="2894393" y="1367209"/>
              <a:ext cx="1554480" cy="337430"/>
            </a:xfrm>
            <a:prstGeom prst="rect">
              <a:avLst/>
            </a:prstGeom>
            <a:solidFill>
              <a:srgbClr val="494C4F"/>
            </a:solidFill>
            <a:ln w="19050" algn="ctr">
              <a:noFill/>
              <a:miter lim="800000"/>
              <a:headEnd/>
              <a:tailEnd/>
            </a:ln>
          </p:spPr>
          <p:txBody>
            <a:bodyPr wrap="square" lIns="87129" tIns="87129" rIns="87129" bIns="87129" rtlCol="0" anchor="ctr"/>
            <a:lstStyle/>
            <a:p>
              <a:pPr marL="0" marR="0" lvl="0" indent="0" algn="ctr" defTabSz="914400" eaLnBrk="1" fontAlgn="base" latinLnBrk="0" hangingPunct="1">
                <a:lnSpc>
                  <a:spcPct val="106000"/>
                </a:lnSpc>
                <a:spcBef>
                  <a:spcPct val="0"/>
                </a:spcBef>
                <a:spcAft>
                  <a:spcPct val="0"/>
                </a:spcAft>
                <a:buClrTx/>
                <a:buSzTx/>
                <a:buFont typeface="Wingdings 2" pitchFamily="18" charset="2"/>
                <a:buNone/>
                <a:tabLst/>
                <a:defRPr/>
              </a:pPr>
              <a:r>
                <a:rPr kumimoji="0" lang="en-US" sz="1000"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Role</a:t>
              </a:r>
            </a:p>
          </p:txBody>
        </p:sp>
        <p:sp>
          <p:nvSpPr>
            <p:cNvPr id="248" name="Rectangle 247">
              <a:extLst>
                <a:ext uri="{FF2B5EF4-FFF2-40B4-BE49-F238E27FC236}">
                  <a16:creationId xmlns:a16="http://schemas.microsoft.com/office/drawing/2014/main" id="{68D39955-E4CC-4907-BF55-C4F9E9F253B9}"/>
                </a:ext>
              </a:extLst>
            </p:cNvPr>
            <p:cNvSpPr/>
            <p:nvPr/>
          </p:nvSpPr>
          <p:spPr bwMode="gray">
            <a:xfrm>
              <a:off x="7967049" y="1367207"/>
              <a:ext cx="1352810" cy="340727"/>
            </a:xfrm>
            <a:prstGeom prst="rect">
              <a:avLst/>
            </a:prstGeom>
            <a:solidFill>
              <a:srgbClr val="494C4F"/>
            </a:solidFill>
            <a:ln w="19050" algn="ctr">
              <a:noFill/>
              <a:miter lim="800000"/>
              <a:headEnd/>
              <a:tailEnd/>
            </a:ln>
          </p:spPr>
          <p:txBody>
            <a:bodyPr wrap="square" lIns="87129" tIns="87129" rIns="87129" bIns="87129" rtlCol="0" anchor="ctr"/>
            <a:lstStyle/>
            <a:p>
              <a:pPr marL="0" marR="0" lvl="0" indent="0" algn="ctr" defTabSz="914400" eaLnBrk="1" fontAlgn="base" latinLnBrk="0" hangingPunct="1">
                <a:lnSpc>
                  <a:spcPct val="106000"/>
                </a:lnSpc>
                <a:spcBef>
                  <a:spcPct val="0"/>
                </a:spcBef>
                <a:spcAft>
                  <a:spcPct val="0"/>
                </a:spcAft>
                <a:buClrTx/>
                <a:buSzTx/>
                <a:buFont typeface="Wingdings 2" pitchFamily="18" charset="2"/>
                <a:buNone/>
                <a:tabLst/>
                <a:defRPr/>
              </a:pPr>
              <a:r>
                <a:rPr kumimoji="0" lang="en-US" sz="1000"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Frequency</a:t>
              </a:r>
            </a:p>
          </p:txBody>
        </p:sp>
        <p:sp>
          <p:nvSpPr>
            <p:cNvPr id="249" name="Rectangle 248">
              <a:extLst>
                <a:ext uri="{FF2B5EF4-FFF2-40B4-BE49-F238E27FC236}">
                  <a16:creationId xmlns:a16="http://schemas.microsoft.com/office/drawing/2014/main" id="{17856D43-1182-4104-8853-F70ED7AF137C}"/>
                </a:ext>
              </a:extLst>
            </p:cNvPr>
            <p:cNvSpPr/>
            <p:nvPr/>
          </p:nvSpPr>
          <p:spPr bwMode="gray">
            <a:xfrm>
              <a:off x="7967047" y="1768552"/>
              <a:ext cx="1352811" cy="1106424"/>
            </a:xfrm>
            <a:prstGeom prst="rect">
              <a:avLst/>
            </a:prstGeom>
            <a:solidFill>
              <a:srgbClr val="FFFFFF"/>
            </a:solidFill>
            <a:ln w="19050" algn="ctr">
              <a:solidFill>
                <a:schemeClr val="accent5">
                  <a:lumMod val="40000"/>
                  <a:lumOff val="60000"/>
                </a:schemeClr>
              </a:solidFill>
              <a:miter lim="800000"/>
              <a:headEnd/>
              <a:tailEnd/>
            </a:ln>
          </p:spPr>
          <p:txBody>
            <a:bodyPr wrap="square" lIns="87129" tIns="87129" rIns="87129" bIns="87129" rtlCol="0" anchor="ctr"/>
            <a:lstStyle/>
            <a:p>
              <a:pPr marL="0" lvl="2" indent="0" algn="ctr">
                <a:buFont typeface="Arial" panose="020B0604020202020204" pitchFamily="34" charset="0"/>
                <a:buNone/>
              </a:pPr>
              <a:r>
                <a:rPr kumimoji="0" lang="en-US" sz="1000" b="0" i="1"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[Example: Quarterly]</a:t>
              </a:r>
            </a:p>
          </p:txBody>
        </p:sp>
        <p:sp>
          <p:nvSpPr>
            <p:cNvPr id="250" name="Rectangle 249">
              <a:extLst>
                <a:ext uri="{FF2B5EF4-FFF2-40B4-BE49-F238E27FC236}">
                  <a16:creationId xmlns:a16="http://schemas.microsoft.com/office/drawing/2014/main" id="{1587D1E8-99FE-4792-9EC3-5DB202CF6B40}"/>
                </a:ext>
              </a:extLst>
            </p:cNvPr>
            <p:cNvSpPr/>
            <p:nvPr/>
          </p:nvSpPr>
          <p:spPr bwMode="gray">
            <a:xfrm>
              <a:off x="7967047" y="2947450"/>
              <a:ext cx="1352811" cy="969264"/>
            </a:xfrm>
            <a:prstGeom prst="rect">
              <a:avLst/>
            </a:prstGeom>
            <a:solidFill>
              <a:srgbClr val="FFFFFF"/>
            </a:solidFill>
            <a:ln w="19050" algn="ctr">
              <a:solidFill>
                <a:srgbClr val="00B0F0"/>
              </a:solidFill>
              <a:miter lim="800000"/>
              <a:headEnd/>
              <a:tailEnd/>
            </a:ln>
          </p:spPr>
          <p:txBody>
            <a:bodyPr wrap="square" lIns="87129" tIns="87129" rIns="87129" bIns="87129" rtlCol="0" anchor="ctr"/>
            <a:lstStyle/>
            <a:p>
              <a:pPr marL="0" lvl="2" indent="0" algn="ctr">
                <a:buFont typeface="Arial" panose="020B0604020202020204" pitchFamily="34" charset="0"/>
                <a:buNone/>
              </a:pPr>
              <a:r>
                <a:rPr lang="en-US" sz="1000" i="1" kern="0">
                  <a:solidFill>
                    <a:srgbClr val="494C4F">
                      <a:lumMod val="50000"/>
                    </a:srgbClr>
                  </a:solidFill>
                  <a:latin typeface="Open Sans" panose="020B0606030504020204" pitchFamily="34" charset="0"/>
                  <a:ea typeface="Open Sans" panose="020B0606030504020204" pitchFamily="34" charset="0"/>
                  <a:cs typeface="Open Sans" panose="020B0606030504020204" pitchFamily="34" charset="0"/>
                </a:rPr>
                <a:t>[Example: Monthly]</a:t>
              </a:r>
              <a:endParaRPr kumimoji="0" lang="en-US" sz="1000" b="0" i="1"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2" name="Rectangle 251">
              <a:extLst>
                <a:ext uri="{FF2B5EF4-FFF2-40B4-BE49-F238E27FC236}">
                  <a16:creationId xmlns:a16="http://schemas.microsoft.com/office/drawing/2014/main" id="{954D1185-0DEE-4B01-9DE1-D2911193C71B}"/>
                </a:ext>
              </a:extLst>
            </p:cNvPr>
            <p:cNvSpPr/>
            <p:nvPr/>
          </p:nvSpPr>
          <p:spPr bwMode="gray">
            <a:xfrm>
              <a:off x="7967047" y="3991872"/>
              <a:ext cx="1352811" cy="983033"/>
            </a:xfrm>
            <a:prstGeom prst="rect">
              <a:avLst/>
            </a:prstGeom>
            <a:solidFill>
              <a:srgbClr val="FFFFFF"/>
            </a:solidFill>
            <a:ln w="19050" algn="ctr">
              <a:solidFill>
                <a:srgbClr val="006BA6"/>
              </a:solidFill>
              <a:miter lim="800000"/>
              <a:headEnd/>
              <a:tailEnd/>
            </a:ln>
          </p:spPr>
          <p:txBody>
            <a:bodyPr wrap="square" lIns="87129" tIns="87129" rIns="87129" bIns="87129" rtlCol="0" anchor="ctr"/>
            <a:lstStyle/>
            <a:p>
              <a:pPr marL="0" lvl="2" indent="0" algn="ctr">
                <a:buFont typeface="Arial" panose="020B0604020202020204" pitchFamily="34" charset="0"/>
                <a:buNone/>
              </a:pPr>
              <a:r>
                <a:rPr lang="en-US" sz="1000" i="1" kern="0">
                  <a:solidFill>
                    <a:srgbClr val="494C4F">
                      <a:lumMod val="50000"/>
                    </a:srgbClr>
                  </a:solidFill>
                  <a:latin typeface="Open Sans" panose="020B0606030504020204" pitchFamily="34" charset="0"/>
                  <a:ea typeface="Open Sans" panose="020B0606030504020204" pitchFamily="34" charset="0"/>
                  <a:cs typeface="Open Sans" panose="020B0606030504020204" pitchFamily="34" charset="0"/>
                </a:rPr>
                <a:t>[Example: Monthly]</a:t>
              </a:r>
              <a:endParaRPr kumimoji="0" lang="en-US" sz="1000" b="0" i="1"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3" name="Rectangle 252">
              <a:extLst>
                <a:ext uri="{FF2B5EF4-FFF2-40B4-BE49-F238E27FC236}">
                  <a16:creationId xmlns:a16="http://schemas.microsoft.com/office/drawing/2014/main" id="{AEF5DB04-AAC2-4F85-906C-3A1C964EA286}"/>
                </a:ext>
              </a:extLst>
            </p:cNvPr>
            <p:cNvSpPr/>
            <p:nvPr/>
          </p:nvSpPr>
          <p:spPr bwMode="gray">
            <a:xfrm>
              <a:off x="7967047" y="5040296"/>
              <a:ext cx="1352811" cy="983033"/>
            </a:xfrm>
            <a:prstGeom prst="rect">
              <a:avLst/>
            </a:prstGeom>
            <a:solidFill>
              <a:srgbClr val="FFFFFF"/>
            </a:solidFill>
            <a:ln w="19050" algn="ctr">
              <a:solidFill>
                <a:srgbClr val="0097A9"/>
              </a:solidFill>
              <a:miter lim="800000"/>
              <a:headEnd/>
              <a:tailEnd/>
            </a:ln>
          </p:spPr>
          <p:txBody>
            <a:bodyPr wrap="square" lIns="87129" tIns="87129" rIns="87129" bIns="87129" rtlCol="0" anchor="ctr"/>
            <a:lstStyle/>
            <a:p>
              <a:pPr marL="0" lvl="2" indent="0" algn="ctr">
                <a:buFont typeface="Arial" panose="020B0604020202020204" pitchFamily="34" charset="0"/>
                <a:buNone/>
              </a:pPr>
              <a:r>
                <a:rPr lang="en-US" sz="1000" i="1" kern="0">
                  <a:solidFill>
                    <a:srgbClr val="494C4F">
                      <a:lumMod val="50000"/>
                    </a:srgbClr>
                  </a:solidFill>
                  <a:latin typeface="Open Sans" panose="020B0606030504020204" pitchFamily="34" charset="0"/>
                  <a:ea typeface="Open Sans" panose="020B0606030504020204" pitchFamily="34" charset="0"/>
                  <a:cs typeface="Open Sans" panose="020B0606030504020204" pitchFamily="34" charset="0"/>
                </a:rPr>
                <a:t>[Example: Weekly]</a:t>
              </a:r>
              <a:endParaRPr kumimoji="0" lang="en-US" sz="1000" b="0" i="1"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54" name="Group 253">
            <a:extLst>
              <a:ext uri="{FF2B5EF4-FFF2-40B4-BE49-F238E27FC236}">
                <a16:creationId xmlns:a16="http://schemas.microsoft.com/office/drawing/2014/main" id="{2064BBB6-620C-4318-AFE3-D1F83E004DA8}"/>
              </a:ext>
            </a:extLst>
          </p:cNvPr>
          <p:cNvGrpSpPr/>
          <p:nvPr/>
        </p:nvGrpSpPr>
        <p:grpSpPr>
          <a:xfrm>
            <a:off x="347650" y="982202"/>
            <a:ext cx="2511203" cy="4004163"/>
            <a:chOff x="-17621" y="1400006"/>
            <a:chExt cx="3263505" cy="4783085"/>
          </a:xfrm>
        </p:grpSpPr>
        <p:grpSp>
          <p:nvGrpSpPr>
            <p:cNvPr id="255" name="Group 254">
              <a:extLst>
                <a:ext uri="{FF2B5EF4-FFF2-40B4-BE49-F238E27FC236}">
                  <a16:creationId xmlns:a16="http://schemas.microsoft.com/office/drawing/2014/main" id="{68C0FADD-6331-4C45-8126-59E37457A92F}"/>
                </a:ext>
              </a:extLst>
            </p:cNvPr>
            <p:cNvGrpSpPr/>
            <p:nvPr/>
          </p:nvGrpSpPr>
          <p:grpSpPr>
            <a:xfrm>
              <a:off x="-17621" y="1789974"/>
              <a:ext cx="3263505" cy="4393117"/>
              <a:chOff x="351216" y="1686889"/>
              <a:chExt cx="3263505" cy="4518518"/>
            </a:xfrm>
          </p:grpSpPr>
          <p:grpSp>
            <p:nvGrpSpPr>
              <p:cNvPr id="257" name="Group 256">
                <a:extLst>
                  <a:ext uri="{FF2B5EF4-FFF2-40B4-BE49-F238E27FC236}">
                    <a16:creationId xmlns:a16="http://schemas.microsoft.com/office/drawing/2014/main" id="{2CCFCF18-EAF9-41BC-A031-4F618CE31C52}"/>
                  </a:ext>
                </a:extLst>
              </p:cNvPr>
              <p:cNvGrpSpPr/>
              <p:nvPr/>
            </p:nvGrpSpPr>
            <p:grpSpPr>
              <a:xfrm>
                <a:off x="929441" y="1692281"/>
                <a:ext cx="2685280" cy="4513126"/>
                <a:chOff x="8747280" y="1842149"/>
                <a:chExt cx="3028987" cy="3475226"/>
              </a:xfrm>
            </p:grpSpPr>
            <p:sp>
              <p:nvSpPr>
                <p:cNvPr id="267" name="Freeform 40">
                  <a:extLst>
                    <a:ext uri="{FF2B5EF4-FFF2-40B4-BE49-F238E27FC236}">
                      <a16:creationId xmlns:a16="http://schemas.microsoft.com/office/drawing/2014/main" id="{267A4A71-61FA-4F60-9E62-234F07837BD5}"/>
                    </a:ext>
                  </a:extLst>
                </p:cNvPr>
                <p:cNvSpPr>
                  <a:spLocks/>
                </p:cNvSpPr>
                <p:nvPr/>
              </p:nvSpPr>
              <p:spPr bwMode="auto">
                <a:xfrm>
                  <a:off x="9775960" y="1842149"/>
                  <a:ext cx="971627" cy="978523"/>
                </a:xfrm>
                <a:custGeom>
                  <a:avLst/>
                  <a:gdLst>
                    <a:gd name="T0" fmla="*/ 0 w 715"/>
                    <a:gd name="T1" fmla="*/ 716 h 716"/>
                    <a:gd name="T2" fmla="*/ 358 w 715"/>
                    <a:gd name="T3" fmla="*/ 0 h 716"/>
                    <a:gd name="T4" fmla="*/ 715 w 715"/>
                    <a:gd name="T5" fmla="*/ 716 h 716"/>
                    <a:gd name="T6" fmla="*/ 0 w 715"/>
                    <a:gd name="T7" fmla="*/ 716 h 716"/>
                  </a:gdLst>
                  <a:ahLst/>
                  <a:cxnLst>
                    <a:cxn ang="0">
                      <a:pos x="T0" y="T1"/>
                    </a:cxn>
                    <a:cxn ang="0">
                      <a:pos x="T2" y="T3"/>
                    </a:cxn>
                    <a:cxn ang="0">
                      <a:pos x="T4" y="T5"/>
                    </a:cxn>
                    <a:cxn ang="0">
                      <a:pos x="T6" y="T7"/>
                    </a:cxn>
                  </a:cxnLst>
                  <a:rect l="0" t="0" r="r" b="b"/>
                  <a:pathLst>
                    <a:path w="715" h="716">
                      <a:moveTo>
                        <a:pt x="0" y="716"/>
                      </a:moveTo>
                      <a:lnTo>
                        <a:pt x="358" y="0"/>
                      </a:lnTo>
                      <a:lnTo>
                        <a:pt x="715" y="716"/>
                      </a:lnTo>
                      <a:lnTo>
                        <a:pt x="0" y="716"/>
                      </a:lnTo>
                      <a:close/>
                    </a:path>
                  </a:pathLst>
                </a:custGeom>
                <a:solidFill>
                  <a:srgbClr val="BAE7FF"/>
                </a:solidFill>
                <a:ln>
                  <a:noFill/>
                </a:ln>
                <a:effectLst>
                  <a:outerShdw blurRad="50800" dist="38100" algn="l" rotWithShape="0">
                    <a:prstClr val="black">
                      <a:alpha val="40000"/>
                    </a:prstClr>
                  </a:outerShdw>
                </a:effectLst>
              </p:spPr>
              <p:txBody>
                <a:bodyPr vert="horz" wrap="square" lIns="89864" tIns="44932" rIns="89864" bIns="44932" numCol="1" anchor="ctr" anchorCtr="0" compatLnSpc="1">
                  <a:prstTxWarp prst="textNoShape">
                    <a:avLst/>
                  </a:prstTxWarp>
                </a:bodyPr>
                <a:lstStyle/>
                <a:p>
                  <a:pPr marL="0" marR="0" lvl="0" indent="0" algn="ctr" defTabSz="898695"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898695"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898695"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898695" eaLnBrk="1" fontAlgn="base" latinLnBrk="0" hangingPunct="1">
                    <a:lnSpc>
                      <a:spcPct val="100000"/>
                    </a:lnSpc>
                    <a:spcBef>
                      <a:spcPct val="0"/>
                    </a:spcBef>
                    <a:spcAft>
                      <a:spcPct val="0"/>
                    </a:spcAft>
                    <a:buClrTx/>
                    <a:buSzTx/>
                    <a:buFontTx/>
                    <a:buNone/>
                    <a:tabLst/>
                    <a:defRPr/>
                  </a:pPr>
                  <a:endParaRPr lang="en-US" sz="1000" b="1" kern="0">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898695"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898695"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Strategic Guidance</a:t>
                  </a:r>
                </a:p>
              </p:txBody>
            </p:sp>
            <p:sp>
              <p:nvSpPr>
                <p:cNvPr id="268" name="Freeform 41">
                  <a:extLst>
                    <a:ext uri="{FF2B5EF4-FFF2-40B4-BE49-F238E27FC236}">
                      <a16:creationId xmlns:a16="http://schemas.microsoft.com/office/drawing/2014/main" id="{9B6DAC44-E594-4274-BC85-08AC17FD4A79}"/>
                    </a:ext>
                  </a:extLst>
                </p:cNvPr>
                <p:cNvSpPr>
                  <a:spLocks/>
                </p:cNvSpPr>
                <p:nvPr/>
              </p:nvSpPr>
              <p:spPr bwMode="auto">
                <a:xfrm>
                  <a:off x="9422206" y="2877680"/>
                  <a:ext cx="1679136" cy="769203"/>
                </a:xfrm>
                <a:custGeom>
                  <a:avLst/>
                  <a:gdLst>
                    <a:gd name="T0" fmla="*/ 0 w 1207"/>
                    <a:gd name="T1" fmla="*/ 471 h 471"/>
                    <a:gd name="T2" fmla="*/ 234 w 1207"/>
                    <a:gd name="T3" fmla="*/ 0 h 471"/>
                    <a:gd name="T4" fmla="*/ 973 w 1207"/>
                    <a:gd name="T5" fmla="*/ 0 h 471"/>
                    <a:gd name="T6" fmla="*/ 1207 w 1207"/>
                    <a:gd name="T7" fmla="*/ 471 h 471"/>
                    <a:gd name="T8" fmla="*/ 0 w 1207"/>
                    <a:gd name="T9" fmla="*/ 471 h 471"/>
                  </a:gdLst>
                  <a:ahLst/>
                  <a:cxnLst>
                    <a:cxn ang="0">
                      <a:pos x="T0" y="T1"/>
                    </a:cxn>
                    <a:cxn ang="0">
                      <a:pos x="T2" y="T3"/>
                    </a:cxn>
                    <a:cxn ang="0">
                      <a:pos x="T4" y="T5"/>
                    </a:cxn>
                    <a:cxn ang="0">
                      <a:pos x="T6" y="T7"/>
                    </a:cxn>
                    <a:cxn ang="0">
                      <a:pos x="T8" y="T9"/>
                    </a:cxn>
                  </a:cxnLst>
                  <a:rect l="0" t="0" r="r" b="b"/>
                  <a:pathLst>
                    <a:path w="1207" h="471">
                      <a:moveTo>
                        <a:pt x="0" y="471"/>
                      </a:moveTo>
                      <a:lnTo>
                        <a:pt x="234" y="0"/>
                      </a:lnTo>
                      <a:lnTo>
                        <a:pt x="973" y="0"/>
                      </a:lnTo>
                      <a:lnTo>
                        <a:pt x="1207" y="471"/>
                      </a:lnTo>
                      <a:lnTo>
                        <a:pt x="0" y="471"/>
                      </a:lnTo>
                      <a:close/>
                    </a:path>
                  </a:pathLst>
                </a:custGeom>
                <a:solidFill>
                  <a:srgbClr val="4BA3C3"/>
                </a:solidFill>
                <a:ln>
                  <a:noFill/>
                </a:ln>
                <a:effectLst>
                  <a:outerShdw blurRad="50800" dist="38100" algn="l" rotWithShape="0">
                    <a:prstClr val="black">
                      <a:alpha val="40000"/>
                    </a:prstClr>
                  </a:outerShdw>
                </a:effectLst>
              </p:spPr>
              <p:txBody>
                <a:bodyPr vert="horz" wrap="square" lIns="89864" tIns="44932" rIns="89864" bIns="44932" numCol="1" anchor="ctr" anchorCtr="0" compatLnSpc="1">
                  <a:prstTxWarp prst="textNoShape">
                    <a:avLst/>
                  </a:prstTxWarp>
                </a:bodyPr>
                <a:lstStyle/>
                <a:p>
                  <a:pPr marL="0" marR="0" lvl="0" indent="0" algn="ctr" defTabSz="898695"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Executive </a:t>
                  </a:r>
                </a:p>
                <a:p>
                  <a:pPr marL="0" marR="0" lvl="0" indent="0" algn="ctr" defTabSz="898695"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Decisions</a:t>
                  </a:r>
                </a:p>
              </p:txBody>
            </p:sp>
            <p:sp>
              <p:nvSpPr>
                <p:cNvPr id="269" name="Freeform 42">
                  <a:extLst>
                    <a:ext uri="{FF2B5EF4-FFF2-40B4-BE49-F238E27FC236}">
                      <a16:creationId xmlns:a16="http://schemas.microsoft.com/office/drawing/2014/main" id="{410D72D1-B29A-484D-A2B8-DC20B979B467}"/>
                    </a:ext>
                  </a:extLst>
                </p:cNvPr>
                <p:cNvSpPr>
                  <a:spLocks/>
                </p:cNvSpPr>
                <p:nvPr/>
              </p:nvSpPr>
              <p:spPr bwMode="auto">
                <a:xfrm>
                  <a:off x="9090987" y="3705733"/>
                  <a:ext cx="2341573" cy="765936"/>
                </a:xfrm>
                <a:custGeom>
                  <a:avLst/>
                  <a:gdLst>
                    <a:gd name="T0" fmla="*/ 0 w 1701"/>
                    <a:gd name="T1" fmla="*/ 469 h 469"/>
                    <a:gd name="T2" fmla="*/ 234 w 1701"/>
                    <a:gd name="T3" fmla="*/ 0 h 469"/>
                    <a:gd name="T4" fmla="*/ 1467 w 1701"/>
                    <a:gd name="T5" fmla="*/ 0 h 469"/>
                    <a:gd name="T6" fmla="*/ 1701 w 1701"/>
                    <a:gd name="T7" fmla="*/ 469 h 469"/>
                    <a:gd name="T8" fmla="*/ 0 w 1701"/>
                    <a:gd name="T9" fmla="*/ 469 h 469"/>
                  </a:gdLst>
                  <a:ahLst/>
                  <a:cxnLst>
                    <a:cxn ang="0">
                      <a:pos x="T0" y="T1"/>
                    </a:cxn>
                    <a:cxn ang="0">
                      <a:pos x="T2" y="T3"/>
                    </a:cxn>
                    <a:cxn ang="0">
                      <a:pos x="T4" y="T5"/>
                    </a:cxn>
                    <a:cxn ang="0">
                      <a:pos x="T6" y="T7"/>
                    </a:cxn>
                    <a:cxn ang="0">
                      <a:pos x="T8" y="T9"/>
                    </a:cxn>
                  </a:cxnLst>
                  <a:rect l="0" t="0" r="r" b="b"/>
                  <a:pathLst>
                    <a:path w="1701" h="469">
                      <a:moveTo>
                        <a:pt x="0" y="469"/>
                      </a:moveTo>
                      <a:lnTo>
                        <a:pt x="234" y="0"/>
                      </a:lnTo>
                      <a:lnTo>
                        <a:pt x="1467" y="0"/>
                      </a:lnTo>
                      <a:lnTo>
                        <a:pt x="1701" y="469"/>
                      </a:lnTo>
                      <a:lnTo>
                        <a:pt x="0" y="469"/>
                      </a:lnTo>
                      <a:close/>
                    </a:path>
                  </a:pathLst>
                </a:custGeom>
                <a:solidFill>
                  <a:srgbClr val="006BA6"/>
                </a:solidFill>
                <a:ln>
                  <a:noFill/>
                </a:ln>
                <a:effectLst>
                  <a:outerShdw blurRad="50800" dist="38100" algn="l" rotWithShape="0">
                    <a:prstClr val="black">
                      <a:alpha val="40000"/>
                    </a:prstClr>
                  </a:outerShdw>
                </a:effectLst>
              </p:spPr>
              <p:txBody>
                <a:bodyPr vert="horz" wrap="square" lIns="89864" tIns="44932" rIns="89864" bIns="44932" numCol="1" anchor="ctr" anchorCtr="0" compatLnSpc="1">
                  <a:prstTxWarp prst="textNoShape">
                    <a:avLst/>
                  </a:prstTxWarp>
                </a:bodyPr>
                <a:lstStyle/>
                <a:p>
                  <a:pPr marL="0" marR="0" lvl="0" indent="0" algn="ctr" defTabSz="898695"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Operational </a:t>
                  </a:r>
                </a:p>
                <a:p>
                  <a:pPr marL="0" marR="0" lvl="0" indent="0" algn="ctr" defTabSz="898695"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Decisions</a:t>
                  </a:r>
                </a:p>
              </p:txBody>
            </p:sp>
            <p:sp>
              <p:nvSpPr>
                <p:cNvPr id="270" name="Freeform 44">
                  <a:extLst>
                    <a:ext uri="{FF2B5EF4-FFF2-40B4-BE49-F238E27FC236}">
                      <a16:creationId xmlns:a16="http://schemas.microsoft.com/office/drawing/2014/main" id="{024E28AA-F1BD-45E7-9D3D-65F31EAB4F99}"/>
                    </a:ext>
                  </a:extLst>
                </p:cNvPr>
                <p:cNvSpPr>
                  <a:spLocks/>
                </p:cNvSpPr>
                <p:nvPr/>
              </p:nvSpPr>
              <p:spPr bwMode="auto">
                <a:xfrm>
                  <a:off x="8747280" y="4549805"/>
                  <a:ext cx="3028987" cy="767570"/>
                </a:xfrm>
                <a:custGeom>
                  <a:avLst/>
                  <a:gdLst>
                    <a:gd name="T0" fmla="*/ 0 w 2206"/>
                    <a:gd name="T1" fmla="*/ 470 h 470"/>
                    <a:gd name="T2" fmla="*/ 237 w 2206"/>
                    <a:gd name="T3" fmla="*/ 0 h 470"/>
                    <a:gd name="T4" fmla="*/ 1968 w 2206"/>
                    <a:gd name="T5" fmla="*/ 0 h 470"/>
                    <a:gd name="T6" fmla="*/ 2206 w 2206"/>
                    <a:gd name="T7" fmla="*/ 470 h 470"/>
                    <a:gd name="T8" fmla="*/ 0 w 2206"/>
                    <a:gd name="T9" fmla="*/ 470 h 470"/>
                  </a:gdLst>
                  <a:ahLst/>
                  <a:cxnLst>
                    <a:cxn ang="0">
                      <a:pos x="T0" y="T1"/>
                    </a:cxn>
                    <a:cxn ang="0">
                      <a:pos x="T2" y="T3"/>
                    </a:cxn>
                    <a:cxn ang="0">
                      <a:pos x="T4" y="T5"/>
                    </a:cxn>
                    <a:cxn ang="0">
                      <a:pos x="T6" y="T7"/>
                    </a:cxn>
                    <a:cxn ang="0">
                      <a:pos x="T8" y="T9"/>
                    </a:cxn>
                  </a:cxnLst>
                  <a:rect l="0" t="0" r="r" b="b"/>
                  <a:pathLst>
                    <a:path w="2206" h="470">
                      <a:moveTo>
                        <a:pt x="0" y="470"/>
                      </a:moveTo>
                      <a:lnTo>
                        <a:pt x="237" y="0"/>
                      </a:lnTo>
                      <a:lnTo>
                        <a:pt x="1968" y="0"/>
                      </a:lnTo>
                      <a:lnTo>
                        <a:pt x="2206" y="470"/>
                      </a:lnTo>
                      <a:lnTo>
                        <a:pt x="0" y="470"/>
                      </a:lnTo>
                      <a:close/>
                    </a:path>
                  </a:pathLst>
                </a:custGeom>
                <a:solidFill>
                  <a:srgbClr val="003C71"/>
                </a:solidFill>
                <a:ln>
                  <a:noFill/>
                </a:ln>
                <a:effectLst>
                  <a:outerShdw blurRad="50800" dist="38100" algn="l" rotWithShape="0">
                    <a:prstClr val="black">
                      <a:alpha val="40000"/>
                    </a:prstClr>
                  </a:outerShdw>
                </a:effectLst>
              </p:spPr>
              <p:txBody>
                <a:bodyPr vert="horz" wrap="square" lIns="89864" tIns="44932" rIns="89864" bIns="44932" numCol="1" anchor="ctr" anchorCtr="0" compatLnSpc="1">
                  <a:prstTxWarp prst="textNoShape">
                    <a:avLst/>
                  </a:prstTxWarp>
                </a:bodyPr>
                <a:lstStyle/>
                <a:p>
                  <a:pPr marL="0" marR="0" lvl="0" indent="0" algn="ctr" defTabSz="898695" eaLnBrk="1" fontAlgn="base" latinLnBrk="0" hangingPunct="1">
                    <a:lnSpc>
                      <a:spcPct val="100000"/>
                    </a:lnSpc>
                    <a:spcBef>
                      <a:spcPct val="0"/>
                    </a:spcBef>
                    <a:spcAft>
                      <a:spcPct val="0"/>
                    </a:spcAft>
                    <a:buClrTx/>
                    <a:buSzTx/>
                    <a:buFontTx/>
                    <a:buNone/>
                    <a:tabLst/>
                    <a:defRPr/>
                  </a:pPr>
                  <a:r>
                    <a:rPr lang="en-US" sz="1200" b="1" kern="0">
                      <a:solidFill>
                        <a:srgbClr val="FFFFFF"/>
                      </a:solidFill>
                      <a:latin typeface="Open Sans" panose="020B0606030504020204" pitchFamily="34" charset="0"/>
                      <a:ea typeface="Open Sans" panose="020B0606030504020204" pitchFamily="34" charset="0"/>
                      <a:cs typeface="Open Sans" panose="020B0606030504020204" pitchFamily="34" charset="0"/>
                    </a:rPr>
                    <a:t>Solution </a:t>
                  </a:r>
                  <a:r>
                    <a:rPr kumimoji="0" lang="en-US" sz="1200"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Delivery</a:t>
                  </a:r>
                </a:p>
              </p:txBody>
            </p:sp>
          </p:grpSp>
          <p:grpSp>
            <p:nvGrpSpPr>
              <p:cNvPr id="258" name="Group 257">
                <a:extLst>
                  <a:ext uri="{FF2B5EF4-FFF2-40B4-BE49-F238E27FC236}">
                    <a16:creationId xmlns:a16="http://schemas.microsoft.com/office/drawing/2014/main" id="{E62ED5B1-0EB7-4EAC-ADC5-AE32D4F37E74}"/>
                  </a:ext>
                </a:extLst>
              </p:cNvPr>
              <p:cNvGrpSpPr/>
              <p:nvPr/>
            </p:nvGrpSpPr>
            <p:grpSpPr>
              <a:xfrm rot="21046408">
                <a:off x="351216" y="1686889"/>
                <a:ext cx="1972391" cy="4352036"/>
                <a:chOff x="708730" y="1907280"/>
                <a:chExt cx="1598933" cy="3571876"/>
              </a:xfrm>
            </p:grpSpPr>
            <p:sp>
              <p:nvSpPr>
                <p:cNvPr id="259" name="Freeform 75">
                  <a:extLst>
                    <a:ext uri="{FF2B5EF4-FFF2-40B4-BE49-F238E27FC236}">
                      <a16:creationId xmlns:a16="http://schemas.microsoft.com/office/drawing/2014/main" id="{5C1DD24A-EEB9-41C7-9C0C-FE9EC2DB3A23}"/>
                    </a:ext>
                  </a:extLst>
                </p:cNvPr>
                <p:cNvSpPr>
                  <a:spLocks noEditPoints="1"/>
                </p:cNvSpPr>
                <p:nvPr/>
              </p:nvSpPr>
              <p:spPr bwMode="auto">
                <a:xfrm>
                  <a:off x="1109724" y="2714167"/>
                  <a:ext cx="942975" cy="1854209"/>
                </a:xfrm>
                <a:custGeom>
                  <a:avLst/>
                  <a:gdLst>
                    <a:gd name="T0" fmla="*/ 16 w 612"/>
                    <a:gd name="T1" fmla="*/ 1142 h 1168"/>
                    <a:gd name="T2" fmla="*/ 600 w 612"/>
                    <a:gd name="T3" fmla="*/ 28 h 1168"/>
                    <a:gd name="T4" fmla="*/ 595 w 612"/>
                    <a:gd name="T5" fmla="*/ 25 h 1168"/>
                    <a:gd name="T6" fmla="*/ 11 w 612"/>
                    <a:gd name="T7" fmla="*/ 1139 h 1168"/>
                    <a:gd name="T8" fmla="*/ 16 w 612"/>
                    <a:gd name="T9" fmla="*/ 1142 h 1168"/>
                    <a:gd name="T10" fmla="*/ 1 w 612"/>
                    <a:gd name="T11" fmla="*/ 1127 h 1168"/>
                    <a:gd name="T12" fmla="*/ 0 w 612"/>
                    <a:gd name="T13" fmla="*/ 1168 h 1168"/>
                    <a:gd name="T14" fmla="*/ 33 w 612"/>
                    <a:gd name="T15" fmla="*/ 1144 h 1168"/>
                    <a:gd name="T16" fmla="*/ 1 w 612"/>
                    <a:gd name="T17" fmla="*/ 1127 h 1168"/>
                    <a:gd name="T18" fmla="*/ 611 w 612"/>
                    <a:gd name="T19" fmla="*/ 41 h 1168"/>
                    <a:gd name="T20" fmla="*/ 612 w 612"/>
                    <a:gd name="T21" fmla="*/ 0 h 1168"/>
                    <a:gd name="T22" fmla="*/ 579 w 612"/>
                    <a:gd name="T23" fmla="*/ 24 h 1168"/>
                    <a:gd name="T24" fmla="*/ 611 w 612"/>
                    <a:gd name="T25" fmla="*/ 41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168">
                      <a:moveTo>
                        <a:pt x="16" y="1142"/>
                      </a:moveTo>
                      <a:lnTo>
                        <a:pt x="600" y="28"/>
                      </a:lnTo>
                      <a:lnTo>
                        <a:pt x="595" y="25"/>
                      </a:lnTo>
                      <a:lnTo>
                        <a:pt x="11" y="1139"/>
                      </a:lnTo>
                      <a:lnTo>
                        <a:pt x="16" y="1142"/>
                      </a:lnTo>
                      <a:close/>
                      <a:moveTo>
                        <a:pt x="1" y="1127"/>
                      </a:moveTo>
                      <a:lnTo>
                        <a:pt x="0" y="1168"/>
                      </a:lnTo>
                      <a:lnTo>
                        <a:pt x="33" y="1144"/>
                      </a:lnTo>
                      <a:lnTo>
                        <a:pt x="1" y="1127"/>
                      </a:lnTo>
                      <a:close/>
                      <a:moveTo>
                        <a:pt x="611" y="41"/>
                      </a:moveTo>
                      <a:lnTo>
                        <a:pt x="612" y="0"/>
                      </a:lnTo>
                      <a:lnTo>
                        <a:pt x="579" y="24"/>
                      </a:lnTo>
                      <a:lnTo>
                        <a:pt x="611" y="41"/>
                      </a:lnTo>
                      <a:close/>
                    </a:path>
                  </a:pathLst>
                </a:custGeom>
                <a:solidFill>
                  <a:srgbClr val="FFFFFF"/>
                </a:solidFill>
                <a:ln w="0" cap="flat">
                  <a:solidFill>
                    <a:srgbClr val="FFFFFF"/>
                  </a:solidFill>
                  <a:prstDash val="solid"/>
                  <a:round/>
                  <a:headEnd/>
                  <a:tailEnd/>
                </a:ln>
              </p:spPr>
              <p:txBody>
                <a:bodyPr vert="horz" wrap="square" lIns="89864" tIns="44932" rIns="89864" bIns="44932" numCol="1" anchor="t" anchorCtr="0" compatLnSpc="1">
                  <a:prstTxWarp prst="textNoShape">
                    <a:avLst/>
                  </a:prstTxWarp>
                </a:bodyPr>
                <a:lstStyle/>
                <a:p>
                  <a:pPr marL="0" marR="0" lvl="0" indent="0" defTabSz="89869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0" name="Rectangle 41">
                  <a:extLst>
                    <a:ext uri="{FF2B5EF4-FFF2-40B4-BE49-F238E27FC236}">
                      <a16:creationId xmlns:a16="http://schemas.microsoft.com/office/drawing/2014/main" id="{EDB376CD-7646-4332-AF1A-F7F413FDB2D6}"/>
                    </a:ext>
                  </a:extLst>
                </p:cNvPr>
                <p:cNvSpPr>
                  <a:spLocks noChangeArrowheads="1"/>
                </p:cNvSpPr>
                <p:nvPr/>
              </p:nvSpPr>
              <p:spPr bwMode="auto">
                <a:xfrm rot="17736176">
                  <a:off x="196206" y="4532584"/>
                  <a:ext cx="1252631" cy="227583"/>
                </a:xfrm>
                <a:prstGeom prst="rect">
                  <a:avLst/>
                </a:prstGeom>
                <a:noFill/>
                <a:ln w="9525">
                  <a:noFill/>
                  <a:miter lim="800000"/>
                  <a:headEnd/>
                  <a:tailEnd/>
                </a:ln>
              </p:spPr>
              <p:txBody>
                <a:bodyPr wrap="square" lIns="134173" tIns="45245" rIns="134173" bIns="45245" anchor="ctr">
                  <a:spAutoFit/>
                </a:bodyPr>
                <a:lstStyle/>
                <a:p>
                  <a:pPr marL="0" marR="0" lvl="0" indent="0" defTabSz="914400" eaLnBrk="0" fontAlgn="base" latinLnBrk="0" hangingPunct="0">
                    <a:lnSpc>
                      <a:spcPct val="9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Easier Decisions</a:t>
                  </a:r>
                </a:p>
              </p:txBody>
            </p:sp>
            <p:sp>
              <p:nvSpPr>
                <p:cNvPr id="263" name="Rectangle 42">
                  <a:extLst>
                    <a:ext uri="{FF2B5EF4-FFF2-40B4-BE49-F238E27FC236}">
                      <a16:creationId xmlns:a16="http://schemas.microsoft.com/office/drawing/2014/main" id="{1F3A6A39-D595-43D1-899A-E7CA2E251037}"/>
                    </a:ext>
                  </a:extLst>
                </p:cNvPr>
                <p:cNvSpPr>
                  <a:spLocks noChangeArrowheads="1"/>
                </p:cNvSpPr>
                <p:nvPr/>
              </p:nvSpPr>
              <p:spPr bwMode="auto">
                <a:xfrm rot="17775015">
                  <a:off x="1685473" y="2301887"/>
                  <a:ext cx="1016797" cy="227583"/>
                </a:xfrm>
                <a:prstGeom prst="rect">
                  <a:avLst/>
                </a:prstGeom>
                <a:noFill/>
                <a:ln w="9525">
                  <a:noFill/>
                  <a:miter lim="800000"/>
                  <a:headEnd/>
                  <a:tailEnd/>
                </a:ln>
              </p:spPr>
              <p:txBody>
                <a:bodyPr wrap="none" lIns="134173" tIns="45245" rIns="134173" bIns="45245" anchor="ctr">
                  <a:spAutoFit/>
                </a:body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Fewer issues</a:t>
                  </a:r>
                </a:p>
              </p:txBody>
            </p:sp>
            <p:sp>
              <p:nvSpPr>
                <p:cNvPr id="264" name="Rectangle 42">
                  <a:extLst>
                    <a:ext uri="{FF2B5EF4-FFF2-40B4-BE49-F238E27FC236}">
                      <a16:creationId xmlns:a16="http://schemas.microsoft.com/office/drawing/2014/main" id="{58671C09-599A-4672-9DD0-BF0E5A44C494}"/>
                    </a:ext>
                  </a:extLst>
                </p:cNvPr>
                <p:cNvSpPr>
                  <a:spLocks noChangeArrowheads="1"/>
                </p:cNvSpPr>
                <p:nvPr/>
              </p:nvSpPr>
              <p:spPr bwMode="auto">
                <a:xfrm rot="17775015">
                  <a:off x="425700" y="4882828"/>
                  <a:ext cx="965072" cy="227583"/>
                </a:xfrm>
                <a:prstGeom prst="rect">
                  <a:avLst/>
                </a:prstGeom>
                <a:noFill/>
                <a:ln w="9525">
                  <a:noFill/>
                  <a:miter lim="800000"/>
                  <a:headEnd/>
                  <a:tailEnd/>
                </a:ln>
              </p:spPr>
              <p:txBody>
                <a:bodyPr wrap="none" lIns="134173" tIns="45245" rIns="134173" bIns="45245" anchor="ctr">
                  <a:spAutoFit/>
                </a:body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More issues</a:t>
                  </a:r>
                </a:p>
              </p:txBody>
            </p:sp>
            <p:cxnSp>
              <p:nvCxnSpPr>
                <p:cNvPr id="265" name="Straight Connector 264">
                  <a:extLst>
                    <a:ext uri="{FF2B5EF4-FFF2-40B4-BE49-F238E27FC236}">
                      <a16:creationId xmlns:a16="http://schemas.microsoft.com/office/drawing/2014/main" id="{6E22CAF8-F1E2-4B28-94A6-FB09FB8F7422}"/>
                    </a:ext>
                  </a:extLst>
                </p:cNvPr>
                <p:cNvCxnSpPr>
                  <a:cxnSpLocks/>
                </p:cNvCxnSpPr>
                <p:nvPr/>
              </p:nvCxnSpPr>
              <p:spPr>
                <a:xfrm rot="553592" flipV="1">
                  <a:off x="1184285" y="2738404"/>
                  <a:ext cx="488065" cy="1506230"/>
                </a:xfrm>
                <a:prstGeom prst="line">
                  <a:avLst/>
                </a:prstGeom>
                <a:noFill/>
                <a:ln w="12700" cap="flat" cmpd="sng" algn="ctr">
                  <a:solidFill>
                    <a:srgbClr val="E0E0E0">
                      <a:lumMod val="50000"/>
                    </a:srgbClr>
                  </a:solidFill>
                  <a:prstDash val="solid"/>
                  <a:headEnd type="triangle"/>
                  <a:tailEnd type="triangle"/>
                </a:ln>
                <a:effectLst/>
              </p:spPr>
            </p:cxnSp>
            <p:cxnSp>
              <p:nvCxnSpPr>
                <p:cNvPr id="266" name="Straight Connector 265">
                  <a:extLst>
                    <a:ext uri="{FF2B5EF4-FFF2-40B4-BE49-F238E27FC236}">
                      <a16:creationId xmlns:a16="http://schemas.microsoft.com/office/drawing/2014/main" id="{B0323A3F-8EF8-40D7-8902-6A9FDD5084AF}"/>
                    </a:ext>
                  </a:extLst>
                </p:cNvPr>
                <p:cNvCxnSpPr>
                  <a:cxnSpLocks/>
                </p:cNvCxnSpPr>
                <p:nvPr/>
              </p:nvCxnSpPr>
              <p:spPr>
                <a:xfrm rot="553592" flipV="1">
                  <a:off x="1268769" y="2727765"/>
                  <a:ext cx="554894" cy="1959185"/>
                </a:xfrm>
                <a:prstGeom prst="line">
                  <a:avLst/>
                </a:prstGeom>
                <a:noFill/>
                <a:ln w="12700" cap="flat" cmpd="sng" algn="ctr">
                  <a:solidFill>
                    <a:srgbClr val="E0E0E0">
                      <a:lumMod val="50000"/>
                    </a:srgbClr>
                  </a:solidFill>
                  <a:prstDash val="solid"/>
                  <a:headEnd type="triangle"/>
                  <a:tailEnd type="triangle"/>
                </a:ln>
                <a:effectLst/>
              </p:spPr>
            </p:cxnSp>
          </p:grpSp>
        </p:grpSp>
        <p:sp>
          <p:nvSpPr>
            <p:cNvPr id="256" name="Rectangle 42">
              <a:extLst>
                <a:ext uri="{FF2B5EF4-FFF2-40B4-BE49-F238E27FC236}">
                  <a16:creationId xmlns:a16="http://schemas.microsoft.com/office/drawing/2014/main" id="{927C1F14-AB5F-4A15-9FD8-6C119944535D}"/>
                </a:ext>
              </a:extLst>
            </p:cNvPr>
            <p:cNvSpPr>
              <a:spLocks noChangeArrowheads="1"/>
            </p:cNvSpPr>
            <p:nvPr/>
          </p:nvSpPr>
          <p:spPr bwMode="auto">
            <a:xfrm rot="17221423">
              <a:off x="578913" y="2008371"/>
              <a:ext cx="1497470" cy="280739"/>
            </a:xfrm>
            <a:prstGeom prst="rect">
              <a:avLst/>
            </a:prstGeom>
            <a:noFill/>
            <a:ln w="9525">
              <a:noFill/>
              <a:miter lim="800000"/>
              <a:headEnd/>
              <a:tailEnd/>
            </a:ln>
          </p:spPr>
          <p:txBody>
            <a:bodyPr wrap="none" lIns="134173" tIns="45245" rIns="134173" bIns="45245" anchor="ctr">
              <a:spAutoFit/>
            </a:body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Harder Decisions</a:t>
              </a:r>
            </a:p>
          </p:txBody>
        </p:sp>
      </p:grpSp>
      <p:sp>
        <p:nvSpPr>
          <p:cNvPr id="2" name="Arrow: Striped Right 1">
            <a:extLst>
              <a:ext uri="{FF2B5EF4-FFF2-40B4-BE49-F238E27FC236}">
                <a16:creationId xmlns:a16="http://schemas.microsoft.com/office/drawing/2014/main" id="{0E9D7C9F-E1CD-48AF-80D5-5F3785C87788}"/>
              </a:ext>
            </a:extLst>
          </p:cNvPr>
          <p:cNvSpPr/>
          <p:nvPr/>
        </p:nvSpPr>
        <p:spPr bwMode="gray">
          <a:xfrm>
            <a:off x="694944" y="5104751"/>
            <a:ext cx="11045950" cy="1546249"/>
          </a:xfrm>
          <a:prstGeom prst="stripedRightArrow">
            <a:avLst/>
          </a:prstGeom>
          <a:solidFill>
            <a:schemeClr val="bg1">
              <a:lumMod val="95000"/>
            </a:schemeClr>
          </a:solidFill>
          <a:ln w="19050" algn="ctr">
            <a:noFill/>
            <a:miter lim="800000"/>
            <a:headEnd/>
            <a:tailEnd/>
          </a:ln>
        </p:spPr>
        <p:txBody>
          <a:bodyPr wrap="square" lIns="88900" tIns="88900" rIns="88900" bIns="88900" rtlCol="0" anchor="ctr"/>
          <a:lstStyle/>
          <a:p>
            <a:pPr algn="ctr"/>
            <a:r>
              <a:rPr lang="en-US" sz="1250" dirty="0">
                <a:latin typeface="Open Sans" panose="020B0606030504020204" pitchFamily="34" charset="0"/>
                <a:ea typeface="Open Sans" panose="020B0606030504020204" pitchFamily="34" charset="0"/>
                <a:cs typeface="Open Sans" panose="020B0606030504020204" pitchFamily="34" charset="0"/>
              </a:rPr>
              <a:t>The client's governance structure will determine how requests are approved, prioritized and managed on an ad hoc basis. The request size, priority and type will influence which governing body is the decision maker. The governance structure will also determine meeting structure, attendees and cadence  for each committee</a:t>
            </a:r>
          </a:p>
        </p:txBody>
      </p:sp>
    </p:spTree>
    <p:extLst>
      <p:ext uri="{BB962C8B-B14F-4D97-AF65-F5344CB8AC3E}">
        <p14:creationId xmlns:p14="http://schemas.microsoft.com/office/powerpoint/2010/main" val="17296116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B59233-7904-4980-915D-4F60B2F0B43B}"/>
              </a:ext>
            </a:extLst>
          </p:cNvPr>
          <p:cNvSpPr>
            <a:spLocks noGrp="1"/>
          </p:cNvSpPr>
          <p:nvPr>
            <p:ph type="title"/>
          </p:nvPr>
        </p:nvSpPr>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Governance &amp; Management: scope of services</a:t>
            </a:r>
          </a:p>
        </p:txBody>
      </p:sp>
      <p:sp>
        <p:nvSpPr>
          <p:cNvPr id="9" name="Text Placeholder 2">
            <a:extLst>
              <a:ext uri="{FF2B5EF4-FFF2-40B4-BE49-F238E27FC236}">
                <a16:creationId xmlns:a16="http://schemas.microsoft.com/office/drawing/2014/main" id="{1EC6C40B-579D-41AE-8F79-8A72E1A7EF1B}"/>
              </a:ext>
            </a:extLst>
          </p:cNvPr>
          <p:cNvSpPr txBox="1">
            <a:spLocks/>
          </p:cNvSpPr>
          <p:nvPr/>
        </p:nvSpPr>
        <p:spPr>
          <a:xfrm>
            <a:off x="310519" y="2016964"/>
            <a:ext cx="2511391" cy="1105873"/>
          </a:xfrm>
          <a:prstGeom prst="rect">
            <a:avLst/>
          </a:prstGeom>
          <a:solidFill>
            <a:srgbClr val="E5F7FF"/>
          </a:solidFill>
        </p:spPr>
        <p:txBody>
          <a:bodyPr anchor="ct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algn="ctr"/>
            <a:r>
              <a:rPr lang="en-US" sz="1050">
                <a:latin typeface="Open Sans" panose="020B0606030504020204" pitchFamily="34" charset="0"/>
                <a:ea typeface="Open Sans" panose="020B0606030504020204" pitchFamily="34" charset="0"/>
                <a:cs typeface="Open Sans" panose="020B0606030504020204" pitchFamily="34" charset="0"/>
              </a:rPr>
              <a:t>Level 0 and Level 1 support levels are serviced by the client and/or vendor. Operate AMS team members will work with the client to address additional enhancements / projects identified</a:t>
            </a:r>
          </a:p>
        </p:txBody>
      </p:sp>
      <p:grpSp>
        <p:nvGrpSpPr>
          <p:cNvPr id="4" name="Group 3">
            <a:extLst>
              <a:ext uri="{FF2B5EF4-FFF2-40B4-BE49-F238E27FC236}">
                <a16:creationId xmlns:a16="http://schemas.microsoft.com/office/drawing/2014/main" id="{7A245936-2F5C-4D47-A7A4-93B44F3C22A8}"/>
              </a:ext>
            </a:extLst>
          </p:cNvPr>
          <p:cNvGrpSpPr/>
          <p:nvPr/>
        </p:nvGrpSpPr>
        <p:grpSpPr>
          <a:xfrm>
            <a:off x="3130578" y="1163064"/>
            <a:ext cx="8296262" cy="5149657"/>
            <a:chOff x="3158669" y="935213"/>
            <a:chExt cx="8931210" cy="5543782"/>
          </a:xfrm>
        </p:grpSpPr>
        <p:sp>
          <p:nvSpPr>
            <p:cNvPr id="10" name="object 35">
              <a:extLst>
                <a:ext uri="{FF2B5EF4-FFF2-40B4-BE49-F238E27FC236}">
                  <a16:creationId xmlns:a16="http://schemas.microsoft.com/office/drawing/2014/main" id="{5B1F0B0B-7A95-4DF5-AEC3-25000A1F5F0D}"/>
                </a:ext>
              </a:extLst>
            </p:cNvPr>
            <p:cNvSpPr/>
            <p:nvPr/>
          </p:nvSpPr>
          <p:spPr>
            <a:xfrm>
              <a:off x="3158669" y="957785"/>
              <a:ext cx="8682392" cy="5521210"/>
            </a:xfrm>
            <a:custGeom>
              <a:avLst/>
              <a:gdLst/>
              <a:ahLst/>
              <a:cxnLst/>
              <a:rect l="l" t="t" r="r" b="b"/>
              <a:pathLst>
                <a:path w="1596390" h="2755900">
                  <a:moveTo>
                    <a:pt x="1497558" y="0"/>
                  </a:moveTo>
                  <a:lnTo>
                    <a:pt x="98780" y="0"/>
                  </a:lnTo>
                  <a:lnTo>
                    <a:pt x="60328" y="7760"/>
                  </a:lnTo>
                  <a:lnTo>
                    <a:pt x="28930" y="28924"/>
                  </a:lnTo>
                  <a:lnTo>
                    <a:pt x="7762" y="60318"/>
                  </a:lnTo>
                  <a:lnTo>
                    <a:pt x="0" y="98767"/>
                  </a:lnTo>
                  <a:lnTo>
                    <a:pt x="0" y="2693581"/>
                  </a:lnTo>
                  <a:lnTo>
                    <a:pt x="4897" y="2717838"/>
                  </a:lnTo>
                  <a:lnTo>
                    <a:pt x="18253" y="2737646"/>
                  </a:lnTo>
                  <a:lnTo>
                    <a:pt x="38061" y="2751002"/>
                  </a:lnTo>
                  <a:lnTo>
                    <a:pt x="62318" y="2755900"/>
                  </a:lnTo>
                  <a:lnTo>
                    <a:pt x="1534007" y="2755900"/>
                  </a:lnTo>
                  <a:lnTo>
                    <a:pt x="1558264" y="2751002"/>
                  </a:lnTo>
                  <a:lnTo>
                    <a:pt x="1578073" y="2737646"/>
                  </a:lnTo>
                  <a:lnTo>
                    <a:pt x="1591429" y="2717838"/>
                  </a:lnTo>
                  <a:lnTo>
                    <a:pt x="1596326" y="2693581"/>
                  </a:lnTo>
                  <a:lnTo>
                    <a:pt x="1596326" y="98767"/>
                  </a:lnTo>
                  <a:lnTo>
                    <a:pt x="1588564" y="60318"/>
                  </a:lnTo>
                  <a:lnTo>
                    <a:pt x="1567397" y="28924"/>
                  </a:lnTo>
                  <a:lnTo>
                    <a:pt x="1536002" y="7760"/>
                  </a:lnTo>
                  <a:lnTo>
                    <a:pt x="1497558" y="0"/>
                  </a:lnTo>
                  <a:close/>
                </a:path>
              </a:pathLst>
            </a:custGeom>
            <a:solidFill>
              <a:schemeClr val="bg1"/>
            </a:solidFill>
            <a:ln>
              <a:solidFill>
                <a:schemeClr val="accent1"/>
              </a:solid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object 40">
              <a:extLst>
                <a:ext uri="{FF2B5EF4-FFF2-40B4-BE49-F238E27FC236}">
                  <a16:creationId xmlns:a16="http://schemas.microsoft.com/office/drawing/2014/main" id="{38236858-7AF1-47CA-9C55-75CC8B67E52E}"/>
                </a:ext>
              </a:extLst>
            </p:cNvPr>
            <p:cNvSpPr/>
            <p:nvPr/>
          </p:nvSpPr>
          <p:spPr>
            <a:xfrm>
              <a:off x="3174785" y="1306321"/>
              <a:ext cx="8666277" cy="443068"/>
            </a:xfrm>
            <a:custGeom>
              <a:avLst/>
              <a:gdLst/>
              <a:ahLst/>
              <a:cxnLst/>
              <a:rect l="l" t="t" r="r" b="b"/>
              <a:pathLst>
                <a:path w="1596390" h="255269">
                  <a:moveTo>
                    <a:pt x="1596326" y="0"/>
                  </a:moveTo>
                  <a:lnTo>
                    <a:pt x="0" y="0"/>
                  </a:lnTo>
                  <a:lnTo>
                    <a:pt x="0" y="254711"/>
                  </a:lnTo>
                  <a:lnTo>
                    <a:pt x="1596326" y="254711"/>
                  </a:lnTo>
                  <a:lnTo>
                    <a:pt x="1596326" y="0"/>
                  </a:lnTo>
                  <a:close/>
                </a:path>
              </a:pathLst>
            </a:custGeom>
            <a:solidFill>
              <a:schemeClr val="bg1">
                <a:lumMod val="95000"/>
              </a:schemeClr>
            </a:solidFill>
            <a:ln>
              <a:no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object 45">
              <a:extLst>
                <a:ext uri="{FF2B5EF4-FFF2-40B4-BE49-F238E27FC236}">
                  <a16:creationId xmlns:a16="http://schemas.microsoft.com/office/drawing/2014/main" id="{CC768D8E-A497-43A3-9264-388D553FBCC6}"/>
                </a:ext>
              </a:extLst>
            </p:cNvPr>
            <p:cNvSpPr/>
            <p:nvPr/>
          </p:nvSpPr>
          <p:spPr>
            <a:xfrm>
              <a:off x="11510954" y="1448189"/>
              <a:ext cx="227046" cy="158711"/>
            </a:xfrm>
            <a:custGeom>
              <a:avLst/>
              <a:gdLst/>
              <a:ahLst/>
              <a:cxnLst/>
              <a:rect l="l" t="t" r="r" b="b"/>
              <a:pathLst>
                <a:path w="130809" h="91440">
                  <a:moveTo>
                    <a:pt x="130797" y="72999"/>
                  </a:moveTo>
                  <a:lnTo>
                    <a:pt x="0" y="72999"/>
                  </a:lnTo>
                  <a:lnTo>
                    <a:pt x="0" y="91249"/>
                  </a:lnTo>
                  <a:lnTo>
                    <a:pt x="130797" y="91249"/>
                  </a:lnTo>
                  <a:lnTo>
                    <a:pt x="130797" y="72999"/>
                  </a:lnTo>
                  <a:close/>
                </a:path>
                <a:path w="130809" h="91440">
                  <a:moveTo>
                    <a:pt x="130797" y="36499"/>
                  </a:moveTo>
                  <a:lnTo>
                    <a:pt x="0" y="36499"/>
                  </a:lnTo>
                  <a:lnTo>
                    <a:pt x="0" y="54749"/>
                  </a:lnTo>
                  <a:lnTo>
                    <a:pt x="130797" y="54749"/>
                  </a:lnTo>
                  <a:lnTo>
                    <a:pt x="130797" y="36499"/>
                  </a:lnTo>
                  <a:close/>
                </a:path>
                <a:path w="130809" h="91440">
                  <a:moveTo>
                    <a:pt x="130797" y="0"/>
                  </a:moveTo>
                  <a:lnTo>
                    <a:pt x="0" y="0"/>
                  </a:lnTo>
                  <a:lnTo>
                    <a:pt x="0" y="18249"/>
                  </a:lnTo>
                  <a:lnTo>
                    <a:pt x="130797" y="18249"/>
                  </a:lnTo>
                  <a:lnTo>
                    <a:pt x="130797" y="0"/>
                  </a:lnTo>
                  <a:close/>
                </a:path>
              </a:pathLst>
            </a:custGeom>
            <a:solidFill>
              <a:schemeClr val="accent4"/>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Top Corners Rounded 12">
              <a:extLst>
                <a:ext uri="{FF2B5EF4-FFF2-40B4-BE49-F238E27FC236}">
                  <a16:creationId xmlns:a16="http://schemas.microsoft.com/office/drawing/2014/main" id="{E80C24E6-7E31-4767-8910-C2F21D38D43B}"/>
                </a:ext>
              </a:extLst>
            </p:cNvPr>
            <p:cNvSpPr/>
            <p:nvPr/>
          </p:nvSpPr>
          <p:spPr>
            <a:xfrm>
              <a:off x="3158669" y="935213"/>
              <a:ext cx="8666277" cy="354846"/>
            </a:xfrm>
            <a:prstGeom prst="round2Same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id="{C20C8A0D-58E6-4C37-8B50-87207787F4F7}"/>
                </a:ext>
              </a:extLst>
            </p:cNvPr>
            <p:cNvGrpSpPr/>
            <p:nvPr/>
          </p:nvGrpSpPr>
          <p:grpSpPr>
            <a:xfrm>
              <a:off x="11149657" y="1057469"/>
              <a:ext cx="547675" cy="122075"/>
              <a:chOff x="11186233" y="1876095"/>
              <a:chExt cx="547675" cy="122075"/>
            </a:xfrm>
          </p:grpSpPr>
          <p:sp>
            <p:nvSpPr>
              <p:cNvPr id="15" name="object 37">
                <a:extLst>
                  <a:ext uri="{FF2B5EF4-FFF2-40B4-BE49-F238E27FC236}">
                    <a16:creationId xmlns:a16="http://schemas.microsoft.com/office/drawing/2014/main" id="{DFFF141C-271D-40B9-9A33-41A790A77891}"/>
                  </a:ext>
                </a:extLst>
              </p:cNvPr>
              <p:cNvSpPr/>
              <p:nvPr/>
            </p:nvSpPr>
            <p:spPr>
              <a:xfrm>
                <a:off x="11186233" y="1876095"/>
                <a:ext cx="122051" cy="122075"/>
              </a:xfrm>
              <a:prstGeom prst="rect">
                <a:avLst/>
              </a:prstGeom>
              <a:blipFill>
                <a:blip r:embed="rId2" cstate="print"/>
                <a:stretch>
                  <a:fillRect/>
                </a:stretch>
              </a:blip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object 38">
                <a:extLst>
                  <a:ext uri="{FF2B5EF4-FFF2-40B4-BE49-F238E27FC236}">
                    <a16:creationId xmlns:a16="http://schemas.microsoft.com/office/drawing/2014/main" id="{60138FC8-312F-4B3C-98EC-8B9693696C02}"/>
                  </a:ext>
                </a:extLst>
              </p:cNvPr>
              <p:cNvSpPr/>
              <p:nvPr/>
            </p:nvSpPr>
            <p:spPr>
              <a:xfrm>
                <a:off x="11399046" y="1876095"/>
                <a:ext cx="122051" cy="122075"/>
              </a:xfrm>
              <a:prstGeom prst="rect">
                <a:avLst/>
              </a:prstGeom>
              <a:blipFill>
                <a:blip r:embed="rId3" cstate="print">
                  <a:duotone>
                    <a:prstClr val="black"/>
                    <a:schemeClr val="accent1">
                      <a:tint val="45000"/>
                      <a:satMod val="400000"/>
                    </a:schemeClr>
                  </a:duotone>
                </a:blip>
                <a:stretch>
                  <a:fillRect/>
                </a:stretch>
              </a:blip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 name="object 39">
                <a:extLst>
                  <a:ext uri="{FF2B5EF4-FFF2-40B4-BE49-F238E27FC236}">
                    <a16:creationId xmlns:a16="http://schemas.microsoft.com/office/drawing/2014/main" id="{B486CA1A-6DE2-40B3-8DB3-AF8FB6F22773}"/>
                  </a:ext>
                </a:extLst>
              </p:cNvPr>
              <p:cNvSpPr/>
              <p:nvPr/>
            </p:nvSpPr>
            <p:spPr>
              <a:xfrm>
                <a:off x="11611857" y="1876095"/>
                <a:ext cx="122051" cy="122075"/>
              </a:xfrm>
              <a:prstGeom prst="rect">
                <a:avLst/>
              </a:prstGeom>
              <a:blipFill>
                <a:blip r:embed="rId4" cstate="print"/>
                <a:stretch>
                  <a:fillRect/>
                </a:stretch>
              </a:blip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8" name="Group 17">
              <a:extLst>
                <a:ext uri="{FF2B5EF4-FFF2-40B4-BE49-F238E27FC236}">
                  <a16:creationId xmlns:a16="http://schemas.microsoft.com/office/drawing/2014/main" id="{13E1BA0F-C4CB-44EE-8CE5-0AD8FEE61465}"/>
                </a:ext>
              </a:extLst>
            </p:cNvPr>
            <p:cNvGrpSpPr/>
            <p:nvPr/>
          </p:nvGrpSpPr>
          <p:grpSpPr>
            <a:xfrm>
              <a:off x="3292857" y="1371094"/>
              <a:ext cx="7026683" cy="312572"/>
              <a:chOff x="2765903" y="1445438"/>
              <a:chExt cx="7026683" cy="312572"/>
            </a:xfrm>
          </p:grpSpPr>
          <p:sp>
            <p:nvSpPr>
              <p:cNvPr id="19" name="object 41">
                <a:extLst>
                  <a:ext uri="{FF2B5EF4-FFF2-40B4-BE49-F238E27FC236}">
                    <a16:creationId xmlns:a16="http://schemas.microsoft.com/office/drawing/2014/main" id="{5AD5562B-828A-4999-BE41-8AE33EB2A038}"/>
                  </a:ext>
                </a:extLst>
              </p:cNvPr>
              <p:cNvSpPr/>
              <p:nvPr/>
            </p:nvSpPr>
            <p:spPr>
              <a:xfrm>
                <a:off x="2765903" y="1445438"/>
                <a:ext cx="312594" cy="312572"/>
              </a:xfrm>
              <a:prstGeom prst="rect">
                <a:avLst/>
              </a:prstGeom>
              <a:blipFill>
                <a:blip r:embed="rId5" cstate="print">
                  <a:biLevel thresh="75000"/>
                </a:blip>
                <a:stretch>
                  <a:fillRect/>
                </a:stretch>
              </a:blip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 name="object 42">
                <a:extLst>
                  <a:ext uri="{FF2B5EF4-FFF2-40B4-BE49-F238E27FC236}">
                    <a16:creationId xmlns:a16="http://schemas.microsoft.com/office/drawing/2014/main" id="{B2F0A904-EB5F-40DC-AD44-4CCCEEF8FB3C}"/>
                  </a:ext>
                </a:extLst>
              </p:cNvPr>
              <p:cNvSpPr/>
              <p:nvPr/>
            </p:nvSpPr>
            <p:spPr>
              <a:xfrm>
                <a:off x="3167990" y="1567413"/>
                <a:ext cx="359305" cy="69437"/>
              </a:xfrm>
              <a:custGeom>
                <a:avLst/>
                <a:gdLst/>
                <a:ahLst/>
                <a:cxnLst/>
                <a:rect l="l" t="t" r="r" b="b"/>
                <a:pathLst>
                  <a:path w="207009" h="40004">
                    <a:moveTo>
                      <a:pt x="206844" y="0"/>
                    </a:moveTo>
                    <a:lnTo>
                      <a:pt x="0" y="0"/>
                    </a:lnTo>
                    <a:lnTo>
                      <a:pt x="0" y="39535"/>
                    </a:lnTo>
                    <a:lnTo>
                      <a:pt x="206844" y="39535"/>
                    </a:lnTo>
                    <a:lnTo>
                      <a:pt x="206844" y="0"/>
                    </a:lnTo>
                    <a:close/>
                  </a:path>
                </a:pathLst>
              </a:custGeom>
              <a:solidFill>
                <a:schemeClr val="accent6"/>
              </a:solidFill>
              <a:ln>
                <a:solidFill>
                  <a:schemeClr val="accent6"/>
                </a:solid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id="{0CB3E756-6BD0-4E5C-BBE2-D0B14226E2DA}"/>
                  </a:ext>
                </a:extLst>
              </p:cNvPr>
              <p:cNvSpPr txBox="1"/>
              <p:nvPr/>
            </p:nvSpPr>
            <p:spPr>
              <a:xfrm>
                <a:off x="5197476" y="1453874"/>
                <a:ext cx="4595110" cy="298199"/>
              </a:xfrm>
              <a:prstGeom prst="rect">
                <a:avLst/>
              </a:prstGeom>
              <a:noFill/>
            </p:spPr>
            <p:txBody>
              <a:bodyPr wrap="square" lIns="0" tIns="0" rIns="0" bIns="0" rtlCol="0">
                <a:sp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r>
                  <a:rPr kumimoji="0" lang="en-US" b="1" i="0" u="none" strike="noStrike" kern="0" cap="none" spc="20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OPERATE SUPPORT LEVELS </a:t>
                </a:r>
              </a:p>
            </p:txBody>
          </p:sp>
        </p:grpSp>
        <p:grpSp>
          <p:nvGrpSpPr>
            <p:cNvPr id="24" name="Group 23">
              <a:extLst>
                <a:ext uri="{FF2B5EF4-FFF2-40B4-BE49-F238E27FC236}">
                  <a16:creationId xmlns:a16="http://schemas.microsoft.com/office/drawing/2014/main" id="{0FF3E729-A270-4032-A4E9-129F350E4B47}"/>
                </a:ext>
              </a:extLst>
            </p:cNvPr>
            <p:cNvGrpSpPr/>
            <p:nvPr/>
          </p:nvGrpSpPr>
          <p:grpSpPr>
            <a:xfrm>
              <a:off x="3369169" y="1785008"/>
              <a:ext cx="8720710" cy="4616073"/>
              <a:chOff x="2661459" y="1859352"/>
              <a:chExt cx="8720710" cy="4616073"/>
            </a:xfrm>
          </p:grpSpPr>
          <p:sp>
            <p:nvSpPr>
              <p:cNvPr id="25" name="Rectangle: Rounded Corners 24">
                <a:extLst>
                  <a:ext uri="{FF2B5EF4-FFF2-40B4-BE49-F238E27FC236}">
                    <a16:creationId xmlns:a16="http://schemas.microsoft.com/office/drawing/2014/main" id="{BD902A01-58EF-43C4-B172-AA56C3C7DA13}"/>
                  </a:ext>
                </a:extLst>
              </p:cNvPr>
              <p:cNvSpPr/>
              <p:nvPr/>
            </p:nvSpPr>
            <p:spPr>
              <a:xfrm>
                <a:off x="2661459" y="1928810"/>
                <a:ext cx="1731669" cy="713232"/>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6"/>
                    </a:solidFill>
                    <a:effectLst/>
                    <a:uLnTx/>
                    <a:uFillTx/>
                    <a:latin typeface="Open Sans" panose="020B0606030504020204" pitchFamily="34" charset="0"/>
                    <a:ea typeface="Open Sans" panose="020B0606030504020204" pitchFamily="34" charset="0"/>
                    <a:cs typeface="Open Sans" panose="020B0606030504020204" pitchFamily="34" charset="0"/>
                  </a:rPr>
                  <a:t>Level 0</a:t>
                </a:r>
              </a:p>
            </p:txBody>
          </p:sp>
          <p:sp>
            <p:nvSpPr>
              <p:cNvPr id="26" name="Rectangle: Rounded Corners 25">
                <a:extLst>
                  <a:ext uri="{FF2B5EF4-FFF2-40B4-BE49-F238E27FC236}">
                    <a16:creationId xmlns:a16="http://schemas.microsoft.com/office/drawing/2014/main" id="{4855C57F-D547-4127-884E-20BB187B96FD}"/>
                  </a:ext>
                </a:extLst>
              </p:cNvPr>
              <p:cNvSpPr/>
              <p:nvPr/>
            </p:nvSpPr>
            <p:spPr>
              <a:xfrm>
                <a:off x="2661459" y="2687848"/>
                <a:ext cx="1731669" cy="713232"/>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6"/>
                    </a:solidFill>
                    <a:effectLst/>
                    <a:uLnTx/>
                    <a:uFillTx/>
                    <a:latin typeface="Open Sans" panose="020B0606030504020204" pitchFamily="34" charset="0"/>
                    <a:ea typeface="Open Sans" panose="020B0606030504020204" pitchFamily="34" charset="0"/>
                    <a:cs typeface="Open Sans" panose="020B0606030504020204" pitchFamily="34" charset="0"/>
                  </a:rPr>
                  <a:t>Level 1</a:t>
                </a:r>
              </a:p>
            </p:txBody>
          </p:sp>
          <p:sp>
            <p:nvSpPr>
              <p:cNvPr id="27" name="Rectangle: Rounded Corners 26">
                <a:extLst>
                  <a:ext uri="{FF2B5EF4-FFF2-40B4-BE49-F238E27FC236}">
                    <a16:creationId xmlns:a16="http://schemas.microsoft.com/office/drawing/2014/main" id="{1E0A279B-70A1-4457-8786-6EF513979C15}"/>
                  </a:ext>
                </a:extLst>
              </p:cNvPr>
              <p:cNvSpPr/>
              <p:nvPr/>
            </p:nvSpPr>
            <p:spPr>
              <a:xfrm>
                <a:off x="2661459" y="4205924"/>
                <a:ext cx="1731669" cy="71323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Level 3</a:t>
                </a:r>
              </a:p>
            </p:txBody>
          </p:sp>
          <p:sp>
            <p:nvSpPr>
              <p:cNvPr id="28" name="Rectangle: Rounded Corners 27">
                <a:extLst>
                  <a:ext uri="{FF2B5EF4-FFF2-40B4-BE49-F238E27FC236}">
                    <a16:creationId xmlns:a16="http://schemas.microsoft.com/office/drawing/2014/main" id="{704B38CB-34CE-41F6-A32C-A3B79A209D0C}"/>
                  </a:ext>
                </a:extLst>
              </p:cNvPr>
              <p:cNvSpPr/>
              <p:nvPr/>
            </p:nvSpPr>
            <p:spPr>
              <a:xfrm>
                <a:off x="2661459" y="5724000"/>
                <a:ext cx="1731669" cy="71323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Cloud Infrastructure &amp; Database</a:t>
                </a:r>
              </a:p>
            </p:txBody>
          </p:sp>
          <p:sp>
            <p:nvSpPr>
              <p:cNvPr id="29" name="Rectangle: Rounded Corners 28">
                <a:extLst>
                  <a:ext uri="{FF2B5EF4-FFF2-40B4-BE49-F238E27FC236}">
                    <a16:creationId xmlns:a16="http://schemas.microsoft.com/office/drawing/2014/main" id="{5C10ECF8-DB1E-43E2-8F8C-F4ADB2BC044E}"/>
                  </a:ext>
                </a:extLst>
              </p:cNvPr>
              <p:cNvSpPr/>
              <p:nvPr/>
            </p:nvSpPr>
            <p:spPr>
              <a:xfrm>
                <a:off x="2661459" y="3446886"/>
                <a:ext cx="1731669" cy="71323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Level 2</a:t>
                </a:r>
              </a:p>
            </p:txBody>
          </p:sp>
          <p:sp>
            <p:nvSpPr>
              <p:cNvPr id="30" name="Rectangle: Rounded Corners 29">
                <a:extLst>
                  <a:ext uri="{FF2B5EF4-FFF2-40B4-BE49-F238E27FC236}">
                    <a16:creationId xmlns:a16="http://schemas.microsoft.com/office/drawing/2014/main" id="{155A1EBF-3E29-4A57-B799-D5B75C8E052C}"/>
                  </a:ext>
                </a:extLst>
              </p:cNvPr>
              <p:cNvSpPr/>
              <p:nvPr/>
            </p:nvSpPr>
            <p:spPr>
              <a:xfrm>
                <a:off x="2661459" y="4964962"/>
                <a:ext cx="1731669" cy="71323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Level 4</a:t>
                </a:r>
              </a:p>
            </p:txBody>
          </p:sp>
          <p:grpSp>
            <p:nvGrpSpPr>
              <p:cNvPr id="31" name="Group 30">
                <a:extLst>
                  <a:ext uri="{FF2B5EF4-FFF2-40B4-BE49-F238E27FC236}">
                    <a16:creationId xmlns:a16="http://schemas.microsoft.com/office/drawing/2014/main" id="{AF0C5615-B720-4B03-BF83-F197C5E72FC7}"/>
                  </a:ext>
                </a:extLst>
              </p:cNvPr>
              <p:cNvGrpSpPr/>
              <p:nvPr/>
            </p:nvGrpSpPr>
            <p:grpSpPr>
              <a:xfrm>
                <a:off x="4555271" y="5890793"/>
                <a:ext cx="440612" cy="433311"/>
                <a:chOff x="7546296" y="2831278"/>
                <a:chExt cx="149206" cy="146734"/>
              </a:xfrm>
            </p:grpSpPr>
            <p:sp>
              <p:nvSpPr>
                <p:cNvPr id="54" name="Freeform 104">
                  <a:extLst>
                    <a:ext uri="{FF2B5EF4-FFF2-40B4-BE49-F238E27FC236}">
                      <a16:creationId xmlns:a16="http://schemas.microsoft.com/office/drawing/2014/main" id="{A6F347E6-0B0C-4ABA-B3FA-B6AE981497A8}"/>
                    </a:ext>
                  </a:extLst>
                </p:cNvPr>
                <p:cNvSpPr>
                  <a:spLocks noEditPoints="1"/>
                </p:cNvSpPr>
                <p:nvPr/>
              </p:nvSpPr>
              <p:spPr bwMode="auto">
                <a:xfrm>
                  <a:off x="7546296" y="2834879"/>
                  <a:ext cx="141297" cy="143133"/>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5" name="Freeform 12">
                  <a:extLst>
                    <a:ext uri="{FF2B5EF4-FFF2-40B4-BE49-F238E27FC236}">
                      <a16:creationId xmlns:a16="http://schemas.microsoft.com/office/drawing/2014/main" id="{31228B8A-5413-4C65-BAFC-FB5216987706}"/>
                    </a:ext>
                  </a:extLst>
                </p:cNvPr>
                <p:cNvSpPr>
                  <a:spLocks/>
                </p:cNvSpPr>
                <p:nvPr/>
              </p:nvSpPr>
              <p:spPr bwMode="auto">
                <a:xfrm>
                  <a:off x="7576815" y="2831278"/>
                  <a:ext cx="118687" cy="104291"/>
                </a:xfrm>
                <a:custGeom>
                  <a:avLst/>
                  <a:gdLst>
                    <a:gd name="T0" fmla="*/ 1276 w 1408"/>
                    <a:gd name="T1" fmla="*/ 30 h 1238"/>
                    <a:gd name="T2" fmla="*/ 425 w 1408"/>
                    <a:gd name="T3" fmla="*/ 1076 h 1238"/>
                    <a:gd name="T4" fmla="*/ 132 w 1408"/>
                    <a:gd name="T5" fmla="*/ 737 h 1238"/>
                    <a:gd name="T6" fmla="*/ 29 w 1408"/>
                    <a:gd name="T7" fmla="*/ 737 h 1238"/>
                    <a:gd name="T8" fmla="*/ 29 w 1408"/>
                    <a:gd name="T9" fmla="*/ 825 h 1238"/>
                    <a:gd name="T10" fmla="*/ 381 w 1408"/>
                    <a:gd name="T11" fmla="*/ 1223 h 1238"/>
                    <a:gd name="T12" fmla="*/ 425 w 1408"/>
                    <a:gd name="T13" fmla="*/ 1238 h 1238"/>
                    <a:gd name="T14" fmla="*/ 425 w 1408"/>
                    <a:gd name="T15" fmla="*/ 1238 h 1238"/>
                    <a:gd name="T16" fmla="*/ 484 w 1408"/>
                    <a:gd name="T17" fmla="*/ 1223 h 1238"/>
                    <a:gd name="T18" fmla="*/ 1379 w 1408"/>
                    <a:gd name="T19" fmla="*/ 118 h 1238"/>
                    <a:gd name="T20" fmla="*/ 1379 w 1408"/>
                    <a:gd name="T21" fmla="*/ 15 h 1238"/>
                    <a:gd name="T22" fmla="*/ 1276 w 1408"/>
                    <a:gd name="T23" fmla="*/ 3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8" h="1238">
                      <a:moveTo>
                        <a:pt x="1276" y="30"/>
                      </a:moveTo>
                      <a:cubicBezTo>
                        <a:pt x="425" y="1076"/>
                        <a:pt x="425" y="1076"/>
                        <a:pt x="425" y="1076"/>
                      </a:cubicBezTo>
                      <a:cubicBezTo>
                        <a:pt x="132" y="737"/>
                        <a:pt x="132" y="737"/>
                        <a:pt x="132" y="737"/>
                      </a:cubicBezTo>
                      <a:cubicBezTo>
                        <a:pt x="102" y="707"/>
                        <a:pt x="58" y="707"/>
                        <a:pt x="29" y="737"/>
                      </a:cubicBezTo>
                      <a:cubicBezTo>
                        <a:pt x="14" y="766"/>
                        <a:pt x="0" y="811"/>
                        <a:pt x="29" y="825"/>
                      </a:cubicBezTo>
                      <a:cubicBezTo>
                        <a:pt x="381" y="1223"/>
                        <a:pt x="381" y="1223"/>
                        <a:pt x="381" y="1223"/>
                      </a:cubicBezTo>
                      <a:cubicBezTo>
                        <a:pt x="396" y="1238"/>
                        <a:pt x="411" y="1238"/>
                        <a:pt x="425" y="1238"/>
                      </a:cubicBezTo>
                      <a:cubicBezTo>
                        <a:pt x="425" y="1238"/>
                        <a:pt x="425" y="1238"/>
                        <a:pt x="425" y="1238"/>
                      </a:cubicBezTo>
                      <a:cubicBezTo>
                        <a:pt x="455" y="1238"/>
                        <a:pt x="469" y="1238"/>
                        <a:pt x="484" y="1223"/>
                      </a:cubicBezTo>
                      <a:cubicBezTo>
                        <a:pt x="1379" y="118"/>
                        <a:pt x="1379" y="118"/>
                        <a:pt x="1379" y="118"/>
                      </a:cubicBezTo>
                      <a:cubicBezTo>
                        <a:pt x="1408" y="89"/>
                        <a:pt x="1408" y="45"/>
                        <a:pt x="1379" y="15"/>
                      </a:cubicBezTo>
                      <a:cubicBezTo>
                        <a:pt x="1349" y="0"/>
                        <a:pt x="1305" y="0"/>
                        <a:pt x="1276" y="30"/>
                      </a:cubicBezTo>
                    </a:path>
                  </a:pathLst>
                </a:custGeom>
                <a:solidFill>
                  <a:schemeClr val="accent1"/>
                </a:solidFill>
                <a:ln w="9525">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2" name="Group 31">
                <a:extLst>
                  <a:ext uri="{FF2B5EF4-FFF2-40B4-BE49-F238E27FC236}">
                    <a16:creationId xmlns:a16="http://schemas.microsoft.com/office/drawing/2014/main" id="{FD612893-E816-472F-8C2B-3087843DDC50}"/>
                  </a:ext>
                </a:extLst>
              </p:cNvPr>
              <p:cNvGrpSpPr/>
              <p:nvPr/>
            </p:nvGrpSpPr>
            <p:grpSpPr>
              <a:xfrm>
                <a:off x="4564484" y="4334604"/>
                <a:ext cx="440612" cy="433311"/>
                <a:chOff x="7546296" y="2831278"/>
                <a:chExt cx="149206" cy="146734"/>
              </a:xfrm>
            </p:grpSpPr>
            <p:sp>
              <p:nvSpPr>
                <p:cNvPr id="52" name="Freeform 104">
                  <a:extLst>
                    <a:ext uri="{FF2B5EF4-FFF2-40B4-BE49-F238E27FC236}">
                      <a16:creationId xmlns:a16="http://schemas.microsoft.com/office/drawing/2014/main" id="{7C83F141-FB49-447F-897C-644BFEC1794D}"/>
                    </a:ext>
                  </a:extLst>
                </p:cNvPr>
                <p:cNvSpPr>
                  <a:spLocks noEditPoints="1"/>
                </p:cNvSpPr>
                <p:nvPr/>
              </p:nvSpPr>
              <p:spPr bwMode="auto">
                <a:xfrm>
                  <a:off x="7546296" y="2834879"/>
                  <a:ext cx="141297" cy="143133"/>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3" name="Freeform 12">
                  <a:extLst>
                    <a:ext uri="{FF2B5EF4-FFF2-40B4-BE49-F238E27FC236}">
                      <a16:creationId xmlns:a16="http://schemas.microsoft.com/office/drawing/2014/main" id="{E966956A-50E5-481B-959E-70E3D174E16F}"/>
                    </a:ext>
                  </a:extLst>
                </p:cNvPr>
                <p:cNvSpPr>
                  <a:spLocks/>
                </p:cNvSpPr>
                <p:nvPr/>
              </p:nvSpPr>
              <p:spPr bwMode="auto">
                <a:xfrm>
                  <a:off x="7576815" y="2831278"/>
                  <a:ext cx="118687" cy="104291"/>
                </a:xfrm>
                <a:custGeom>
                  <a:avLst/>
                  <a:gdLst>
                    <a:gd name="T0" fmla="*/ 1276 w 1408"/>
                    <a:gd name="T1" fmla="*/ 30 h 1238"/>
                    <a:gd name="T2" fmla="*/ 425 w 1408"/>
                    <a:gd name="T3" fmla="*/ 1076 h 1238"/>
                    <a:gd name="T4" fmla="*/ 132 w 1408"/>
                    <a:gd name="T5" fmla="*/ 737 h 1238"/>
                    <a:gd name="T6" fmla="*/ 29 w 1408"/>
                    <a:gd name="T7" fmla="*/ 737 h 1238"/>
                    <a:gd name="T8" fmla="*/ 29 w 1408"/>
                    <a:gd name="T9" fmla="*/ 825 h 1238"/>
                    <a:gd name="T10" fmla="*/ 381 w 1408"/>
                    <a:gd name="T11" fmla="*/ 1223 h 1238"/>
                    <a:gd name="T12" fmla="*/ 425 w 1408"/>
                    <a:gd name="T13" fmla="*/ 1238 h 1238"/>
                    <a:gd name="T14" fmla="*/ 425 w 1408"/>
                    <a:gd name="T15" fmla="*/ 1238 h 1238"/>
                    <a:gd name="T16" fmla="*/ 484 w 1408"/>
                    <a:gd name="T17" fmla="*/ 1223 h 1238"/>
                    <a:gd name="T18" fmla="*/ 1379 w 1408"/>
                    <a:gd name="T19" fmla="*/ 118 h 1238"/>
                    <a:gd name="T20" fmla="*/ 1379 w 1408"/>
                    <a:gd name="T21" fmla="*/ 15 h 1238"/>
                    <a:gd name="T22" fmla="*/ 1276 w 1408"/>
                    <a:gd name="T23" fmla="*/ 3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8" h="1238">
                      <a:moveTo>
                        <a:pt x="1276" y="30"/>
                      </a:moveTo>
                      <a:cubicBezTo>
                        <a:pt x="425" y="1076"/>
                        <a:pt x="425" y="1076"/>
                        <a:pt x="425" y="1076"/>
                      </a:cubicBezTo>
                      <a:cubicBezTo>
                        <a:pt x="132" y="737"/>
                        <a:pt x="132" y="737"/>
                        <a:pt x="132" y="737"/>
                      </a:cubicBezTo>
                      <a:cubicBezTo>
                        <a:pt x="102" y="707"/>
                        <a:pt x="58" y="707"/>
                        <a:pt x="29" y="737"/>
                      </a:cubicBezTo>
                      <a:cubicBezTo>
                        <a:pt x="14" y="766"/>
                        <a:pt x="0" y="811"/>
                        <a:pt x="29" y="825"/>
                      </a:cubicBezTo>
                      <a:cubicBezTo>
                        <a:pt x="381" y="1223"/>
                        <a:pt x="381" y="1223"/>
                        <a:pt x="381" y="1223"/>
                      </a:cubicBezTo>
                      <a:cubicBezTo>
                        <a:pt x="396" y="1238"/>
                        <a:pt x="411" y="1238"/>
                        <a:pt x="425" y="1238"/>
                      </a:cubicBezTo>
                      <a:cubicBezTo>
                        <a:pt x="425" y="1238"/>
                        <a:pt x="425" y="1238"/>
                        <a:pt x="425" y="1238"/>
                      </a:cubicBezTo>
                      <a:cubicBezTo>
                        <a:pt x="455" y="1238"/>
                        <a:pt x="469" y="1238"/>
                        <a:pt x="484" y="1223"/>
                      </a:cubicBezTo>
                      <a:cubicBezTo>
                        <a:pt x="1379" y="118"/>
                        <a:pt x="1379" y="118"/>
                        <a:pt x="1379" y="118"/>
                      </a:cubicBezTo>
                      <a:cubicBezTo>
                        <a:pt x="1408" y="89"/>
                        <a:pt x="1408" y="45"/>
                        <a:pt x="1379" y="15"/>
                      </a:cubicBezTo>
                      <a:cubicBezTo>
                        <a:pt x="1349" y="0"/>
                        <a:pt x="1305" y="0"/>
                        <a:pt x="1276" y="30"/>
                      </a:cubicBezTo>
                    </a:path>
                  </a:pathLst>
                </a:custGeom>
                <a:solidFill>
                  <a:schemeClr val="accent1"/>
                </a:solidFill>
                <a:ln w="9525">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3" name="Group 32">
                <a:extLst>
                  <a:ext uri="{FF2B5EF4-FFF2-40B4-BE49-F238E27FC236}">
                    <a16:creationId xmlns:a16="http://schemas.microsoft.com/office/drawing/2014/main" id="{71BA35E8-AED8-4168-BFAC-AE778F3EA35C}"/>
                  </a:ext>
                </a:extLst>
              </p:cNvPr>
              <p:cNvGrpSpPr/>
              <p:nvPr/>
            </p:nvGrpSpPr>
            <p:grpSpPr>
              <a:xfrm>
                <a:off x="4543593" y="3582312"/>
                <a:ext cx="440612" cy="433311"/>
                <a:chOff x="7546296" y="2831278"/>
                <a:chExt cx="149206" cy="146734"/>
              </a:xfrm>
            </p:grpSpPr>
            <p:sp>
              <p:nvSpPr>
                <p:cNvPr id="50" name="Freeform 104">
                  <a:extLst>
                    <a:ext uri="{FF2B5EF4-FFF2-40B4-BE49-F238E27FC236}">
                      <a16:creationId xmlns:a16="http://schemas.microsoft.com/office/drawing/2014/main" id="{8CB74859-EFBC-4A68-B586-A89DA21D19F2}"/>
                    </a:ext>
                  </a:extLst>
                </p:cNvPr>
                <p:cNvSpPr>
                  <a:spLocks noEditPoints="1"/>
                </p:cNvSpPr>
                <p:nvPr/>
              </p:nvSpPr>
              <p:spPr bwMode="auto">
                <a:xfrm>
                  <a:off x="7546296" y="2834879"/>
                  <a:ext cx="141297" cy="143133"/>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Freeform 12">
                  <a:extLst>
                    <a:ext uri="{FF2B5EF4-FFF2-40B4-BE49-F238E27FC236}">
                      <a16:creationId xmlns:a16="http://schemas.microsoft.com/office/drawing/2014/main" id="{6D0DA5F5-1348-4D7B-B038-584169520134}"/>
                    </a:ext>
                  </a:extLst>
                </p:cNvPr>
                <p:cNvSpPr>
                  <a:spLocks/>
                </p:cNvSpPr>
                <p:nvPr/>
              </p:nvSpPr>
              <p:spPr bwMode="auto">
                <a:xfrm>
                  <a:off x="7576815" y="2831278"/>
                  <a:ext cx="118687" cy="104291"/>
                </a:xfrm>
                <a:custGeom>
                  <a:avLst/>
                  <a:gdLst>
                    <a:gd name="T0" fmla="*/ 1276 w 1408"/>
                    <a:gd name="T1" fmla="*/ 30 h 1238"/>
                    <a:gd name="T2" fmla="*/ 425 w 1408"/>
                    <a:gd name="T3" fmla="*/ 1076 h 1238"/>
                    <a:gd name="T4" fmla="*/ 132 w 1408"/>
                    <a:gd name="T5" fmla="*/ 737 h 1238"/>
                    <a:gd name="T6" fmla="*/ 29 w 1408"/>
                    <a:gd name="T7" fmla="*/ 737 h 1238"/>
                    <a:gd name="T8" fmla="*/ 29 w 1408"/>
                    <a:gd name="T9" fmla="*/ 825 h 1238"/>
                    <a:gd name="T10" fmla="*/ 381 w 1408"/>
                    <a:gd name="T11" fmla="*/ 1223 h 1238"/>
                    <a:gd name="T12" fmla="*/ 425 w 1408"/>
                    <a:gd name="T13" fmla="*/ 1238 h 1238"/>
                    <a:gd name="T14" fmla="*/ 425 w 1408"/>
                    <a:gd name="T15" fmla="*/ 1238 h 1238"/>
                    <a:gd name="T16" fmla="*/ 484 w 1408"/>
                    <a:gd name="T17" fmla="*/ 1223 h 1238"/>
                    <a:gd name="T18" fmla="*/ 1379 w 1408"/>
                    <a:gd name="T19" fmla="*/ 118 h 1238"/>
                    <a:gd name="T20" fmla="*/ 1379 w 1408"/>
                    <a:gd name="T21" fmla="*/ 15 h 1238"/>
                    <a:gd name="T22" fmla="*/ 1276 w 1408"/>
                    <a:gd name="T23" fmla="*/ 3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8" h="1238">
                      <a:moveTo>
                        <a:pt x="1276" y="30"/>
                      </a:moveTo>
                      <a:cubicBezTo>
                        <a:pt x="425" y="1076"/>
                        <a:pt x="425" y="1076"/>
                        <a:pt x="425" y="1076"/>
                      </a:cubicBezTo>
                      <a:cubicBezTo>
                        <a:pt x="132" y="737"/>
                        <a:pt x="132" y="737"/>
                        <a:pt x="132" y="737"/>
                      </a:cubicBezTo>
                      <a:cubicBezTo>
                        <a:pt x="102" y="707"/>
                        <a:pt x="58" y="707"/>
                        <a:pt x="29" y="737"/>
                      </a:cubicBezTo>
                      <a:cubicBezTo>
                        <a:pt x="14" y="766"/>
                        <a:pt x="0" y="811"/>
                        <a:pt x="29" y="825"/>
                      </a:cubicBezTo>
                      <a:cubicBezTo>
                        <a:pt x="381" y="1223"/>
                        <a:pt x="381" y="1223"/>
                        <a:pt x="381" y="1223"/>
                      </a:cubicBezTo>
                      <a:cubicBezTo>
                        <a:pt x="396" y="1238"/>
                        <a:pt x="411" y="1238"/>
                        <a:pt x="425" y="1238"/>
                      </a:cubicBezTo>
                      <a:cubicBezTo>
                        <a:pt x="425" y="1238"/>
                        <a:pt x="425" y="1238"/>
                        <a:pt x="425" y="1238"/>
                      </a:cubicBezTo>
                      <a:cubicBezTo>
                        <a:pt x="455" y="1238"/>
                        <a:pt x="469" y="1238"/>
                        <a:pt x="484" y="1223"/>
                      </a:cubicBezTo>
                      <a:cubicBezTo>
                        <a:pt x="1379" y="118"/>
                        <a:pt x="1379" y="118"/>
                        <a:pt x="1379" y="118"/>
                      </a:cubicBezTo>
                      <a:cubicBezTo>
                        <a:pt x="1408" y="89"/>
                        <a:pt x="1408" y="45"/>
                        <a:pt x="1379" y="15"/>
                      </a:cubicBezTo>
                      <a:cubicBezTo>
                        <a:pt x="1349" y="0"/>
                        <a:pt x="1305" y="0"/>
                        <a:pt x="1276" y="30"/>
                      </a:cubicBezTo>
                    </a:path>
                  </a:pathLst>
                </a:custGeom>
                <a:solidFill>
                  <a:schemeClr val="accent1"/>
                </a:solidFill>
                <a:ln w="9525">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4" name="Group 33">
                <a:extLst>
                  <a:ext uri="{FF2B5EF4-FFF2-40B4-BE49-F238E27FC236}">
                    <a16:creationId xmlns:a16="http://schemas.microsoft.com/office/drawing/2014/main" id="{785A91EE-9CF6-4F8B-A3BC-C5134A87C78F}"/>
                  </a:ext>
                </a:extLst>
              </p:cNvPr>
              <p:cNvGrpSpPr/>
              <p:nvPr/>
            </p:nvGrpSpPr>
            <p:grpSpPr>
              <a:xfrm>
                <a:off x="4555271" y="5109584"/>
                <a:ext cx="440612" cy="433311"/>
                <a:chOff x="7546296" y="2831278"/>
                <a:chExt cx="149206" cy="146734"/>
              </a:xfrm>
            </p:grpSpPr>
            <p:sp>
              <p:nvSpPr>
                <p:cNvPr id="48" name="Freeform 104">
                  <a:extLst>
                    <a:ext uri="{FF2B5EF4-FFF2-40B4-BE49-F238E27FC236}">
                      <a16:creationId xmlns:a16="http://schemas.microsoft.com/office/drawing/2014/main" id="{334FC3A7-5D6F-4D83-9E68-C05C5235D094}"/>
                    </a:ext>
                  </a:extLst>
                </p:cNvPr>
                <p:cNvSpPr>
                  <a:spLocks noEditPoints="1"/>
                </p:cNvSpPr>
                <p:nvPr/>
              </p:nvSpPr>
              <p:spPr bwMode="auto">
                <a:xfrm>
                  <a:off x="7546296" y="2834879"/>
                  <a:ext cx="141297" cy="143133"/>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9" name="Freeform 12">
                  <a:extLst>
                    <a:ext uri="{FF2B5EF4-FFF2-40B4-BE49-F238E27FC236}">
                      <a16:creationId xmlns:a16="http://schemas.microsoft.com/office/drawing/2014/main" id="{D53BDB3B-8DFA-4EB2-BADA-D3C9F30BEB9A}"/>
                    </a:ext>
                  </a:extLst>
                </p:cNvPr>
                <p:cNvSpPr>
                  <a:spLocks/>
                </p:cNvSpPr>
                <p:nvPr/>
              </p:nvSpPr>
              <p:spPr bwMode="auto">
                <a:xfrm>
                  <a:off x="7576815" y="2831278"/>
                  <a:ext cx="118687" cy="104291"/>
                </a:xfrm>
                <a:custGeom>
                  <a:avLst/>
                  <a:gdLst>
                    <a:gd name="T0" fmla="*/ 1276 w 1408"/>
                    <a:gd name="T1" fmla="*/ 30 h 1238"/>
                    <a:gd name="T2" fmla="*/ 425 w 1408"/>
                    <a:gd name="T3" fmla="*/ 1076 h 1238"/>
                    <a:gd name="T4" fmla="*/ 132 w 1408"/>
                    <a:gd name="T5" fmla="*/ 737 h 1238"/>
                    <a:gd name="T6" fmla="*/ 29 w 1408"/>
                    <a:gd name="T7" fmla="*/ 737 h 1238"/>
                    <a:gd name="T8" fmla="*/ 29 w 1408"/>
                    <a:gd name="T9" fmla="*/ 825 h 1238"/>
                    <a:gd name="T10" fmla="*/ 381 w 1408"/>
                    <a:gd name="T11" fmla="*/ 1223 h 1238"/>
                    <a:gd name="T12" fmla="*/ 425 w 1408"/>
                    <a:gd name="T13" fmla="*/ 1238 h 1238"/>
                    <a:gd name="T14" fmla="*/ 425 w 1408"/>
                    <a:gd name="T15" fmla="*/ 1238 h 1238"/>
                    <a:gd name="T16" fmla="*/ 484 w 1408"/>
                    <a:gd name="T17" fmla="*/ 1223 h 1238"/>
                    <a:gd name="T18" fmla="*/ 1379 w 1408"/>
                    <a:gd name="T19" fmla="*/ 118 h 1238"/>
                    <a:gd name="T20" fmla="*/ 1379 w 1408"/>
                    <a:gd name="T21" fmla="*/ 15 h 1238"/>
                    <a:gd name="T22" fmla="*/ 1276 w 1408"/>
                    <a:gd name="T23" fmla="*/ 3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8" h="1238">
                      <a:moveTo>
                        <a:pt x="1276" y="30"/>
                      </a:moveTo>
                      <a:cubicBezTo>
                        <a:pt x="425" y="1076"/>
                        <a:pt x="425" y="1076"/>
                        <a:pt x="425" y="1076"/>
                      </a:cubicBezTo>
                      <a:cubicBezTo>
                        <a:pt x="132" y="737"/>
                        <a:pt x="132" y="737"/>
                        <a:pt x="132" y="737"/>
                      </a:cubicBezTo>
                      <a:cubicBezTo>
                        <a:pt x="102" y="707"/>
                        <a:pt x="58" y="707"/>
                        <a:pt x="29" y="737"/>
                      </a:cubicBezTo>
                      <a:cubicBezTo>
                        <a:pt x="14" y="766"/>
                        <a:pt x="0" y="811"/>
                        <a:pt x="29" y="825"/>
                      </a:cubicBezTo>
                      <a:cubicBezTo>
                        <a:pt x="381" y="1223"/>
                        <a:pt x="381" y="1223"/>
                        <a:pt x="381" y="1223"/>
                      </a:cubicBezTo>
                      <a:cubicBezTo>
                        <a:pt x="396" y="1238"/>
                        <a:pt x="411" y="1238"/>
                        <a:pt x="425" y="1238"/>
                      </a:cubicBezTo>
                      <a:cubicBezTo>
                        <a:pt x="425" y="1238"/>
                        <a:pt x="425" y="1238"/>
                        <a:pt x="425" y="1238"/>
                      </a:cubicBezTo>
                      <a:cubicBezTo>
                        <a:pt x="455" y="1238"/>
                        <a:pt x="469" y="1238"/>
                        <a:pt x="484" y="1223"/>
                      </a:cubicBezTo>
                      <a:cubicBezTo>
                        <a:pt x="1379" y="118"/>
                        <a:pt x="1379" y="118"/>
                        <a:pt x="1379" y="118"/>
                      </a:cubicBezTo>
                      <a:cubicBezTo>
                        <a:pt x="1408" y="89"/>
                        <a:pt x="1408" y="45"/>
                        <a:pt x="1379" y="15"/>
                      </a:cubicBezTo>
                      <a:cubicBezTo>
                        <a:pt x="1349" y="0"/>
                        <a:pt x="1305" y="0"/>
                        <a:pt x="1276" y="30"/>
                      </a:cubicBezTo>
                    </a:path>
                  </a:pathLst>
                </a:custGeom>
                <a:solidFill>
                  <a:schemeClr val="accent1"/>
                </a:solidFill>
                <a:ln w="9525">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Group 34">
                <a:extLst>
                  <a:ext uri="{FF2B5EF4-FFF2-40B4-BE49-F238E27FC236}">
                    <a16:creationId xmlns:a16="http://schemas.microsoft.com/office/drawing/2014/main" id="{BB19E42B-E4AC-49FB-B2AF-A788BCF5C6C2}"/>
                  </a:ext>
                </a:extLst>
              </p:cNvPr>
              <p:cNvGrpSpPr/>
              <p:nvPr/>
            </p:nvGrpSpPr>
            <p:grpSpPr>
              <a:xfrm>
                <a:off x="4393128" y="2733819"/>
                <a:ext cx="680484" cy="643541"/>
                <a:chOff x="4393128" y="3276078"/>
                <a:chExt cx="680484" cy="643541"/>
              </a:xfrm>
            </p:grpSpPr>
            <p:sp>
              <p:nvSpPr>
                <p:cNvPr id="46" name="Freeform 104">
                  <a:extLst>
                    <a:ext uri="{FF2B5EF4-FFF2-40B4-BE49-F238E27FC236}">
                      <a16:creationId xmlns:a16="http://schemas.microsoft.com/office/drawing/2014/main" id="{00F65690-B9B0-4143-AF66-C75AC112511C}"/>
                    </a:ext>
                  </a:extLst>
                </p:cNvPr>
                <p:cNvSpPr>
                  <a:spLocks noEditPoints="1"/>
                </p:cNvSpPr>
                <p:nvPr/>
              </p:nvSpPr>
              <p:spPr bwMode="auto">
                <a:xfrm>
                  <a:off x="4534426" y="3379101"/>
                  <a:ext cx="417256" cy="4226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80BBDEFA-AB0B-4D41-9DFC-1979A9E919B0}"/>
                    </a:ext>
                  </a:extLst>
                </p:cNvPr>
                <p:cNvSpPr/>
                <p:nvPr/>
              </p:nvSpPr>
              <p:spPr>
                <a:xfrm>
                  <a:off x="4393128" y="3276078"/>
                  <a:ext cx="680484" cy="6435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6"/>
                      </a:solidFill>
                      <a:effectLst/>
                      <a:uLnTx/>
                      <a:uFillTx/>
                      <a:latin typeface="Open Sans" panose="020B0606030504020204" pitchFamily="34" charset="0"/>
                      <a:ea typeface="Open Sans" panose="020B0606030504020204" pitchFamily="34" charset="0"/>
                      <a:cs typeface="Open Sans" panose="020B0606030504020204" pitchFamily="34" charset="0"/>
                    </a:rPr>
                    <a:t>X</a:t>
                  </a:r>
                </a:p>
              </p:txBody>
            </p:sp>
          </p:grpSp>
          <p:grpSp>
            <p:nvGrpSpPr>
              <p:cNvPr id="36" name="Group 35">
                <a:extLst>
                  <a:ext uri="{FF2B5EF4-FFF2-40B4-BE49-F238E27FC236}">
                    <a16:creationId xmlns:a16="http://schemas.microsoft.com/office/drawing/2014/main" id="{261D59BA-92D2-4B2D-9130-8BC0A10AE611}"/>
                  </a:ext>
                </a:extLst>
              </p:cNvPr>
              <p:cNvGrpSpPr/>
              <p:nvPr/>
            </p:nvGrpSpPr>
            <p:grpSpPr>
              <a:xfrm>
                <a:off x="4393128" y="1949629"/>
                <a:ext cx="680484" cy="643541"/>
                <a:chOff x="4393128" y="3276078"/>
                <a:chExt cx="680484" cy="643541"/>
              </a:xfrm>
            </p:grpSpPr>
            <p:sp>
              <p:nvSpPr>
                <p:cNvPr id="44" name="Freeform 104">
                  <a:extLst>
                    <a:ext uri="{FF2B5EF4-FFF2-40B4-BE49-F238E27FC236}">
                      <a16:creationId xmlns:a16="http://schemas.microsoft.com/office/drawing/2014/main" id="{617D2734-6607-4768-B646-54F944FFDF1B}"/>
                    </a:ext>
                  </a:extLst>
                </p:cNvPr>
                <p:cNvSpPr>
                  <a:spLocks noEditPoints="1"/>
                </p:cNvSpPr>
                <p:nvPr/>
              </p:nvSpPr>
              <p:spPr bwMode="auto">
                <a:xfrm>
                  <a:off x="4534426" y="3379101"/>
                  <a:ext cx="417256" cy="4226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905738BC-F266-4F4B-8D35-84F168B5C020}"/>
                    </a:ext>
                  </a:extLst>
                </p:cNvPr>
                <p:cNvSpPr/>
                <p:nvPr/>
              </p:nvSpPr>
              <p:spPr>
                <a:xfrm>
                  <a:off x="4393128" y="3276078"/>
                  <a:ext cx="680484" cy="6435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6"/>
                      </a:solidFill>
                      <a:effectLst/>
                      <a:uLnTx/>
                      <a:uFillTx/>
                      <a:latin typeface="Open Sans" panose="020B0606030504020204" pitchFamily="34" charset="0"/>
                      <a:ea typeface="Open Sans" panose="020B0606030504020204" pitchFamily="34" charset="0"/>
                      <a:cs typeface="Open Sans" panose="020B0606030504020204" pitchFamily="34" charset="0"/>
                    </a:rPr>
                    <a:t>X</a:t>
                  </a:r>
                </a:p>
              </p:txBody>
            </p:sp>
          </p:grpSp>
          <p:grpSp>
            <p:nvGrpSpPr>
              <p:cNvPr id="37" name="Group 36">
                <a:extLst>
                  <a:ext uri="{FF2B5EF4-FFF2-40B4-BE49-F238E27FC236}">
                    <a16:creationId xmlns:a16="http://schemas.microsoft.com/office/drawing/2014/main" id="{2F89D232-5C33-4691-827A-0DC2F1B86442}"/>
                  </a:ext>
                </a:extLst>
              </p:cNvPr>
              <p:cNvGrpSpPr/>
              <p:nvPr/>
            </p:nvGrpSpPr>
            <p:grpSpPr>
              <a:xfrm>
                <a:off x="5137959" y="1859352"/>
                <a:ext cx="6244210" cy="4616073"/>
                <a:chOff x="813898" y="1859352"/>
                <a:chExt cx="5721136" cy="4616073"/>
              </a:xfrm>
            </p:grpSpPr>
            <p:sp>
              <p:nvSpPr>
                <p:cNvPr id="38" name="Rectangle 37">
                  <a:extLst>
                    <a:ext uri="{FF2B5EF4-FFF2-40B4-BE49-F238E27FC236}">
                      <a16:creationId xmlns:a16="http://schemas.microsoft.com/office/drawing/2014/main" id="{3784CC96-7587-4E5B-BB31-52610D42586C}"/>
                    </a:ext>
                  </a:extLst>
                </p:cNvPr>
                <p:cNvSpPr/>
                <p:nvPr/>
              </p:nvSpPr>
              <p:spPr bwMode="gray">
                <a:xfrm>
                  <a:off x="828416" y="5646798"/>
                  <a:ext cx="5345212" cy="828627"/>
                </a:xfrm>
                <a:prstGeom prst="rect">
                  <a:avLst/>
                </a:prstGeom>
                <a:noFill/>
                <a:ln w="6350" algn="ctr">
                  <a:noFill/>
                  <a:miter lim="800000"/>
                  <a:headEnd/>
                  <a:tailEnd/>
                </a:ln>
              </p:spPr>
              <p:txBody>
                <a:bodyPr wrap="square" lIns="88900" tIns="88900" rIns="88900" bIns="88900" rtlCol="0" anchor="ctr"/>
                <a:lstStyle/>
                <a:p>
                  <a:pPr marL="0" marR="0" lvl="0" indent="0" algn="l" defTabSz="914400" rtl="0" eaLnBrk="0" fontAlgn="auto" latinLnBrk="0" hangingPunct="0">
                    <a:lnSpc>
                      <a:spcPct val="106000"/>
                    </a:lnSpc>
                    <a:spcBef>
                      <a:spcPct val="50000"/>
                    </a:spcBef>
                    <a:spcAft>
                      <a:spcPts val="0"/>
                    </a:spcAft>
                    <a:buClrTx/>
                    <a:buSzPct val="100000"/>
                    <a:buFontTx/>
                    <a:buNone/>
                    <a:tabLst/>
                    <a:defRPr/>
                  </a:pPr>
                  <a:r>
                    <a:rPr kumimoji="0" lang="en-US" sz="1100" b="1" i="0" u="none" strike="noStrike" kern="1200" cap="none" spc="0" normalizeH="0" baseline="0" noProof="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Cloud Infrastructure, Database, and Oracle Product Support</a:t>
                  </a:r>
                  <a:br>
                    <a:rPr kumimoji="0" lang="en-US" sz="105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2" pitchFamily="18" charset="2"/>
                    </a:rPr>
                    <a:t> Manage user subscription for additional resources analysis   Environment management  System admin activities  Cloud infra support</a:t>
                  </a:r>
                  <a:endPar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Rectangle 38">
                  <a:extLst>
                    <a:ext uri="{FF2B5EF4-FFF2-40B4-BE49-F238E27FC236}">
                      <a16:creationId xmlns:a16="http://schemas.microsoft.com/office/drawing/2014/main" id="{770AE45B-94BE-4358-8E45-9908D3AE8FF7}"/>
                    </a:ext>
                  </a:extLst>
                </p:cNvPr>
                <p:cNvSpPr/>
                <p:nvPr/>
              </p:nvSpPr>
              <p:spPr bwMode="gray">
                <a:xfrm>
                  <a:off x="813899" y="5033664"/>
                  <a:ext cx="5247904" cy="704422"/>
                </a:xfrm>
                <a:prstGeom prst="rect">
                  <a:avLst/>
                </a:prstGeom>
                <a:noFill/>
                <a:ln w="6350" algn="ctr">
                  <a:noFill/>
                  <a:miter lim="800000"/>
                  <a:headEnd/>
                  <a:tailEnd/>
                </a:ln>
              </p:spPr>
              <p:txBody>
                <a:bodyPr wrap="square" lIns="88900" tIns="88900" rIns="88900" bIns="88900" rtlCol="0" anchor="t"/>
                <a:lstStyle/>
                <a:p>
                  <a:pPr marL="0" marR="0" lvl="0" indent="0" algn="l" defTabSz="1219170" rtl="0" eaLnBrk="0" fontAlgn="auto" latinLnBrk="0" hangingPunct="0">
                    <a:lnSpc>
                      <a:spcPct val="106000"/>
                    </a:lnSpc>
                    <a:spcBef>
                      <a:spcPct val="50000"/>
                    </a:spcBef>
                    <a:spcAft>
                      <a:spcPts val="0"/>
                    </a:spcAft>
                    <a:buClrTx/>
                    <a:buSzPct val="100000"/>
                    <a:buFontTx/>
                    <a:buNone/>
                    <a:tabLst/>
                    <a:defRPr/>
                  </a:pPr>
                  <a:r>
                    <a:rPr kumimoji="0" lang="en-US" sz="1100" b="1" i="0" u="none" strike="noStrike" kern="1200" cap="none" spc="0" normalizeH="0" baseline="0" noProof="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Projects</a:t>
                  </a:r>
                  <a:br>
                    <a:rPr kumimoji="0" lang="en-US" sz="105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2" pitchFamily="18" charset="2"/>
                    </a:rPr>
                    <a:t></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Major </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2" pitchFamily="18" charset="2"/>
                    </a:rPr>
                    <a:t>enhancements  </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2" pitchFamily="18" charset="2"/>
                    </a:rPr>
                    <a:t>Deployments</a:t>
                  </a:r>
                  <a:endPar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Rectangle 39">
                  <a:extLst>
                    <a:ext uri="{FF2B5EF4-FFF2-40B4-BE49-F238E27FC236}">
                      <a16:creationId xmlns:a16="http://schemas.microsoft.com/office/drawing/2014/main" id="{B0CE587D-7EA6-4FA4-9011-C40FC347E812}"/>
                    </a:ext>
                  </a:extLst>
                </p:cNvPr>
                <p:cNvSpPr/>
                <p:nvPr/>
              </p:nvSpPr>
              <p:spPr bwMode="gray">
                <a:xfrm>
                  <a:off x="813898" y="4185574"/>
                  <a:ext cx="5398734" cy="720321"/>
                </a:xfrm>
                <a:prstGeom prst="rect">
                  <a:avLst/>
                </a:prstGeom>
                <a:noFill/>
                <a:ln w="6350" algn="ctr">
                  <a:noFill/>
                  <a:miter lim="800000"/>
                  <a:headEnd/>
                  <a:tailEnd/>
                </a:ln>
              </p:spPr>
              <p:txBody>
                <a:bodyPr wrap="square" lIns="88900" tIns="88900" rIns="88900" bIns="88900" rtlCol="0" anchor="ctr"/>
                <a:lstStyle/>
                <a:p>
                  <a:pPr marL="0" marR="0" lvl="0" indent="0" algn="l" defTabSz="914400" rtl="0" eaLnBrk="0" fontAlgn="auto" latinLnBrk="0" hangingPunct="0">
                    <a:lnSpc>
                      <a:spcPct val="106000"/>
                    </a:lnSpc>
                    <a:spcBef>
                      <a:spcPct val="50000"/>
                    </a:spcBef>
                    <a:spcAft>
                      <a:spcPts val="0"/>
                    </a:spcAft>
                    <a:buClrTx/>
                    <a:buSzPct val="100000"/>
                    <a:buFontTx/>
                    <a:buNone/>
                    <a:tabLst/>
                    <a:defRPr/>
                  </a:pPr>
                  <a:r>
                    <a:rPr kumimoji="0" lang="en-US" sz="1100" b="1" i="0" u="none" strike="noStrike" kern="1200" cap="none" spc="0" normalizeH="0" baseline="0" noProof="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Application Support</a:t>
                  </a:r>
                  <a:br>
                    <a:rPr kumimoji="0" lang="en-US" sz="105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2" pitchFamily="18" charset="2"/>
                    </a:rPr>
                    <a:t></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2" pitchFamily="18" charset="2"/>
                    </a:rPr>
                    <a:t>Configuration  </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Integrations </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2" pitchFamily="18" charset="2"/>
                    </a:rPr>
                    <a:t> Patch impact analysis  Release management  New functionality adoption  Minor enhancements  Vendor coordination </a:t>
                  </a:r>
                  <a:endPar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1" name="Rectangle 40">
                  <a:extLst>
                    <a:ext uri="{FF2B5EF4-FFF2-40B4-BE49-F238E27FC236}">
                      <a16:creationId xmlns:a16="http://schemas.microsoft.com/office/drawing/2014/main" id="{DAAAD3D6-14EB-493A-A8CF-94C7A9028A1F}"/>
                    </a:ext>
                  </a:extLst>
                </p:cNvPr>
                <p:cNvSpPr/>
                <p:nvPr/>
              </p:nvSpPr>
              <p:spPr bwMode="gray">
                <a:xfrm>
                  <a:off x="813898" y="3443811"/>
                  <a:ext cx="5359730" cy="729021"/>
                </a:xfrm>
                <a:prstGeom prst="rect">
                  <a:avLst/>
                </a:prstGeom>
                <a:noFill/>
                <a:ln w="6350" algn="ctr">
                  <a:noFill/>
                  <a:miter lim="800000"/>
                  <a:headEnd/>
                  <a:tailEnd/>
                </a:ln>
              </p:spPr>
              <p:txBody>
                <a:bodyPr wrap="square" lIns="88900" tIns="88900" rIns="88900" bIns="88900" rtlCol="0" anchor="ctr"/>
                <a:lstStyle/>
                <a:p>
                  <a:pPr marL="0" marR="0" lvl="0" indent="0" algn="l" defTabSz="914400" rtl="0" eaLnBrk="0" fontAlgn="auto" latinLnBrk="0" hangingPunct="0">
                    <a:lnSpc>
                      <a:spcPct val="100000"/>
                    </a:lnSpc>
                    <a:spcBef>
                      <a:spcPct val="50000"/>
                    </a:spcBef>
                    <a:spcAft>
                      <a:spcPts val="0"/>
                    </a:spcAft>
                    <a:buClrTx/>
                    <a:buSzPct val="100000"/>
                    <a:buFontTx/>
                    <a:buNone/>
                    <a:tabLst/>
                    <a:defRPr/>
                  </a:pPr>
                  <a:r>
                    <a:rPr kumimoji="0" lang="en-US" sz="1100" b="1" i="0" u="none" strike="noStrike" kern="1200" cap="none" spc="0" normalizeH="0" baseline="0" noProof="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Application Operations</a:t>
                  </a:r>
                  <a:br>
                    <a:rPr kumimoji="0" lang="en-US" sz="1050" b="1" i="0" u="none" strike="noStrike" kern="1200" cap="none" spc="0" normalizeH="0" baseline="0" noProof="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2" pitchFamily="18" charset="2"/>
                    </a:rPr>
                    <a:t> Triage   Break fix  </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Service request coordination </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2" pitchFamily="18" charset="2"/>
                    </a:rPr>
                    <a:t></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Incident management </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2" pitchFamily="18" charset="2"/>
                    </a:rPr>
                    <a:t></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Change management </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2" pitchFamily="18" charset="2"/>
                    </a:rPr>
                    <a:t></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Problem management</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2" pitchFamily="18" charset="2"/>
                    </a:rPr>
                    <a:t> </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Access provisioning and security</a:t>
                  </a:r>
                </a:p>
              </p:txBody>
            </p:sp>
            <p:sp>
              <p:nvSpPr>
                <p:cNvPr id="42" name="Rectangle 41">
                  <a:extLst>
                    <a:ext uri="{FF2B5EF4-FFF2-40B4-BE49-F238E27FC236}">
                      <a16:creationId xmlns:a16="http://schemas.microsoft.com/office/drawing/2014/main" id="{6ECA94C4-7F2D-4F5E-BDEA-CF1492EA4A98}"/>
                    </a:ext>
                  </a:extLst>
                </p:cNvPr>
                <p:cNvSpPr/>
                <p:nvPr/>
              </p:nvSpPr>
              <p:spPr bwMode="gray">
                <a:xfrm>
                  <a:off x="813899" y="2680405"/>
                  <a:ext cx="5359729" cy="729401"/>
                </a:xfrm>
                <a:prstGeom prst="rect">
                  <a:avLst/>
                </a:prstGeom>
                <a:noFill/>
                <a:ln w="6350" algn="ctr">
                  <a:noFill/>
                  <a:miter lim="800000"/>
                  <a:headEnd/>
                  <a:tailEnd/>
                </a:ln>
              </p:spPr>
              <p:txBody>
                <a:bodyPr wrap="square" lIns="88900" tIns="88900" rIns="88900" bIns="88900" rtlCol="0" anchor="ctr"/>
                <a:lstStyle/>
                <a:p>
                  <a:pPr marL="0" marR="0" lvl="0" indent="0" algn="l" defTabSz="1219170" rtl="0" eaLnBrk="0" fontAlgn="auto" latinLnBrk="0" hangingPunct="0">
                    <a:lnSpc>
                      <a:spcPct val="106000"/>
                    </a:lnSpc>
                    <a:spcBef>
                      <a:spcPct val="50000"/>
                    </a:spcBef>
                    <a:spcAft>
                      <a:spcPts val="0"/>
                    </a:spcAft>
                    <a:buClrTx/>
                    <a:buSzPct val="100000"/>
                    <a:buFontTx/>
                    <a:buNone/>
                    <a:tabLst/>
                    <a:defRPr/>
                  </a:pPr>
                  <a:r>
                    <a:rPr kumimoji="0" lang="en-US" sz="1100" b="1" i="0" u="none" strike="noStrike" kern="1200" cap="none" spc="0" normalizeH="0" baseline="0" noProof="0">
                      <a:ln>
                        <a:noFill/>
                      </a:ln>
                      <a:solidFill>
                        <a:schemeClr val="accent6"/>
                      </a:solidFill>
                      <a:effectLst/>
                      <a:uLnTx/>
                      <a:uFillTx/>
                      <a:latin typeface="Open Sans" panose="020B0606030504020204" pitchFamily="34" charset="0"/>
                      <a:ea typeface="Open Sans" panose="020B0606030504020204" pitchFamily="34" charset="0"/>
                      <a:cs typeface="Open Sans" panose="020B0606030504020204" pitchFamily="34" charset="0"/>
                    </a:rPr>
                    <a:t>Help Desk </a:t>
                  </a:r>
                  <a:br>
                    <a:rPr kumimoji="0" lang="en-US" sz="105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2" pitchFamily="18" charset="2"/>
                    </a:rPr>
                    <a:t></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2" pitchFamily="18" charset="2"/>
                    </a:rPr>
                    <a:t>Incident creation </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Incident routing/queues  </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2" pitchFamily="18" charset="2"/>
                    </a:rPr>
                    <a:t></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Incident prioritization                      </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2" pitchFamily="18" charset="2"/>
                    </a:rPr>
                    <a:t></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Incident monitoring</a:t>
                  </a:r>
                </a:p>
              </p:txBody>
            </p:sp>
            <p:sp>
              <p:nvSpPr>
                <p:cNvPr id="43" name="Rectangle 42">
                  <a:extLst>
                    <a:ext uri="{FF2B5EF4-FFF2-40B4-BE49-F238E27FC236}">
                      <a16:creationId xmlns:a16="http://schemas.microsoft.com/office/drawing/2014/main" id="{4E377389-7302-46EB-8998-D0871E5AE7FE}"/>
                    </a:ext>
                  </a:extLst>
                </p:cNvPr>
                <p:cNvSpPr/>
                <p:nvPr/>
              </p:nvSpPr>
              <p:spPr bwMode="gray">
                <a:xfrm>
                  <a:off x="813898" y="1859352"/>
                  <a:ext cx="5721136" cy="723247"/>
                </a:xfrm>
                <a:prstGeom prst="rect">
                  <a:avLst/>
                </a:prstGeom>
                <a:noFill/>
                <a:ln w="6350" algn="ctr">
                  <a:noFill/>
                  <a:miter lim="800000"/>
                  <a:headEnd/>
                  <a:tailEnd/>
                </a:ln>
              </p:spPr>
              <p:txBody>
                <a:bodyPr wrap="square" lIns="88900" tIns="88900" rIns="88900" bIns="88900" rtlCol="0" anchor="ct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chemeClr val="accent6"/>
                      </a:solidFill>
                      <a:effectLst/>
                      <a:uLnTx/>
                      <a:uFillTx/>
                      <a:latin typeface="Open Sans" panose="020B0606030504020204" pitchFamily="34" charset="0"/>
                      <a:ea typeface="Open Sans" panose="020B0606030504020204" pitchFamily="34" charset="0"/>
                      <a:cs typeface="Open Sans" panose="020B0606030504020204" pitchFamily="34" charset="0"/>
                    </a:rPr>
                    <a:t>Super Users and Self Help</a:t>
                  </a:r>
                  <a:br>
                    <a:rPr kumimoji="0" lang="en-US" sz="1050" b="1" i="0" u="none" strike="noStrike" kern="1200" cap="none" spc="0" normalizeH="0" baseline="0" noProof="0">
                      <a:ln>
                        <a:noFill/>
                      </a:ln>
                      <a:solidFill>
                        <a:srgbClr val="CC3399"/>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5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2" pitchFamily="18" charset="2"/>
                    </a:rPr>
                    <a:t></a:t>
                  </a:r>
                  <a:r>
                    <a:rPr kumimoji="0" lang="en-US" sz="105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Online help/documentation    </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2" pitchFamily="18" charset="2"/>
                    </a:rPr>
                    <a:t></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Address “how to” questions </a:t>
                  </a:r>
                  <a:b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2" pitchFamily="18" charset="2"/>
                    </a:rPr>
                    <a:t></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End user training    </a:t>
                  </a:r>
                  <a:r>
                    <a:rPr kumimoji="0" lang="en-US" sz="105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2" pitchFamily="18" charset="2"/>
                    </a:rPr>
                    <a:t></a:t>
                  </a:r>
                  <a:r>
                    <a:rPr kumimoji="0" lang="en-US" sz="105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Business requirements</a:t>
                  </a:r>
                </a:p>
              </p:txBody>
            </p:sp>
          </p:grpSp>
        </p:grpSp>
      </p:grpSp>
      <p:grpSp>
        <p:nvGrpSpPr>
          <p:cNvPr id="56" name="Group 55">
            <a:extLst>
              <a:ext uri="{FF2B5EF4-FFF2-40B4-BE49-F238E27FC236}">
                <a16:creationId xmlns:a16="http://schemas.microsoft.com/office/drawing/2014/main" id="{60567E0A-1C30-441B-BCAD-C1E75D4EC2B7}"/>
              </a:ext>
            </a:extLst>
          </p:cNvPr>
          <p:cNvGrpSpPr/>
          <p:nvPr/>
        </p:nvGrpSpPr>
        <p:grpSpPr>
          <a:xfrm>
            <a:off x="316588" y="3434582"/>
            <a:ext cx="2506342" cy="2796503"/>
            <a:chOff x="9406312" y="3292122"/>
            <a:chExt cx="2545479" cy="3238116"/>
          </a:xfrm>
        </p:grpSpPr>
        <p:sp>
          <p:nvSpPr>
            <p:cNvPr id="57" name="Rectangle 56">
              <a:extLst>
                <a:ext uri="{FF2B5EF4-FFF2-40B4-BE49-F238E27FC236}">
                  <a16:creationId xmlns:a16="http://schemas.microsoft.com/office/drawing/2014/main" id="{88036F41-B42A-4BF5-815A-0F154CF2A7ED}"/>
                </a:ext>
              </a:extLst>
            </p:cNvPr>
            <p:cNvSpPr/>
            <p:nvPr/>
          </p:nvSpPr>
          <p:spPr>
            <a:xfrm>
              <a:off x="9407108" y="3292122"/>
              <a:ext cx="2544683" cy="938255"/>
            </a:xfrm>
            <a:prstGeom prst="rect">
              <a:avLst/>
            </a:prstGeom>
            <a:solidFill>
              <a:sysClr val="window" lastClr="FFFFFF">
                <a:lumMod val="95000"/>
              </a:sysClr>
            </a:solidFill>
            <a:ln w="12700" cap="flat" cmpd="sng" algn="ctr">
              <a:noFill/>
              <a:prstDash val="solid"/>
            </a:ln>
            <a:effectLst/>
          </p:spPr>
          <p:txBody>
            <a:bodyPr rtlCol="0" anchor="ctr"/>
            <a:lstStyle/>
            <a:p>
              <a:pPr marR="0" lvl="0" algn="ctr" defTabSz="1219170" rtl="0" eaLnBrk="1" fontAlgn="auto" latinLnBrk="0" hangingPunct="1">
                <a:lnSpc>
                  <a:spcPct val="100000"/>
                </a:lnSpc>
                <a:spcBef>
                  <a:spcPts val="300"/>
                </a:spcBef>
                <a:spcAft>
                  <a:spcPts val="0"/>
                </a:spcAft>
                <a:buClrTx/>
                <a:buSzTx/>
                <a:tabLst/>
                <a:defRPr/>
              </a:pPr>
              <a:r>
                <a:rPr kumimoji="0" lang="en-US" sz="1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Deloitte Operate AMS team members own supports services level 2 – 4 and tracked through SLAs / SLOs and capacity</a:t>
              </a:r>
            </a:p>
          </p:txBody>
        </p:sp>
        <p:sp>
          <p:nvSpPr>
            <p:cNvPr id="58" name="Rectangle 57">
              <a:extLst>
                <a:ext uri="{FF2B5EF4-FFF2-40B4-BE49-F238E27FC236}">
                  <a16:creationId xmlns:a16="http://schemas.microsoft.com/office/drawing/2014/main" id="{FA78F26C-407B-40FC-BE29-07EA7D11370B}"/>
                </a:ext>
              </a:extLst>
            </p:cNvPr>
            <p:cNvSpPr/>
            <p:nvPr/>
          </p:nvSpPr>
          <p:spPr>
            <a:xfrm>
              <a:off x="9406312" y="4419167"/>
              <a:ext cx="2544683" cy="938255"/>
            </a:xfrm>
            <a:prstGeom prst="rect">
              <a:avLst/>
            </a:prstGeom>
            <a:solidFill>
              <a:sysClr val="window" lastClr="FFFFFF">
                <a:lumMod val="95000"/>
              </a:sysClr>
            </a:solidFill>
            <a:ln w="12700" cap="flat" cmpd="sng" algn="ctr">
              <a:noFill/>
              <a:prstDash val="solid"/>
            </a:ln>
            <a:effectLst/>
          </p:spPr>
          <p:txBody>
            <a:bodyPr rtlCol="0" anchor="ctr"/>
            <a:lstStyle/>
            <a:p>
              <a:pPr marR="0" lvl="0" algn="ctr" defTabSz="1219170" rtl="0" eaLnBrk="1" fontAlgn="auto" latinLnBrk="0" hangingPunct="1">
                <a:lnSpc>
                  <a:spcPct val="100000"/>
                </a:lnSpc>
                <a:spcBef>
                  <a:spcPts val="600"/>
                </a:spcBef>
                <a:spcAft>
                  <a:spcPts val="0"/>
                </a:spcAft>
                <a:buClrTx/>
                <a:buSzTx/>
                <a:tabLst/>
                <a:defRPr/>
              </a:pPr>
              <a:r>
                <a:rPr kumimoji="0" lang="en-US" sz="1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Models include capacity-based, project-based, or staff augmentation for specific activities</a:t>
              </a:r>
            </a:p>
          </p:txBody>
        </p:sp>
        <p:sp>
          <p:nvSpPr>
            <p:cNvPr id="59" name="Rectangle 58">
              <a:extLst>
                <a:ext uri="{FF2B5EF4-FFF2-40B4-BE49-F238E27FC236}">
                  <a16:creationId xmlns:a16="http://schemas.microsoft.com/office/drawing/2014/main" id="{BB515341-020D-4993-83EF-DF0D2CCDC6A0}"/>
                </a:ext>
              </a:extLst>
            </p:cNvPr>
            <p:cNvSpPr/>
            <p:nvPr/>
          </p:nvSpPr>
          <p:spPr>
            <a:xfrm>
              <a:off x="9406312" y="5591983"/>
              <a:ext cx="2544683" cy="938255"/>
            </a:xfrm>
            <a:prstGeom prst="rect">
              <a:avLst/>
            </a:prstGeom>
            <a:solidFill>
              <a:sysClr val="window" lastClr="FFFFFF">
                <a:lumMod val="95000"/>
              </a:sysClr>
            </a:solidFill>
            <a:ln w="12700" cap="flat" cmpd="sng" algn="ctr">
              <a:noFill/>
              <a:prstDash val="solid"/>
            </a:ln>
            <a:effectLst/>
          </p:spPr>
          <p:txBody>
            <a:bodyPr rtlCol="0" anchor="ctr"/>
            <a:lstStyle/>
            <a:p>
              <a:pPr marR="0" lvl="0" algn="ctr" defTabSz="1219170" rtl="0" eaLnBrk="1" fontAlgn="auto" latinLnBrk="0" hangingPunct="1">
                <a:lnSpc>
                  <a:spcPct val="100000"/>
                </a:lnSpc>
                <a:spcBef>
                  <a:spcPts val="600"/>
                </a:spcBef>
                <a:spcAft>
                  <a:spcPts val="0"/>
                </a:spcAft>
                <a:buClrTx/>
                <a:buSzTx/>
                <a:tabLst/>
                <a:defRPr/>
              </a:pPr>
              <a:r>
                <a:rPr kumimoji="0" lang="en-US" sz="1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We only support infrastructure on cloud as part of Operate services</a:t>
              </a:r>
            </a:p>
          </p:txBody>
        </p:sp>
      </p:grpSp>
      <p:sp>
        <p:nvSpPr>
          <p:cNvPr id="60" name="Right Brace 59">
            <a:extLst>
              <a:ext uri="{FF2B5EF4-FFF2-40B4-BE49-F238E27FC236}">
                <a16:creationId xmlns:a16="http://schemas.microsoft.com/office/drawing/2014/main" id="{B1F873DE-6081-4BE9-AB74-EEE5E9A4AC1C}"/>
              </a:ext>
            </a:extLst>
          </p:cNvPr>
          <p:cNvSpPr/>
          <p:nvPr/>
        </p:nvSpPr>
        <p:spPr>
          <a:xfrm flipH="1">
            <a:off x="2873338" y="3496718"/>
            <a:ext cx="166569" cy="1793645"/>
          </a:xfrm>
          <a:prstGeom prst="rightBrace">
            <a:avLst>
              <a:gd name="adj1" fmla="val 42320"/>
              <a:gd name="adj2" fmla="val 50000"/>
            </a:avLst>
          </a:prstGeom>
          <a:noFill/>
          <a:ln w="9525" cap="flat" cmpd="sng" algn="ctr">
            <a:solidFill>
              <a:sysClr val="windowText" lastClr="000000"/>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Verdana"/>
              <a:ea typeface="+mn-ea"/>
              <a:cs typeface="+mn-cs"/>
            </a:endParaRPr>
          </a:p>
        </p:txBody>
      </p:sp>
      <p:sp>
        <p:nvSpPr>
          <p:cNvPr id="61" name="Right Brace 60">
            <a:extLst>
              <a:ext uri="{FF2B5EF4-FFF2-40B4-BE49-F238E27FC236}">
                <a16:creationId xmlns:a16="http://schemas.microsoft.com/office/drawing/2014/main" id="{495A980A-CF41-44A9-BEDE-F31E9A7A2A92}"/>
              </a:ext>
            </a:extLst>
          </p:cNvPr>
          <p:cNvSpPr/>
          <p:nvPr/>
        </p:nvSpPr>
        <p:spPr>
          <a:xfrm flipH="1">
            <a:off x="2862626" y="5395367"/>
            <a:ext cx="131765" cy="861140"/>
          </a:xfrm>
          <a:prstGeom prst="rightBrace">
            <a:avLst>
              <a:gd name="adj1" fmla="val 42320"/>
              <a:gd name="adj2" fmla="val 50000"/>
            </a:avLst>
          </a:prstGeom>
          <a:noFill/>
          <a:ln w="9525" cap="flat" cmpd="sng" algn="ctr">
            <a:solidFill>
              <a:sysClr val="windowText" lastClr="000000"/>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Verdana"/>
              <a:ea typeface="+mn-ea"/>
              <a:cs typeface="+mn-cs"/>
            </a:endParaRPr>
          </a:p>
        </p:txBody>
      </p:sp>
      <p:sp>
        <p:nvSpPr>
          <p:cNvPr id="63" name="Right Brace 62">
            <a:extLst>
              <a:ext uri="{FF2B5EF4-FFF2-40B4-BE49-F238E27FC236}">
                <a16:creationId xmlns:a16="http://schemas.microsoft.com/office/drawing/2014/main" id="{E14826B7-B35B-4FB7-960D-E3C6F3626C16}"/>
              </a:ext>
            </a:extLst>
          </p:cNvPr>
          <p:cNvSpPr/>
          <p:nvPr/>
        </p:nvSpPr>
        <p:spPr>
          <a:xfrm flipH="1">
            <a:off x="2851797" y="2159742"/>
            <a:ext cx="195674" cy="997128"/>
          </a:xfrm>
          <a:prstGeom prst="rightBrace">
            <a:avLst>
              <a:gd name="adj1" fmla="val 42320"/>
              <a:gd name="adj2" fmla="val 50000"/>
            </a:avLst>
          </a:prstGeom>
          <a:noFill/>
          <a:ln w="9525" cap="flat" cmpd="sng" algn="ctr">
            <a:solidFill>
              <a:sysClr val="windowText" lastClr="000000"/>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Verdana"/>
              <a:ea typeface="+mn-ea"/>
              <a:cs typeface="+mn-cs"/>
            </a:endParaRPr>
          </a:p>
        </p:txBody>
      </p:sp>
      <p:sp>
        <p:nvSpPr>
          <p:cNvPr id="64" name="object 42">
            <a:extLst>
              <a:ext uri="{FF2B5EF4-FFF2-40B4-BE49-F238E27FC236}">
                <a16:creationId xmlns:a16="http://schemas.microsoft.com/office/drawing/2014/main" id="{E14D1B92-CF22-4B9A-869A-DC2AD7B35E1C}"/>
              </a:ext>
            </a:extLst>
          </p:cNvPr>
          <p:cNvSpPr/>
          <p:nvPr/>
        </p:nvSpPr>
        <p:spPr>
          <a:xfrm>
            <a:off x="4085392" y="1689757"/>
            <a:ext cx="333761" cy="64500"/>
          </a:xfrm>
          <a:custGeom>
            <a:avLst/>
            <a:gdLst/>
            <a:ahLst/>
            <a:cxnLst/>
            <a:rect l="l" t="t" r="r" b="b"/>
            <a:pathLst>
              <a:path w="207009" h="40004">
                <a:moveTo>
                  <a:pt x="206844" y="0"/>
                </a:moveTo>
                <a:lnTo>
                  <a:pt x="0" y="0"/>
                </a:lnTo>
                <a:lnTo>
                  <a:pt x="0" y="39535"/>
                </a:lnTo>
                <a:lnTo>
                  <a:pt x="206844" y="39535"/>
                </a:lnTo>
                <a:lnTo>
                  <a:pt x="206844" y="0"/>
                </a:lnTo>
                <a:close/>
              </a:path>
            </a:pathLst>
          </a:custGeom>
          <a:solidFill>
            <a:schemeClr val="accent2"/>
          </a:solidFill>
          <a:ln>
            <a:solidFill>
              <a:schemeClr val="accent2"/>
            </a:solid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041533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833E37F-1D1A-48AB-8D49-3F5317CA8AB3}"/>
              </a:ext>
            </a:extLst>
          </p:cNvPr>
          <p:cNvSpPr/>
          <p:nvPr/>
        </p:nvSpPr>
        <p:spPr bwMode="gray">
          <a:xfrm>
            <a:off x="7189778" y="1810965"/>
            <a:ext cx="4542776" cy="3493151"/>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0AB59233-7904-4980-915D-4F60B2F0B43B}"/>
              </a:ext>
            </a:extLst>
          </p:cNvPr>
          <p:cNvSpPr>
            <a:spLocks noGrp="1"/>
          </p:cNvSpPr>
          <p:nvPr>
            <p:ph type="title"/>
          </p:nvPr>
        </p:nvSpPr>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Governance &amp; Management: service level objectives/agreement</a:t>
            </a:r>
          </a:p>
        </p:txBody>
      </p:sp>
      <p:sp>
        <p:nvSpPr>
          <p:cNvPr id="77" name="Text Placeholder 1">
            <a:extLst>
              <a:ext uri="{FF2B5EF4-FFF2-40B4-BE49-F238E27FC236}">
                <a16:creationId xmlns:a16="http://schemas.microsoft.com/office/drawing/2014/main" id="{FC226FBD-C6D7-4B47-A1C0-594F911CFB59}"/>
              </a:ext>
            </a:extLst>
          </p:cNvPr>
          <p:cNvSpPr>
            <a:spLocks noGrp="1"/>
          </p:cNvSpPr>
          <p:nvPr>
            <p:ph type="body" sz="quarter" idx="22"/>
          </p:nvPr>
        </p:nvSpPr>
        <p:spPr>
          <a:xfrm>
            <a:off x="463295" y="682940"/>
            <a:ext cx="11277600" cy="472109"/>
          </a:xfrm>
        </p:spPr>
        <p:txBody>
          <a:bodyPr/>
          <a:lstStyle/>
          <a:p>
            <a:r>
              <a:rPr lang="en-US" sz="1400" dirty="0">
                <a:latin typeface="Open Sans" panose="020B0606030504020204" pitchFamily="34" charset="0"/>
                <a:ea typeface="Open Sans" panose="020B0606030504020204" pitchFamily="34" charset="0"/>
                <a:cs typeface="Open Sans" panose="020B0606030504020204" pitchFamily="34" charset="0"/>
              </a:rPr>
              <a:t>An agreement between HR Operations and its customers that documents and establishes acceptable service levels to be continuously measured and monitored to confirm commitments to the business are maintained</a:t>
            </a:r>
          </a:p>
        </p:txBody>
      </p:sp>
      <p:graphicFrame>
        <p:nvGraphicFramePr>
          <p:cNvPr id="23" name="Table 22">
            <a:extLst>
              <a:ext uri="{FF2B5EF4-FFF2-40B4-BE49-F238E27FC236}">
                <a16:creationId xmlns:a16="http://schemas.microsoft.com/office/drawing/2014/main" id="{DDEB129E-AD81-4BCA-B0E7-4C6D15EC91BA}"/>
              </a:ext>
            </a:extLst>
          </p:cNvPr>
          <p:cNvGraphicFramePr>
            <a:graphicFrameLocks noGrp="1"/>
          </p:cNvGraphicFramePr>
          <p:nvPr>
            <p:extLst>
              <p:ext uri="{D42A27DB-BD31-4B8C-83A1-F6EECF244321}">
                <p14:modId xmlns:p14="http://schemas.microsoft.com/office/powerpoint/2010/main" val="1685663080"/>
              </p:ext>
            </p:extLst>
          </p:nvPr>
        </p:nvGraphicFramePr>
        <p:xfrm>
          <a:off x="533654" y="1999688"/>
          <a:ext cx="6128805" cy="3202552"/>
        </p:xfrm>
        <a:graphic>
          <a:graphicData uri="http://schemas.openxmlformats.org/drawingml/2006/table">
            <a:tbl>
              <a:tblPr firstRow="1" bandRow="1">
                <a:tableStyleId>{5C22544A-7EE6-4342-B048-85BDC9FD1C3A}</a:tableStyleId>
              </a:tblPr>
              <a:tblGrid>
                <a:gridCol w="2042935">
                  <a:extLst>
                    <a:ext uri="{9D8B030D-6E8A-4147-A177-3AD203B41FA5}">
                      <a16:colId xmlns:a16="http://schemas.microsoft.com/office/drawing/2014/main" val="20000"/>
                    </a:ext>
                  </a:extLst>
                </a:gridCol>
                <a:gridCol w="2042935">
                  <a:extLst>
                    <a:ext uri="{9D8B030D-6E8A-4147-A177-3AD203B41FA5}">
                      <a16:colId xmlns:a16="http://schemas.microsoft.com/office/drawing/2014/main" val="20001"/>
                    </a:ext>
                  </a:extLst>
                </a:gridCol>
                <a:gridCol w="2042935">
                  <a:extLst>
                    <a:ext uri="{9D8B030D-6E8A-4147-A177-3AD203B41FA5}">
                      <a16:colId xmlns:a16="http://schemas.microsoft.com/office/drawing/2014/main" val="20002"/>
                    </a:ext>
                  </a:extLst>
                </a:gridCol>
              </a:tblGrid>
              <a:tr h="718532">
                <a:tc>
                  <a:txBody>
                    <a:bodyPr/>
                    <a:lstStyle/>
                    <a:p>
                      <a:pPr marL="0" marR="0" lvl="0" indent="0" algn="l" defTabSz="914400" rtl="0" eaLnBrk="0" fontAlgn="base" latinLnBrk="0" hangingPunct="0">
                        <a:lnSpc>
                          <a:spcPct val="100000"/>
                        </a:lnSpc>
                        <a:spcBef>
                          <a:spcPct val="35000"/>
                        </a:spcBef>
                        <a:spcAft>
                          <a:spcPct val="35000"/>
                        </a:spcAft>
                        <a:buClrTx/>
                        <a:buSzTx/>
                        <a:buFont typeface="Wingdings" pitchFamily="2" charset="2"/>
                        <a:buNone/>
                        <a:tabLst/>
                      </a:pPr>
                      <a:r>
                        <a:rPr lang="en-US" sz="1400" b="1" kern="1200" dirty="0">
                          <a:solidFill>
                            <a:sysClr val="windowText" lastClr="000000"/>
                          </a:solidFill>
                          <a:effectLst/>
                          <a:latin typeface="Open Sans" panose="020B0606030504020204" pitchFamily="34" charset="0"/>
                          <a:ea typeface="Open Sans" panose="020B0606030504020204" pitchFamily="34" charset="0"/>
                          <a:cs typeface="Open Sans" panose="020B0606030504020204" pitchFamily="34" charset="0"/>
                        </a:rPr>
                        <a:t>Service Level Description </a:t>
                      </a:r>
                    </a:p>
                  </a:txBody>
                  <a:tcPr marL="167338" marR="167338" marT="83669" marB="83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algn="l">
                        <a:lnSpc>
                          <a:spcPts val="1400"/>
                        </a:lnSpc>
                        <a:spcBef>
                          <a:spcPts val="400"/>
                        </a:spcBef>
                        <a:spcAft>
                          <a:spcPts val="400"/>
                        </a:spcAft>
                      </a:pPr>
                      <a:r>
                        <a:rPr lang="en-US" sz="1400" b="1">
                          <a:solidFill>
                            <a:sysClr val="windowText" lastClr="000000"/>
                          </a:solidFill>
                          <a:effectLst/>
                          <a:latin typeface="Open Sans" panose="020B0606030504020204" pitchFamily="34" charset="0"/>
                          <a:ea typeface="Open Sans" panose="020B0606030504020204" pitchFamily="34" charset="0"/>
                          <a:cs typeface="Open Sans" panose="020B0606030504020204" pitchFamily="34" charset="0"/>
                        </a:rPr>
                        <a:t>Response Target*</a:t>
                      </a:r>
                    </a:p>
                  </a:txBody>
                  <a:tcPr marL="125504" marR="1255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algn="l">
                        <a:lnSpc>
                          <a:spcPts val="1400"/>
                        </a:lnSpc>
                        <a:spcBef>
                          <a:spcPts val="400"/>
                        </a:spcBef>
                        <a:spcAft>
                          <a:spcPts val="400"/>
                        </a:spcAft>
                      </a:pPr>
                      <a:r>
                        <a:rPr lang="en-US" sz="1400" b="1">
                          <a:solidFill>
                            <a:sysClr val="windowText" lastClr="000000"/>
                          </a:solidFill>
                          <a:effectLst/>
                          <a:latin typeface="Open Sans" panose="020B0606030504020204" pitchFamily="34" charset="0"/>
                          <a:ea typeface="Open Sans" panose="020B0606030504020204" pitchFamily="34" charset="0"/>
                          <a:cs typeface="Open Sans" panose="020B0606030504020204" pitchFamily="34" charset="0"/>
                        </a:rPr>
                        <a:t>Resolution Target*</a:t>
                      </a:r>
                    </a:p>
                  </a:txBody>
                  <a:tcPr marL="125504" marR="1255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21005">
                <a:tc>
                  <a:txBody>
                    <a:bodyPr/>
                    <a:lstStyle/>
                    <a:p>
                      <a:pPr algn="l"/>
                      <a:r>
                        <a:rPr lang="en-US" sz="1400" dirty="0">
                          <a:latin typeface="Open Sans" panose="020B0606030504020204" pitchFamily="34" charset="0"/>
                          <a:ea typeface="Open Sans" panose="020B0606030504020204" pitchFamily="34" charset="0"/>
                          <a:cs typeface="Open Sans" panose="020B0606030504020204" pitchFamily="34" charset="0"/>
                        </a:rPr>
                        <a:t>Priority</a:t>
                      </a:r>
                      <a:r>
                        <a:rPr lang="en-US" sz="1400" baseline="0" dirty="0">
                          <a:latin typeface="Open Sans" panose="020B0606030504020204" pitchFamily="34" charset="0"/>
                          <a:ea typeface="Open Sans" panose="020B0606030504020204" pitchFamily="34" charset="0"/>
                          <a:cs typeface="Open Sans" panose="020B0606030504020204" pitchFamily="34" charset="0"/>
                        </a:rPr>
                        <a:t> 1 / Critical</a:t>
                      </a:r>
                      <a:endParaRPr lang="en-US" sz="1400" dirty="0">
                        <a:latin typeface="Open Sans" panose="020B0606030504020204" pitchFamily="34" charset="0"/>
                        <a:ea typeface="Open Sans" panose="020B0606030504020204" pitchFamily="34" charset="0"/>
                        <a:cs typeface="Open Sans" panose="020B0606030504020204" pitchFamily="34" charset="0"/>
                      </a:endParaRPr>
                    </a:p>
                  </a:txBody>
                  <a:tcPr marL="167338" marR="167338" marT="83669" marB="83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latin typeface="Open Sans" panose="020B0606030504020204" pitchFamily="34" charset="0"/>
                          <a:ea typeface="Open Sans" panose="020B0606030504020204" pitchFamily="34" charset="0"/>
                          <a:cs typeface="Open Sans" panose="020B0606030504020204" pitchFamily="34" charset="0"/>
                        </a:rPr>
                        <a:t>15 Minutes</a:t>
                      </a:r>
                    </a:p>
                  </a:txBody>
                  <a:tcPr marL="167338" marR="167338" marT="83669" marB="83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a:latin typeface="Open Sans" panose="020B0606030504020204" pitchFamily="34" charset="0"/>
                          <a:ea typeface="Open Sans" panose="020B0606030504020204" pitchFamily="34" charset="0"/>
                          <a:cs typeface="Open Sans" panose="020B0606030504020204" pitchFamily="34" charset="0"/>
                        </a:rPr>
                        <a:t>4 Hours</a:t>
                      </a:r>
                    </a:p>
                  </a:txBody>
                  <a:tcPr marL="167338" marR="167338" marT="83669" marB="83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21005">
                <a:tc>
                  <a:txBody>
                    <a:bodyPr/>
                    <a:lstStyle/>
                    <a:p>
                      <a:pPr algn="l"/>
                      <a:r>
                        <a:rPr lang="en-US" sz="1400" dirty="0">
                          <a:latin typeface="Open Sans" panose="020B0606030504020204" pitchFamily="34" charset="0"/>
                          <a:ea typeface="Open Sans" panose="020B0606030504020204" pitchFamily="34" charset="0"/>
                          <a:cs typeface="Open Sans" panose="020B0606030504020204" pitchFamily="34" charset="0"/>
                        </a:rPr>
                        <a:t>Priority</a:t>
                      </a:r>
                      <a:r>
                        <a:rPr lang="en-US" sz="1400" baseline="0" dirty="0">
                          <a:latin typeface="Open Sans" panose="020B0606030504020204" pitchFamily="34" charset="0"/>
                          <a:ea typeface="Open Sans" panose="020B0606030504020204" pitchFamily="34" charset="0"/>
                          <a:cs typeface="Open Sans" panose="020B0606030504020204" pitchFamily="34" charset="0"/>
                        </a:rPr>
                        <a:t> 2 / High </a:t>
                      </a:r>
                      <a:endParaRPr lang="en-US" sz="1400" dirty="0">
                        <a:latin typeface="Open Sans" panose="020B0606030504020204" pitchFamily="34" charset="0"/>
                        <a:ea typeface="Open Sans" panose="020B0606030504020204" pitchFamily="34" charset="0"/>
                        <a:cs typeface="Open Sans" panose="020B0606030504020204" pitchFamily="34" charset="0"/>
                      </a:endParaRPr>
                    </a:p>
                  </a:txBody>
                  <a:tcPr marL="167338" marR="167338" marT="83669" marB="83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latin typeface="Open Sans" panose="020B0606030504020204" pitchFamily="34" charset="0"/>
                          <a:ea typeface="Open Sans" panose="020B0606030504020204" pitchFamily="34" charset="0"/>
                          <a:cs typeface="Open Sans" panose="020B0606030504020204" pitchFamily="34" charset="0"/>
                        </a:rPr>
                        <a:t>1 Business Hour</a:t>
                      </a:r>
                    </a:p>
                  </a:txBody>
                  <a:tcPr marL="167338" marR="167338" marT="83669" marB="83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latin typeface="Open Sans" panose="020B0606030504020204" pitchFamily="34" charset="0"/>
                          <a:ea typeface="Open Sans" panose="020B0606030504020204" pitchFamily="34" charset="0"/>
                          <a:cs typeface="Open Sans" panose="020B0606030504020204" pitchFamily="34" charset="0"/>
                        </a:rPr>
                        <a:t>8 Business</a:t>
                      </a:r>
                      <a:r>
                        <a:rPr lang="en-US" sz="1400" baseline="0" dirty="0">
                          <a:latin typeface="Open Sans" panose="020B0606030504020204" pitchFamily="34" charset="0"/>
                          <a:ea typeface="Open Sans" panose="020B0606030504020204" pitchFamily="34" charset="0"/>
                          <a:cs typeface="Open Sans" panose="020B0606030504020204" pitchFamily="34" charset="0"/>
                        </a:rPr>
                        <a:t> Hours</a:t>
                      </a:r>
                      <a:endParaRPr lang="en-US" sz="1400" dirty="0">
                        <a:latin typeface="Open Sans" panose="020B0606030504020204" pitchFamily="34" charset="0"/>
                        <a:ea typeface="Open Sans" panose="020B0606030504020204" pitchFamily="34" charset="0"/>
                        <a:cs typeface="Open Sans" panose="020B0606030504020204" pitchFamily="34" charset="0"/>
                      </a:endParaRPr>
                    </a:p>
                  </a:txBody>
                  <a:tcPr marL="167338" marR="167338" marT="83669" marB="83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21005">
                <a:tc>
                  <a:txBody>
                    <a:bodyPr/>
                    <a:lstStyle/>
                    <a:p>
                      <a:pPr algn="l"/>
                      <a:r>
                        <a:rPr lang="en-US" sz="1400">
                          <a:latin typeface="Open Sans" panose="020B0606030504020204" pitchFamily="34" charset="0"/>
                          <a:ea typeface="Open Sans" panose="020B0606030504020204" pitchFamily="34" charset="0"/>
                          <a:cs typeface="Open Sans" panose="020B0606030504020204" pitchFamily="34" charset="0"/>
                        </a:rPr>
                        <a:t>Priority</a:t>
                      </a:r>
                      <a:r>
                        <a:rPr lang="en-US" sz="1400" baseline="0">
                          <a:latin typeface="Open Sans" panose="020B0606030504020204" pitchFamily="34" charset="0"/>
                          <a:ea typeface="Open Sans" panose="020B0606030504020204" pitchFamily="34" charset="0"/>
                          <a:cs typeface="Open Sans" panose="020B0606030504020204" pitchFamily="34" charset="0"/>
                        </a:rPr>
                        <a:t> 3 / Medium</a:t>
                      </a:r>
                      <a:endParaRPr lang="en-US" sz="1400">
                        <a:latin typeface="Open Sans" panose="020B0606030504020204" pitchFamily="34" charset="0"/>
                        <a:ea typeface="Open Sans" panose="020B0606030504020204" pitchFamily="34" charset="0"/>
                        <a:cs typeface="Open Sans" panose="020B0606030504020204" pitchFamily="34" charset="0"/>
                      </a:endParaRPr>
                    </a:p>
                  </a:txBody>
                  <a:tcPr marL="167338" marR="167338" marT="83669" marB="83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latin typeface="Open Sans" panose="020B0606030504020204" pitchFamily="34" charset="0"/>
                          <a:ea typeface="Open Sans" panose="020B0606030504020204" pitchFamily="34" charset="0"/>
                          <a:cs typeface="Open Sans" panose="020B0606030504020204" pitchFamily="34" charset="0"/>
                        </a:rPr>
                        <a:t>1 Business Day</a:t>
                      </a:r>
                    </a:p>
                  </a:txBody>
                  <a:tcPr marL="167338" marR="167338" marT="83669" marB="83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latin typeface="Open Sans" panose="020B0606030504020204" pitchFamily="34" charset="0"/>
                          <a:ea typeface="Open Sans" panose="020B0606030504020204" pitchFamily="34" charset="0"/>
                          <a:cs typeface="Open Sans" panose="020B0606030504020204" pitchFamily="34" charset="0"/>
                        </a:rPr>
                        <a:t>3 Business Days</a:t>
                      </a:r>
                    </a:p>
                  </a:txBody>
                  <a:tcPr marL="167338" marR="167338" marT="83669" marB="83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21005">
                <a:tc>
                  <a:txBody>
                    <a:bodyPr/>
                    <a:lstStyle/>
                    <a:p>
                      <a:pPr algn="l"/>
                      <a:r>
                        <a:rPr lang="en-US" sz="1400">
                          <a:latin typeface="Open Sans" panose="020B0606030504020204" pitchFamily="34" charset="0"/>
                          <a:ea typeface="Open Sans" panose="020B0606030504020204" pitchFamily="34" charset="0"/>
                          <a:cs typeface="Open Sans" panose="020B0606030504020204" pitchFamily="34" charset="0"/>
                        </a:rPr>
                        <a:t>Priority</a:t>
                      </a:r>
                      <a:r>
                        <a:rPr lang="en-US" sz="1400" baseline="0">
                          <a:latin typeface="Open Sans" panose="020B0606030504020204" pitchFamily="34" charset="0"/>
                          <a:ea typeface="Open Sans" panose="020B0606030504020204" pitchFamily="34" charset="0"/>
                          <a:cs typeface="Open Sans" panose="020B0606030504020204" pitchFamily="34" charset="0"/>
                        </a:rPr>
                        <a:t> 4 / Low</a:t>
                      </a:r>
                      <a:endParaRPr lang="en-US" sz="1400">
                        <a:latin typeface="Open Sans" panose="020B0606030504020204" pitchFamily="34" charset="0"/>
                        <a:ea typeface="Open Sans" panose="020B0606030504020204" pitchFamily="34" charset="0"/>
                        <a:cs typeface="Open Sans" panose="020B0606030504020204" pitchFamily="34" charset="0"/>
                      </a:endParaRPr>
                    </a:p>
                  </a:txBody>
                  <a:tcPr marL="167338" marR="167338" marT="83669" marB="83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877594" rtl="0" eaLnBrk="1" fontAlgn="auto" latinLnBrk="0" hangingPunct="1">
                        <a:lnSpc>
                          <a:spcPct val="100000"/>
                        </a:lnSpc>
                        <a:spcBef>
                          <a:spcPts val="0"/>
                        </a:spcBef>
                        <a:spcAft>
                          <a:spcPts val="0"/>
                        </a:spcAft>
                        <a:buClrTx/>
                        <a:buSzTx/>
                        <a:buFontTx/>
                        <a:buNone/>
                        <a:tabLst/>
                        <a:defRPr/>
                      </a:pPr>
                      <a:r>
                        <a:rPr lang="en-US" sz="1400" dirty="0">
                          <a:latin typeface="Open Sans" panose="020B0606030504020204" pitchFamily="34" charset="0"/>
                          <a:ea typeface="Open Sans" panose="020B0606030504020204" pitchFamily="34" charset="0"/>
                          <a:cs typeface="Open Sans" panose="020B0606030504020204" pitchFamily="34" charset="0"/>
                        </a:rPr>
                        <a:t>1 Business Day</a:t>
                      </a:r>
                    </a:p>
                  </a:txBody>
                  <a:tcPr marL="167338" marR="167338" marT="83669" marB="83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latin typeface="Open Sans" panose="020B0606030504020204" pitchFamily="34" charset="0"/>
                          <a:ea typeface="Open Sans" panose="020B0606030504020204" pitchFamily="34" charset="0"/>
                          <a:cs typeface="Open Sans" panose="020B0606030504020204" pitchFamily="34" charset="0"/>
                        </a:rPr>
                        <a:t>5 Business Days</a:t>
                      </a:r>
                    </a:p>
                  </a:txBody>
                  <a:tcPr marL="167338" marR="167338" marT="83669" marB="836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4" name="Rectangle 23">
            <a:extLst>
              <a:ext uri="{FF2B5EF4-FFF2-40B4-BE49-F238E27FC236}">
                <a16:creationId xmlns:a16="http://schemas.microsoft.com/office/drawing/2014/main" id="{6866F08B-8698-46B6-9B10-304581E2A537}"/>
              </a:ext>
            </a:extLst>
          </p:cNvPr>
          <p:cNvSpPr/>
          <p:nvPr/>
        </p:nvSpPr>
        <p:spPr bwMode="gray">
          <a:xfrm>
            <a:off x="7305674" y="1927556"/>
            <a:ext cx="4295775" cy="334737"/>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Measurement Tools</a:t>
            </a:r>
          </a:p>
        </p:txBody>
      </p:sp>
      <p:sp>
        <p:nvSpPr>
          <p:cNvPr id="25" name="Rectangle 24">
            <a:extLst>
              <a:ext uri="{FF2B5EF4-FFF2-40B4-BE49-F238E27FC236}">
                <a16:creationId xmlns:a16="http://schemas.microsoft.com/office/drawing/2014/main" id="{4C4B43D5-2BE6-454E-B045-EC247EE681A5}"/>
              </a:ext>
            </a:extLst>
          </p:cNvPr>
          <p:cNvSpPr/>
          <p:nvPr/>
        </p:nvSpPr>
        <p:spPr bwMode="gray">
          <a:xfrm>
            <a:off x="7305674" y="2327981"/>
            <a:ext cx="4295775" cy="1272983"/>
          </a:xfrm>
          <a:prstGeom prst="rect">
            <a:avLst/>
          </a:prstGeom>
          <a:noFill/>
          <a:ln w="19050" algn="ctr">
            <a:noFill/>
            <a:miter lim="800000"/>
            <a:headEnd/>
            <a:tailEnd/>
          </a:ln>
        </p:spPr>
        <p:txBody>
          <a:bodyPr wrap="square" lIns="88900" tIns="88900" rIns="8890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dirty="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rPr>
              <a:t>Metric</a:t>
            </a:r>
            <a:endParaRPr kumimoji="0" lang="en-US" sz="1100" b="1" i="0" u="none" strike="noStrike" kern="1200" cap="none" spc="0" normalizeH="0" baseline="0" noProof="0" dirty="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 metric is a numerical standard of measurement that enables organizations to quantify an activity or event. Metrics provide actionable information to help leaders make key decisions and investments</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1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Example = Number of cases received today </a:t>
            </a:r>
          </a:p>
        </p:txBody>
      </p:sp>
      <p:sp>
        <p:nvSpPr>
          <p:cNvPr id="26" name="Rectangle 25">
            <a:extLst>
              <a:ext uri="{FF2B5EF4-FFF2-40B4-BE49-F238E27FC236}">
                <a16:creationId xmlns:a16="http://schemas.microsoft.com/office/drawing/2014/main" id="{8EC41741-ABD4-4F9E-B308-36A70BA0BB37}"/>
              </a:ext>
            </a:extLst>
          </p:cNvPr>
          <p:cNvSpPr/>
          <p:nvPr/>
        </p:nvSpPr>
        <p:spPr bwMode="gray">
          <a:xfrm>
            <a:off x="7305674" y="3627163"/>
            <a:ext cx="4295775" cy="1550284"/>
          </a:xfrm>
          <a:prstGeom prst="rect">
            <a:avLst/>
          </a:prstGeom>
          <a:noFill/>
          <a:ln w="19050" algn="ctr">
            <a:noFill/>
            <a:miter lim="800000"/>
            <a:headEnd/>
            <a:tailEnd/>
          </a:ln>
        </p:spPr>
        <p:txBody>
          <a:bodyPr wrap="square" lIns="88900" tIns="88900" rIns="8890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dirty="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rPr>
              <a:t>Key Performance Indicator (KPI)</a:t>
            </a:r>
          </a:p>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 KPI is a metric that provides a specific measure of performance to evaluate the success of an activity or progress toward strategic goals. KPIs form the basic building blocks from which scorecards / dashboards are built</a:t>
            </a:r>
            <a:br>
              <a:rPr kumimoji="0" lang="en-US" sz="11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US" sz="11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Example = The average call time of 9 minutes is better than target</a:t>
            </a:r>
          </a:p>
        </p:txBody>
      </p:sp>
      <p:cxnSp>
        <p:nvCxnSpPr>
          <p:cNvPr id="29" name="Straight Connector 28">
            <a:extLst>
              <a:ext uri="{FF2B5EF4-FFF2-40B4-BE49-F238E27FC236}">
                <a16:creationId xmlns:a16="http://schemas.microsoft.com/office/drawing/2014/main" id="{A12F09A2-ACE8-493B-9575-A3AF7CBEF260}"/>
              </a:ext>
            </a:extLst>
          </p:cNvPr>
          <p:cNvCxnSpPr>
            <a:cxnSpLocks/>
          </p:cNvCxnSpPr>
          <p:nvPr/>
        </p:nvCxnSpPr>
        <p:spPr>
          <a:xfrm flipH="1">
            <a:off x="8368677" y="2262293"/>
            <a:ext cx="2261223" cy="0"/>
          </a:xfrm>
          <a:prstGeom prst="line">
            <a:avLst/>
          </a:prstGeom>
          <a:noFill/>
          <a:ln w="50800" cap="sq" cmpd="dbl" algn="ctr">
            <a:solidFill>
              <a:schemeClr val="accent1"/>
            </a:solidFill>
            <a:prstDash val="solid"/>
            <a:miter lim="800000"/>
            <a:tailEnd type="none"/>
          </a:ln>
          <a:effectLst/>
        </p:spPr>
      </p:cxnSp>
    </p:spTree>
    <p:extLst>
      <p:ext uri="{BB962C8B-B14F-4D97-AF65-F5344CB8AC3E}">
        <p14:creationId xmlns:p14="http://schemas.microsoft.com/office/powerpoint/2010/main" val="37310104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60452C4C-0D01-46FB-ABF9-86C359A8970E}"/>
              </a:ext>
            </a:extLst>
          </p:cNvPr>
          <p:cNvGraphicFramePr>
            <a:graphicFrameLocks noGrp="1"/>
          </p:cNvGraphicFramePr>
          <p:nvPr>
            <p:extLst>
              <p:ext uri="{D42A27DB-BD31-4B8C-83A1-F6EECF244321}">
                <p14:modId xmlns:p14="http://schemas.microsoft.com/office/powerpoint/2010/main" val="4197480087"/>
              </p:ext>
            </p:extLst>
          </p:nvPr>
        </p:nvGraphicFramePr>
        <p:xfrm>
          <a:off x="294133" y="1132943"/>
          <a:ext cx="8194907" cy="4956259"/>
        </p:xfrm>
        <a:graphic>
          <a:graphicData uri="http://schemas.openxmlformats.org/drawingml/2006/table">
            <a:tbl>
              <a:tblPr firstRow="1" bandRow="1"/>
              <a:tblGrid>
                <a:gridCol w="791717">
                  <a:extLst>
                    <a:ext uri="{9D8B030D-6E8A-4147-A177-3AD203B41FA5}">
                      <a16:colId xmlns:a16="http://schemas.microsoft.com/office/drawing/2014/main" val="3938019471"/>
                    </a:ext>
                  </a:extLst>
                </a:gridCol>
                <a:gridCol w="2315933">
                  <a:extLst>
                    <a:ext uri="{9D8B030D-6E8A-4147-A177-3AD203B41FA5}">
                      <a16:colId xmlns:a16="http://schemas.microsoft.com/office/drawing/2014/main" val="2981482875"/>
                    </a:ext>
                  </a:extLst>
                </a:gridCol>
                <a:gridCol w="1931721">
                  <a:extLst>
                    <a:ext uri="{9D8B030D-6E8A-4147-A177-3AD203B41FA5}">
                      <a16:colId xmlns:a16="http://schemas.microsoft.com/office/drawing/2014/main" val="3017256444"/>
                    </a:ext>
                  </a:extLst>
                </a:gridCol>
                <a:gridCol w="1137113">
                  <a:extLst>
                    <a:ext uri="{9D8B030D-6E8A-4147-A177-3AD203B41FA5}">
                      <a16:colId xmlns:a16="http://schemas.microsoft.com/office/drawing/2014/main" val="2777414594"/>
                    </a:ext>
                  </a:extLst>
                </a:gridCol>
                <a:gridCol w="1041211">
                  <a:extLst>
                    <a:ext uri="{9D8B030D-6E8A-4147-A177-3AD203B41FA5}">
                      <a16:colId xmlns:a16="http://schemas.microsoft.com/office/drawing/2014/main" val="2855400455"/>
                    </a:ext>
                  </a:extLst>
                </a:gridCol>
                <a:gridCol w="977212">
                  <a:extLst>
                    <a:ext uri="{9D8B030D-6E8A-4147-A177-3AD203B41FA5}">
                      <a16:colId xmlns:a16="http://schemas.microsoft.com/office/drawing/2014/main" val="20005"/>
                    </a:ext>
                  </a:extLst>
                </a:gridCol>
              </a:tblGrid>
              <a:tr h="222927">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indent="0" algn="ctr" defTabSz="1219170" rtl="0" eaLnBrk="1" latinLnBrk="0" hangingPunct="1">
                        <a:buFontTx/>
                        <a:buNone/>
                      </a:pPr>
                      <a:r>
                        <a:rPr lang="en-US" sz="800" b="1" kern="1200" dirty="0">
                          <a:solidFill>
                            <a:srgbClr val="86BC25"/>
                          </a:solidFill>
                          <a:latin typeface="Open Sans" panose="020B0606030504020204" pitchFamily="34" charset="0"/>
                          <a:ea typeface="Open Sans" panose="020B0606030504020204" pitchFamily="34" charset="0"/>
                          <a:cs typeface="Open Sans" panose="020B0606030504020204" pitchFamily="34" charset="0"/>
                        </a:rPr>
                        <a:t>Group</a:t>
                      </a:r>
                    </a:p>
                  </a:txBody>
                  <a:tcPr marL="65761" marR="65761" marT="32880" marB="32880" anchor="ctr">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19050" cap="flat" cmpd="sng" algn="ctr">
                      <a:solidFill>
                        <a:srgbClr val="86BC25"/>
                      </a:solidFill>
                      <a:prstDash val="solid"/>
                      <a:round/>
                      <a:headEnd type="none" w="med" len="med"/>
                      <a:tailEnd type="none" w="med" len="med"/>
                    </a:lnT>
                    <a:lnB w="12700" cap="flat" cmpd="sng" algn="ctr">
                      <a:solidFill>
                        <a:srgbClr val="A7A8A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indent="0" algn="ctr" defTabSz="1219170" rtl="0" eaLnBrk="1" latinLnBrk="0" hangingPunct="1">
                        <a:buFontTx/>
                        <a:buNone/>
                      </a:pPr>
                      <a:r>
                        <a:rPr lang="en-US" sz="800" b="1" kern="1200">
                          <a:solidFill>
                            <a:srgbClr val="86BC25"/>
                          </a:solidFill>
                          <a:latin typeface="Open Sans" panose="020B0606030504020204" pitchFamily="34" charset="0"/>
                          <a:ea typeface="Open Sans" panose="020B0606030504020204" pitchFamily="34" charset="0"/>
                          <a:cs typeface="Open Sans" panose="020B0606030504020204" pitchFamily="34" charset="0"/>
                        </a:rPr>
                        <a:t>Responsibilities</a:t>
                      </a:r>
                    </a:p>
                  </a:txBody>
                  <a:tcPr marL="65761" marR="65761" marT="32880" marB="32880" anchor="ctr">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19050" cap="flat" cmpd="sng" algn="ctr">
                      <a:solidFill>
                        <a:srgbClr val="86BC25"/>
                      </a:solidFill>
                      <a:prstDash val="solid"/>
                      <a:round/>
                      <a:headEnd type="none" w="med" len="med"/>
                      <a:tailEnd type="none" w="med" len="med"/>
                    </a:lnT>
                    <a:lnB w="12700"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indent="0" algn="ctr" defTabSz="1219170" rtl="0" eaLnBrk="1" latinLnBrk="0" hangingPunct="1">
                        <a:buFontTx/>
                        <a:buNone/>
                      </a:pPr>
                      <a:r>
                        <a:rPr lang="en-US" sz="800" b="1" kern="1200">
                          <a:solidFill>
                            <a:srgbClr val="86BC25"/>
                          </a:solidFill>
                          <a:latin typeface="Open Sans" panose="020B0606030504020204" pitchFamily="34" charset="0"/>
                          <a:ea typeface="Open Sans" panose="020B0606030504020204" pitchFamily="34" charset="0"/>
                          <a:cs typeface="Open Sans" panose="020B0606030504020204" pitchFamily="34" charset="0"/>
                        </a:rPr>
                        <a:t>Required FTE</a:t>
                      </a:r>
                    </a:p>
                  </a:txBody>
                  <a:tcPr marL="65761" marR="65761" marT="32880" marB="32880" anchor="ctr">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19050" cap="flat" cmpd="sng" algn="ctr">
                      <a:solidFill>
                        <a:srgbClr val="86BC25"/>
                      </a:solidFill>
                      <a:prstDash val="solid"/>
                      <a:round/>
                      <a:headEnd type="none" w="med" len="med"/>
                      <a:tailEnd type="none" w="med" len="med"/>
                    </a:lnT>
                    <a:lnB w="12700"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indent="0" algn="ctr" defTabSz="1219170" rtl="0" eaLnBrk="1" latinLnBrk="0" hangingPunct="1">
                        <a:buFontTx/>
                        <a:buNone/>
                      </a:pPr>
                      <a:r>
                        <a:rPr lang="en-US" sz="800" b="1" kern="1200">
                          <a:solidFill>
                            <a:srgbClr val="86BC25"/>
                          </a:solidFill>
                          <a:latin typeface="Open Sans" panose="020B0606030504020204" pitchFamily="34" charset="0"/>
                          <a:ea typeface="Open Sans" panose="020B0606030504020204" pitchFamily="34" charset="0"/>
                          <a:cs typeface="Open Sans" panose="020B0606030504020204" pitchFamily="34" charset="0"/>
                        </a:rPr>
                        <a:t>CLIENT Resource(s)</a:t>
                      </a:r>
                    </a:p>
                  </a:txBody>
                  <a:tcPr marL="65761" marR="65761" marT="32880" marB="32880" anchor="ctr">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19050" cap="flat" cmpd="sng" algn="ctr">
                      <a:solidFill>
                        <a:srgbClr val="86BC25"/>
                      </a:solidFill>
                      <a:prstDash val="solid"/>
                      <a:round/>
                      <a:headEnd type="none" w="med" len="med"/>
                      <a:tailEnd type="none" w="med" len="med"/>
                    </a:lnT>
                    <a:lnB w="12700"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indent="0" algn="ctr" defTabSz="1219170" rtl="0" eaLnBrk="1" latinLnBrk="0" hangingPunct="1">
                        <a:buFontTx/>
                        <a:buNone/>
                      </a:pPr>
                      <a:r>
                        <a:rPr lang="en-US" sz="800" b="1" kern="1200">
                          <a:solidFill>
                            <a:srgbClr val="86BC25"/>
                          </a:solidFill>
                          <a:latin typeface="Open Sans" panose="020B0606030504020204" pitchFamily="34" charset="0"/>
                          <a:ea typeface="Open Sans" panose="020B0606030504020204" pitchFamily="34" charset="0"/>
                          <a:cs typeface="Open Sans" panose="020B0606030504020204" pitchFamily="34" charset="0"/>
                        </a:rPr>
                        <a:t>Skills Gap</a:t>
                      </a:r>
                    </a:p>
                  </a:txBody>
                  <a:tcPr marL="65761" marR="65761" marT="32880" marB="32880" anchor="ctr">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19050" cap="flat" cmpd="sng" algn="ctr">
                      <a:solidFill>
                        <a:srgbClr val="86BC25"/>
                      </a:solidFill>
                      <a:prstDash val="solid"/>
                      <a:round/>
                      <a:headEnd type="none" w="med" len="med"/>
                      <a:tailEnd type="none" w="med" len="med"/>
                    </a:lnT>
                    <a:lnB w="12700"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indent="0" algn="ctr" defTabSz="1219170" rtl="0" eaLnBrk="1" latinLnBrk="0" hangingPunct="1">
                        <a:buFontTx/>
                        <a:buNone/>
                      </a:pPr>
                      <a:r>
                        <a:rPr lang="en-US" sz="800" b="1" kern="1200">
                          <a:solidFill>
                            <a:srgbClr val="86BC25"/>
                          </a:solidFill>
                          <a:latin typeface="Open Sans" panose="020B0606030504020204" pitchFamily="34" charset="0"/>
                          <a:ea typeface="Open Sans" panose="020B0606030504020204" pitchFamily="34" charset="0"/>
                          <a:cs typeface="Open Sans" panose="020B0606030504020204" pitchFamily="34" charset="0"/>
                        </a:rPr>
                        <a:t>Resource Gap</a:t>
                      </a:r>
                    </a:p>
                  </a:txBody>
                  <a:tcPr marL="65761" marR="65761" marT="32880" marB="32880" anchor="ctr">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19050" cap="flat" cmpd="sng" algn="ctr">
                      <a:solidFill>
                        <a:srgbClr val="86BC25"/>
                      </a:solidFill>
                      <a:prstDash val="solid"/>
                      <a:round/>
                      <a:headEnd type="none" w="med" len="med"/>
                      <a:tailEnd type="none" w="med" len="med"/>
                    </a:lnT>
                    <a:lnB w="12700"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5592432"/>
                  </a:ext>
                </a:extLst>
              </a:tr>
              <a:tr h="326963">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1"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defRPr/>
                      </a:pPr>
                      <a:r>
                        <a:rPr lang="en-US" sz="700" b="1" kern="0" dirty="0">
                          <a:solidFill>
                            <a:schemeClr val="tx1"/>
                          </a:solidFill>
                          <a:latin typeface="Open Sans" panose="020B0606030504020204" pitchFamily="34" charset="0"/>
                          <a:ea typeface="Open Sans" panose="020B0606030504020204" pitchFamily="34" charset="0"/>
                          <a:cs typeface="Open Sans" panose="020B0606030504020204" pitchFamily="34" charset="0"/>
                        </a:rPr>
                        <a:t>Application Owner</a:t>
                      </a:r>
                    </a:p>
                  </a:txBody>
                  <a:tcPr marL="65761" marR="65761" marT="32880" marB="32880" anchor="ctr">
                    <a:lnL w="12700" cap="flat" cmpd="sng" algn="ctr">
                      <a:solidFill>
                        <a:srgbClr val="A7A8AA"/>
                      </a:solidFill>
                      <a:prstDash val="solid"/>
                      <a:round/>
                      <a:headEnd type="none" w="med" len="med"/>
                      <a:tailEnd type="none" w="med" len="med"/>
                    </a:lnL>
                    <a:lnR w="12700" cap="flat" cmpd="sng" algn="ctr">
                      <a:solidFill>
                        <a:srgbClr val="A7A8AA"/>
                      </a:solidFill>
                      <a:prstDash val="solid"/>
                      <a:round/>
                      <a:headEnd type="none" w="med" len="med"/>
                      <a:tailEnd type="none" w="med" len="med"/>
                    </a:lnR>
                    <a:lnT w="12700" cap="flat" cmpd="sng" algn="ctr">
                      <a:solidFill>
                        <a:srgbClr val="A7A8AA"/>
                      </a:solidFill>
                      <a:prstDash val="solid"/>
                      <a:round/>
                      <a:headEnd type="none" w="med" len="med"/>
                      <a:tailEnd type="none" w="med" len="med"/>
                    </a:lnT>
                    <a:lnB w="12700" cap="flat" cmpd="sng" algn="ctr">
                      <a:solidFill>
                        <a:srgbClr val="A7A8AA"/>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rPr>
                        <a:t>Application Owner – Manage Workday application,  define scope and requirements, manage both technical and functional teams</a:t>
                      </a:r>
                    </a:p>
                  </a:txBody>
                  <a:tcPr marL="65761" marR="65761" marT="32880" marB="32880">
                    <a:lnL w="12700" cap="flat" cmpd="sng" algn="ctr">
                      <a:solidFill>
                        <a:srgbClr val="A7A8AA"/>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12700" cap="flat" cmpd="sng" algn="ctr">
                      <a:solidFill>
                        <a:srgbClr val="86BC25"/>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rPr>
                        <a:t>0.10 - 0.25 FTE</a:t>
                      </a: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12700" cap="flat" cmpd="sng" algn="ctr">
                      <a:solidFill>
                        <a:srgbClr val="86BC25"/>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12700" cap="flat" cmpd="sng" algn="ctr">
                      <a:solidFill>
                        <a:srgbClr val="86BC25"/>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12700" cap="flat" cmpd="sng" algn="ctr">
                      <a:solidFill>
                        <a:srgbClr val="86BC25"/>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12700" cap="flat" cmpd="sng" algn="ctr">
                      <a:solidFill>
                        <a:srgbClr val="86BC25"/>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8170033"/>
                  </a:ext>
                </a:extLst>
              </a:tr>
              <a:tr h="456925">
                <a:tc rowSpan="3">
                  <a:txBody>
                    <a:bodyPr/>
                    <a:lstStyle/>
                    <a:p>
                      <a:pPr marL="0" marR="0" lvl="1"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defRPr/>
                      </a:pPr>
                      <a:r>
                        <a:rPr lang="en-US" sz="700" b="1" kern="0">
                          <a:solidFill>
                            <a:schemeClr val="tx1"/>
                          </a:solidFill>
                          <a:latin typeface="Open Sans" panose="020B0606030504020204" pitchFamily="34" charset="0"/>
                          <a:ea typeface="Open Sans" panose="020B0606030504020204" pitchFamily="34" charset="0"/>
                          <a:cs typeface="Open Sans" panose="020B0606030504020204" pitchFamily="34" charset="0"/>
                        </a:rPr>
                        <a:t>Functional</a:t>
                      </a:r>
                    </a:p>
                  </a:txBody>
                  <a:tcPr marL="95169" marR="95169" marT="47585" marB="47585" anchor="ctr">
                    <a:lnL w="12700" cap="flat" cmpd="sng" algn="ctr">
                      <a:solidFill>
                        <a:srgbClr val="A7A8AA"/>
                      </a:solidFill>
                      <a:prstDash val="solid"/>
                      <a:round/>
                      <a:headEnd type="none" w="med" len="med"/>
                      <a:tailEnd type="none" w="med" len="med"/>
                    </a:lnL>
                    <a:lnR w="12700" cap="flat" cmpd="sng" algn="ctr">
                      <a:solidFill>
                        <a:srgbClr val="A7A8AA"/>
                      </a:solidFill>
                      <a:prstDash val="solid"/>
                      <a:round/>
                      <a:headEnd type="none" w="med" len="med"/>
                      <a:tailEnd type="none" w="med" len="med"/>
                    </a:lnR>
                    <a:lnT w="12700" cap="flat" cmpd="sng" algn="ctr">
                      <a:solidFill>
                        <a:srgbClr val="A7A8AA"/>
                      </a:solidFill>
                      <a:prstDash val="solid"/>
                      <a:round/>
                      <a:headEnd type="none" w="med" len="med"/>
                      <a:tailEnd type="none" w="med" len="med"/>
                    </a:lnT>
                    <a:lnB w="12700" cap="flat" cmpd="sng" algn="ctr">
                      <a:solidFill>
                        <a:srgbClr val="A7A8AA"/>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rPr>
                        <a:t>Application Support Lead - Project manage, manage functional area/team, define requirements; function as Application Support</a:t>
                      </a:r>
                    </a:p>
                  </a:txBody>
                  <a:tcPr marL="65761" marR="65761" marT="32880" marB="32880">
                    <a:lnL w="12700" cap="flat" cmpd="sng" algn="ctr">
                      <a:solidFill>
                        <a:srgbClr val="A7A8AA"/>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rPr>
                        <a:t>0.15 - 0.25 FTE</a:t>
                      </a: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9232263"/>
                  </a:ext>
                </a:extLst>
              </a:tr>
              <a:tr h="326963">
                <a:tc vMerge="1">
                  <a:txBody>
                    <a:bodyPr/>
                    <a:lstStyle/>
                    <a:p>
                      <a:endParaRPr lang="en-US"/>
                    </a:p>
                  </a:txBody>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rPr>
                        <a:t>Release Manager - M</a:t>
                      </a:r>
                      <a:r>
                        <a:rPr lang="en-US" sz="700" spc="5" dirty="0">
                          <a:latin typeface="Open Sans" panose="020B0606030504020204" pitchFamily="34" charset="0"/>
                          <a:ea typeface="Open Sans" panose="020B0606030504020204" pitchFamily="34" charset="0"/>
                          <a:cs typeface="Open Sans" panose="020B0606030504020204" pitchFamily="34" charset="0"/>
                        </a:rPr>
                        <a:t>anaging the life-cycle </a:t>
                      </a:r>
                      <a:r>
                        <a:rPr lang="en-US" sz="700" dirty="0">
                          <a:latin typeface="Open Sans" panose="020B0606030504020204" pitchFamily="34" charset="0"/>
                          <a:ea typeface="Open Sans" panose="020B0606030504020204" pitchFamily="34" charset="0"/>
                          <a:cs typeface="Open Sans" panose="020B0606030504020204" pitchFamily="34" charset="0"/>
                        </a:rPr>
                        <a:t>of release </a:t>
                      </a:r>
                      <a:r>
                        <a:rPr lang="en-US" sz="700" spc="5" dirty="0">
                          <a:latin typeface="Open Sans" panose="020B0606030504020204" pitchFamily="34" charset="0"/>
                          <a:ea typeface="Open Sans" panose="020B0606030504020204" pitchFamily="34" charset="0"/>
                          <a:cs typeface="Open Sans" panose="020B0606030504020204" pitchFamily="34" charset="0"/>
                        </a:rPr>
                        <a:t>management </a:t>
                      </a:r>
                      <a:r>
                        <a:rPr lang="en-US" sz="700" dirty="0">
                          <a:latin typeface="Open Sans" panose="020B0606030504020204" pitchFamily="34" charset="0"/>
                          <a:ea typeface="Open Sans" panose="020B0606030504020204" pitchFamily="34" charset="0"/>
                          <a:cs typeface="Open Sans" panose="020B0606030504020204" pitchFamily="34" charset="0"/>
                        </a:rPr>
                        <a:t>activities</a:t>
                      </a:r>
                    </a:p>
                  </a:txBody>
                  <a:tcPr marL="65761" marR="65761" marT="32880" marB="32880">
                    <a:lnL w="12700" cap="flat" cmpd="sng" algn="ctr">
                      <a:solidFill>
                        <a:srgbClr val="A7A8AA"/>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rPr>
                        <a:t>0.15 - 0.25 FTE</a:t>
                      </a: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4446096"/>
                  </a:ext>
                </a:extLst>
              </a:tr>
              <a:tr h="1338248">
                <a:tc vMerge="1">
                  <a:txBody>
                    <a:bodyPr/>
                    <a:lstStyle/>
                    <a:p>
                      <a:pPr marL="0" marR="0" lvl="1"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defRPr/>
                      </a:pPr>
                      <a:endParaRPr lang="en-US" sz="900" b="1" kern="0">
                        <a:solidFill>
                          <a:schemeClr val="tx1"/>
                        </a:solidFill>
                        <a:latin typeface="+mn-lt"/>
                        <a:ea typeface="+mn-ea"/>
                        <a:cs typeface="Arial" pitchFamily="34" charset="0"/>
                      </a:endParaRPr>
                    </a:p>
                  </a:txBody>
                  <a:tcPr>
                    <a:lnL w="3175" cap="flat" cmpd="sng" algn="ctr">
                      <a:solidFill>
                        <a:schemeClr val="tx2">
                          <a:lumMod val="20000"/>
                          <a:lumOff val="8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rPr>
                        <a:t>Application Support – Maintain Workday applications including </a:t>
                      </a:r>
                      <a:r>
                        <a:rPr lang="en-US" sz="700" dirty="0">
                          <a:latin typeface="Open Sans" panose="020B0606030504020204" pitchFamily="34" charset="0"/>
                          <a:ea typeface="Open Sans" panose="020B0606030504020204" pitchFamily="34" charset="0"/>
                          <a:cs typeface="Open Sans" panose="020B0606030504020204" pitchFamily="34" charset="0"/>
                        </a:rPr>
                        <a:t>break/fix, enhancements, testing, and updating requirements </a:t>
                      </a:r>
                      <a:r>
                        <a:rPr lang="en-US" sz="700" spc="5" dirty="0">
                          <a:latin typeface="Open Sans" panose="020B0606030504020204" pitchFamily="34" charset="0"/>
                          <a:ea typeface="Open Sans" panose="020B0606030504020204" pitchFamily="34" charset="0"/>
                          <a:cs typeface="Open Sans" panose="020B0606030504020204" pitchFamily="34" charset="0"/>
                        </a:rPr>
                        <a:t>and</a:t>
                      </a:r>
                      <a:r>
                        <a:rPr lang="en-US" sz="700" spc="-25" dirty="0">
                          <a:latin typeface="Open Sans" panose="020B0606030504020204" pitchFamily="34" charset="0"/>
                          <a:ea typeface="Open Sans" panose="020B0606030504020204" pitchFamily="34" charset="0"/>
                          <a:cs typeface="Open Sans" panose="020B0606030504020204" pitchFamily="34" charset="0"/>
                        </a:rPr>
                        <a:t> </a:t>
                      </a:r>
                      <a:r>
                        <a:rPr lang="en-US" sz="700" spc="5" dirty="0">
                          <a:latin typeface="Open Sans" panose="020B0606030504020204" pitchFamily="34" charset="0"/>
                          <a:ea typeface="Open Sans" panose="020B0606030504020204" pitchFamily="34" charset="0"/>
                          <a:cs typeface="Open Sans" panose="020B0606030504020204" pitchFamily="34" charset="0"/>
                        </a:rPr>
                        <a:t>documentation</a:t>
                      </a:r>
                      <a:endPar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1"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defRPr/>
                      </a:pPr>
                      <a:endPar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12700" cap="flat" cmpd="sng" algn="ctr">
                      <a:solidFill>
                        <a:srgbClr val="A7A8AA"/>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rPr>
                        <a:t>Core HR – 0.25 - 0.50 FTE</a:t>
                      </a:r>
                    </a:p>
                    <a:p>
                      <a:pPr marL="171450" marR="0" lvl="1" indent="-171450" algn="l" defTabSz="121917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rPr>
                        <a:t>Comp – 0.25 – 0.50 FTE</a:t>
                      </a:r>
                    </a:p>
                    <a:p>
                      <a:pPr marL="171450" marR="0" lvl="1" indent="-171450" algn="l" defTabSz="121917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rPr>
                        <a:t>Advanced Comp – 0.25 FTE (during peak times)</a:t>
                      </a:r>
                    </a:p>
                    <a:p>
                      <a:pPr marL="171450" marR="0" lvl="1" indent="-171450" algn="l" defTabSz="121917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rPr>
                        <a:t>Talent and Performance – 0.25 FTE (during peak times)</a:t>
                      </a:r>
                    </a:p>
                    <a:p>
                      <a:pPr marL="171450" marR="0" lvl="1" indent="-171450" algn="l" defTabSz="121917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rPr>
                        <a:t>Recruiting -  0.25 – 0.50 FTE</a:t>
                      </a:r>
                    </a:p>
                    <a:p>
                      <a:pPr marL="171450" marR="0" lvl="1" indent="-171450" algn="l" defTabSz="121917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rPr>
                        <a:t>Absence – 0.25 – 0.50 FTE</a:t>
                      </a:r>
                    </a:p>
                    <a:p>
                      <a:pPr marL="171450" marR="0" lvl="1" indent="-171450" algn="l" defTabSz="121917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rPr>
                        <a:t>Time Tracking – 0.5 FTE</a:t>
                      </a:r>
                    </a:p>
                    <a:p>
                      <a:pPr marL="171450" marR="0" lvl="1" indent="-171450" algn="l" defTabSz="121917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rPr>
                        <a:t>Payroll – 0.5 – 1.0 FTE</a:t>
                      </a:r>
                    </a:p>
                    <a:p>
                      <a:pPr marL="171450" marR="0" lvl="1" indent="-171450" algn="l" defTabSz="121917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rPr>
                        <a:t>Benefits – 0.25 - 0.50 FTE (.50 FTE for peak times)</a:t>
                      </a:r>
                    </a:p>
                    <a:p>
                      <a:pPr marL="171450" marR="0" lvl="1" indent="-171450" algn="l" defTabSz="121917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rPr>
                        <a:t>Financials – 2.0 FTE</a:t>
                      </a: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3642320"/>
                  </a:ext>
                </a:extLst>
              </a:tr>
              <a:tr h="332015">
                <a:tc rowSpan="6">
                  <a:txBody>
                    <a:bodyPr/>
                    <a:lstStyle/>
                    <a:p>
                      <a:pPr marL="0" marR="0" lvl="1"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defRPr/>
                      </a:pPr>
                      <a:r>
                        <a:rPr lang="en-US" sz="700" b="1" kern="0">
                          <a:solidFill>
                            <a:schemeClr val="tx1"/>
                          </a:solidFill>
                          <a:latin typeface="Open Sans" panose="020B0606030504020204" pitchFamily="34" charset="0"/>
                          <a:ea typeface="Open Sans" panose="020B0606030504020204" pitchFamily="34" charset="0"/>
                          <a:cs typeface="Open Sans" panose="020B0606030504020204" pitchFamily="34" charset="0"/>
                        </a:rPr>
                        <a:t>Technical</a:t>
                      </a:r>
                    </a:p>
                  </a:txBody>
                  <a:tcPr marL="95169" marR="95169" marT="47585" marB="47585" anchor="ctr">
                    <a:lnL w="12700" cap="flat" cmpd="sng" algn="ctr">
                      <a:solidFill>
                        <a:srgbClr val="A7A8AA"/>
                      </a:solidFill>
                      <a:prstDash val="solid"/>
                      <a:round/>
                      <a:headEnd type="none" w="med" len="med"/>
                      <a:tailEnd type="none" w="med" len="med"/>
                    </a:lnL>
                    <a:lnR w="12700" cap="flat" cmpd="sng" algn="ctr">
                      <a:solidFill>
                        <a:srgbClr val="A7A8AA"/>
                      </a:solidFill>
                      <a:prstDash val="solid"/>
                      <a:round/>
                      <a:headEnd type="none" w="med" len="med"/>
                      <a:tailEnd type="none" w="med" len="med"/>
                    </a:lnR>
                    <a:lnT w="12700" cap="flat" cmpd="sng" algn="ctr">
                      <a:solidFill>
                        <a:srgbClr val="A7A8AA"/>
                      </a:solidFill>
                      <a:prstDash val="solid"/>
                      <a:round/>
                      <a:headEnd type="none" w="med" len="med"/>
                      <a:tailEnd type="none" w="med" len="med"/>
                    </a:lnT>
                    <a:lnB w="12700" cap="flat" cmpd="sng" algn="ctr">
                      <a:solidFill>
                        <a:srgbClr val="A7A8AA"/>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rPr>
                        <a:t>Integration Lead – Ma</a:t>
                      </a:r>
                      <a:r>
                        <a:rPr lang="en-US" sz="700">
                          <a:latin typeface="Open Sans" panose="020B0606030504020204" pitchFamily="34" charset="0"/>
                          <a:ea typeface="Open Sans" panose="020B0606030504020204" pitchFamily="34" charset="0"/>
                          <a:cs typeface="Open Sans" panose="020B0606030504020204" pitchFamily="34" charset="0"/>
                        </a:rPr>
                        <a:t>nage, monitor and control</a:t>
                      </a:r>
                      <a:r>
                        <a:rPr lang="en-US" sz="700" spc="5">
                          <a:latin typeface="Open Sans" panose="020B0606030504020204" pitchFamily="34" charset="0"/>
                          <a:ea typeface="Open Sans" panose="020B0606030504020204" pitchFamily="34" charset="0"/>
                          <a:cs typeface="Open Sans" panose="020B0606030504020204" pitchFamily="34" charset="0"/>
                        </a:rPr>
                        <a:t> data </a:t>
                      </a:r>
                      <a:r>
                        <a:rPr lang="en-US" sz="700">
                          <a:latin typeface="Open Sans" panose="020B0606030504020204" pitchFamily="34" charset="0"/>
                          <a:ea typeface="Open Sans" panose="020B0606030504020204" pitchFamily="34" charset="0"/>
                          <a:cs typeface="Open Sans" panose="020B0606030504020204" pitchFamily="34" charset="0"/>
                        </a:rPr>
                        <a:t>interfaces</a:t>
                      </a:r>
                    </a:p>
                  </a:txBody>
                  <a:tcPr marL="65761" marR="65761" marT="32880" marB="32880">
                    <a:lnL w="12700" cap="flat" cmpd="sng" algn="ctr">
                      <a:solidFill>
                        <a:srgbClr val="A7A8AA"/>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rPr>
                        <a:t>Integration  – 0.25 FTE</a:t>
                      </a: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3856792"/>
                  </a:ext>
                </a:extLst>
              </a:tr>
              <a:tr h="429829">
                <a:tc vMerge="1">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800" b="0" kern="0">
                        <a:solidFill>
                          <a:schemeClr val="tx1"/>
                        </a:solidFill>
                        <a:latin typeface="+mn-lt"/>
                        <a:ea typeface="+mn-ea"/>
                        <a:cs typeface="Arial" pitchFamily="34" charset="0"/>
                      </a:endParaRPr>
                    </a:p>
                  </a:txBody>
                  <a:tcP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rPr>
                        <a:t>Integration Support – Maintain</a:t>
                      </a:r>
                      <a:r>
                        <a:rPr lang="en-US" sz="700">
                          <a:latin typeface="Open Sans" panose="020B0606030504020204" pitchFamily="34" charset="0"/>
                          <a:ea typeface="Open Sans" panose="020B0606030504020204" pitchFamily="34" charset="0"/>
                          <a:cs typeface="Open Sans" panose="020B0606030504020204" pitchFamily="34" charset="0"/>
                        </a:rPr>
                        <a:t> integrations including break/fix, enhancements, testing, and updating requirements </a:t>
                      </a:r>
                      <a:r>
                        <a:rPr lang="en-US" sz="700" spc="5">
                          <a:latin typeface="Open Sans" panose="020B0606030504020204" pitchFamily="34" charset="0"/>
                          <a:ea typeface="Open Sans" panose="020B0606030504020204" pitchFamily="34" charset="0"/>
                          <a:cs typeface="Open Sans" panose="020B0606030504020204" pitchFamily="34" charset="0"/>
                        </a:rPr>
                        <a:t>and</a:t>
                      </a:r>
                      <a:r>
                        <a:rPr lang="en-US" sz="700" spc="-25">
                          <a:latin typeface="Open Sans" panose="020B0606030504020204" pitchFamily="34" charset="0"/>
                          <a:ea typeface="Open Sans" panose="020B0606030504020204" pitchFamily="34" charset="0"/>
                          <a:cs typeface="Open Sans" panose="020B0606030504020204" pitchFamily="34" charset="0"/>
                        </a:rPr>
                        <a:t> </a:t>
                      </a:r>
                      <a:r>
                        <a:rPr lang="en-US" sz="700" spc="5">
                          <a:latin typeface="Open Sans" panose="020B0606030504020204" pitchFamily="34" charset="0"/>
                          <a:ea typeface="Open Sans" panose="020B0606030504020204" pitchFamily="34" charset="0"/>
                          <a:cs typeface="Open Sans" panose="020B0606030504020204" pitchFamily="34" charset="0"/>
                        </a:rPr>
                        <a:t>documentation</a:t>
                      </a:r>
                      <a:endPar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12700" cap="flat" cmpd="sng" algn="ctr">
                      <a:solidFill>
                        <a:srgbClr val="A7A8AA"/>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rPr>
                        <a:t>Support – 1.75 - 3.75 FTE</a:t>
                      </a: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3872271"/>
                  </a:ext>
                </a:extLst>
              </a:tr>
              <a:tr h="387756">
                <a:tc vMerge="1">
                  <a:txBody>
                    <a:bodyPr/>
                    <a:lstStyle/>
                    <a:p>
                      <a:endParaRPr lang="en-US"/>
                    </a:p>
                  </a:txBody>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rPr>
                        <a:t>Security &amp; Compliance Lead – E</a:t>
                      </a:r>
                      <a:r>
                        <a:rPr lang="en-US" sz="700">
                          <a:latin typeface="Open Sans" panose="020B0606030504020204" pitchFamily="34" charset="0"/>
                          <a:ea typeface="Open Sans" panose="020B0606030504020204" pitchFamily="34" charset="0"/>
                          <a:cs typeface="Open Sans" panose="020B0606030504020204" pitchFamily="34" charset="0"/>
                        </a:rPr>
                        <a:t>nsure compliance of policies, procedures and regulations</a:t>
                      </a:r>
                    </a:p>
                  </a:txBody>
                  <a:tcPr marL="65761" marR="65761" marT="32880" marB="32880">
                    <a:lnL w="12700" cap="flat" cmpd="sng" algn="ctr">
                      <a:solidFill>
                        <a:srgbClr val="A7A8AA"/>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rPr>
                        <a:t>Security Lead – 0.10 FTE</a:t>
                      </a: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3789803"/>
                  </a:ext>
                </a:extLst>
              </a:tr>
              <a:tr h="360814">
                <a:tc vMerge="1">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800" b="0" kern="0">
                        <a:solidFill>
                          <a:schemeClr val="tx1"/>
                        </a:solidFill>
                        <a:latin typeface="+mn-lt"/>
                        <a:ea typeface="+mn-ea"/>
                        <a:cs typeface="Arial" pitchFamily="34" charset="0"/>
                      </a:endParaRPr>
                    </a:p>
                  </a:txBody>
                  <a:tcP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rPr>
                        <a:t>Security Configurator - C</a:t>
                      </a:r>
                      <a:r>
                        <a:rPr lang="en-US" sz="700">
                          <a:latin typeface="Open Sans" panose="020B0606030504020204" pitchFamily="34" charset="0"/>
                          <a:ea typeface="Open Sans" panose="020B0606030504020204" pitchFamily="34" charset="0"/>
                          <a:cs typeface="Open Sans" panose="020B0606030504020204" pitchFamily="34" charset="0"/>
                        </a:rPr>
                        <a:t>onfigure Security rules and settings in the system</a:t>
                      </a:r>
                      <a:endPar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12700" cap="flat" cmpd="sng" algn="ctr">
                      <a:solidFill>
                        <a:srgbClr val="A7A8AA"/>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rPr>
                        <a:t>Configurator – 0.15 FTE</a:t>
                      </a: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7999117"/>
                  </a:ext>
                </a:extLst>
              </a:tr>
              <a:tr h="284354">
                <a:tc vMerge="1">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800" b="0" kern="0">
                        <a:solidFill>
                          <a:schemeClr val="tx1"/>
                        </a:solidFill>
                        <a:latin typeface="+mn-lt"/>
                        <a:ea typeface="+mn-ea"/>
                        <a:cs typeface="Arial" pitchFamily="34" charset="0"/>
                      </a:endParaRPr>
                    </a:p>
                  </a:txBody>
                  <a:tcP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rPr>
                        <a:t>Security Grantor - E</a:t>
                      </a:r>
                      <a:r>
                        <a:rPr lang="en-US" sz="700">
                          <a:latin typeface="Open Sans" panose="020B0606030504020204" pitchFamily="34" charset="0"/>
                          <a:ea typeface="Open Sans" panose="020B0606030504020204" pitchFamily="34" charset="0"/>
                          <a:cs typeface="Open Sans" panose="020B0606030504020204" pitchFamily="34" charset="0"/>
                        </a:rPr>
                        <a:t>nsure right access provided to the team</a:t>
                      </a:r>
                      <a:endPar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12700" cap="flat" cmpd="sng" algn="ctr">
                      <a:solidFill>
                        <a:srgbClr val="A7A8AA"/>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rPr>
                        <a:t>Grantor – 0.10 - 0.25 FTE</a:t>
                      </a: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7431493"/>
                  </a:ext>
                </a:extLst>
              </a:tr>
              <a:tr h="316276">
                <a:tc vMerge="1">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800" b="0" kern="0">
                        <a:solidFill>
                          <a:schemeClr val="tx1"/>
                        </a:solidFill>
                        <a:latin typeface="+mn-lt"/>
                        <a:ea typeface="+mn-ea"/>
                        <a:cs typeface="Arial" pitchFamily="34" charset="0"/>
                      </a:endParaRPr>
                    </a:p>
                  </a:txBody>
                  <a:tcP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rPr>
                        <a:t>Report Writer – </a:t>
                      </a:r>
                      <a:r>
                        <a:rPr lang="en-US" sz="700" b="0" kern="0" spc="5">
                          <a:solidFill>
                            <a:schemeClr val="tx1"/>
                          </a:solidFill>
                          <a:latin typeface="Open Sans" panose="020B0606030504020204" pitchFamily="34" charset="0"/>
                          <a:ea typeface="Open Sans" panose="020B0606030504020204" pitchFamily="34" charset="0"/>
                          <a:cs typeface="Open Sans" panose="020B0606030504020204" pitchFamily="34" charset="0"/>
                        </a:rPr>
                        <a:t>M</a:t>
                      </a:r>
                      <a:r>
                        <a:rPr lang="en-US" sz="700" spc="5">
                          <a:latin typeface="Open Sans" panose="020B0606030504020204" pitchFamily="34" charset="0"/>
                          <a:ea typeface="Open Sans" panose="020B0606030504020204" pitchFamily="34" charset="0"/>
                          <a:cs typeface="Open Sans" panose="020B0606030504020204" pitchFamily="34" charset="0"/>
                        </a:rPr>
                        <a:t>anage custom and </a:t>
                      </a:r>
                      <a:r>
                        <a:rPr lang="en-US" sz="700">
                          <a:latin typeface="Open Sans" panose="020B0606030504020204" pitchFamily="34" charset="0"/>
                          <a:ea typeface="Open Sans" panose="020B0606030504020204" pitchFamily="34" charset="0"/>
                          <a:cs typeface="Open Sans" panose="020B0606030504020204" pitchFamily="34" charset="0"/>
                        </a:rPr>
                        <a:t>standard SF reports (including Prism)</a:t>
                      </a:r>
                      <a:endPar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12700" cap="flat" cmpd="sng" algn="ctr">
                      <a:solidFill>
                        <a:srgbClr val="A7A8AA"/>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rPr>
                        <a:t>Report – 2.0 FTE</a:t>
                      </a: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lang="en-US" sz="700" b="0" kern="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5761" marR="65761" marT="32880" marB="32880">
                    <a:lnL w="3175" cap="flat" cmpd="sng" algn="ctr">
                      <a:solidFill>
                        <a:schemeClr val="bg2">
                          <a:lumMod val="25000"/>
                        </a:schemeClr>
                      </a:solidFill>
                      <a:prstDash val="solid"/>
                      <a:round/>
                      <a:headEnd type="none" w="med" len="med"/>
                      <a:tailEnd type="none" w="med" len="med"/>
                    </a:lnL>
                    <a:lnR w="3175" cap="flat" cmpd="sng" algn="ctr">
                      <a:solidFill>
                        <a:schemeClr val="bg2">
                          <a:lumMod val="25000"/>
                        </a:schemeClr>
                      </a:solidFill>
                      <a:prstDash val="solid"/>
                      <a:round/>
                      <a:headEnd type="none" w="med" len="med"/>
                      <a:tailEnd type="none" w="med" len="med"/>
                    </a:lnR>
                    <a:lnT w="3175" cap="flat" cmpd="sng" algn="ctr">
                      <a:solidFill>
                        <a:schemeClr val="bg2">
                          <a:lumMod val="25000"/>
                        </a:schemeClr>
                      </a:solidFill>
                      <a:prstDash val="solid"/>
                      <a:round/>
                      <a:headEnd type="none" w="med" len="med"/>
                      <a:tailEnd type="none" w="med" len="med"/>
                    </a:lnT>
                    <a:lnB w="3175"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755891"/>
                  </a:ext>
                </a:extLst>
              </a:tr>
            </a:tbl>
          </a:graphicData>
        </a:graphic>
      </p:graphicFrame>
      <p:sp>
        <p:nvSpPr>
          <p:cNvPr id="3" name="Title 2">
            <a:extLst>
              <a:ext uri="{FF2B5EF4-FFF2-40B4-BE49-F238E27FC236}">
                <a16:creationId xmlns:a16="http://schemas.microsoft.com/office/drawing/2014/main" id="{0AB59233-7904-4980-915D-4F60B2F0B43B}"/>
              </a:ext>
            </a:extLst>
          </p:cNvPr>
          <p:cNvSpPr>
            <a:spLocks noGrp="1"/>
          </p:cNvSpPr>
          <p:nvPr>
            <p:ph type="title"/>
          </p:nvPr>
        </p:nvSpPr>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Organization &amp; People: resource summary </a:t>
            </a:r>
          </a:p>
        </p:txBody>
      </p:sp>
      <p:sp>
        <p:nvSpPr>
          <p:cNvPr id="234" name="Rectangle 233">
            <a:extLst>
              <a:ext uri="{FF2B5EF4-FFF2-40B4-BE49-F238E27FC236}">
                <a16:creationId xmlns:a16="http://schemas.microsoft.com/office/drawing/2014/main" id="{D0A63124-20D2-456F-B1EE-E0FC704804B0}"/>
              </a:ext>
            </a:extLst>
          </p:cNvPr>
          <p:cNvSpPr/>
          <p:nvPr/>
        </p:nvSpPr>
        <p:spPr bwMode="gray">
          <a:xfrm>
            <a:off x="8851392" y="1019435"/>
            <a:ext cx="3340608" cy="5161908"/>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35" name="TextBox 234">
            <a:extLst>
              <a:ext uri="{FF2B5EF4-FFF2-40B4-BE49-F238E27FC236}">
                <a16:creationId xmlns:a16="http://schemas.microsoft.com/office/drawing/2014/main" id="{D0A9B604-EC4D-4FEE-8B9F-F51DFA68A1C3}"/>
              </a:ext>
            </a:extLst>
          </p:cNvPr>
          <p:cNvSpPr txBox="1"/>
          <p:nvPr/>
        </p:nvSpPr>
        <p:spPr>
          <a:xfrm>
            <a:off x="8927157" y="1132943"/>
            <a:ext cx="3189077" cy="215444"/>
          </a:xfrm>
          <a:prstGeom prst="rect">
            <a:avLst/>
          </a:prstGeom>
          <a:noFill/>
        </p:spPr>
        <p:txBody>
          <a:bodyPr wrap="square" lIns="0" tIns="0" rIns="0" bIns="0" rtlCol="0" anchor="ctr">
            <a:sp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r>
              <a:rPr lang="en-US" sz="1400" b="1">
                <a:solidFill>
                  <a:schemeClr val="bg1"/>
                </a:solidFill>
                <a:latin typeface="Open Sans"/>
              </a:rPr>
              <a:t>Common Terminology</a:t>
            </a:r>
            <a:endParaRPr kumimoji="0" lang="en-US" sz="1400" b="1" i="0" u="none" strike="noStrike" kern="1200" cap="none" spc="0" normalizeH="0" baseline="0" noProof="0">
              <a:ln>
                <a:noFill/>
              </a:ln>
              <a:solidFill>
                <a:schemeClr val="bg1"/>
              </a:solidFill>
              <a:effectLst/>
              <a:uLnTx/>
              <a:uFillTx/>
              <a:latin typeface="Open Sans"/>
              <a:ea typeface="+mn-ea"/>
              <a:cs typeface="+mn-cs"/>
            </a:endParaRPr>
          </a:p>
        </p:txBody>
      </p:sp>
      <p:cxnSp>
        <p:nvCxnSpPr>
          <p:cNvPr id="236" name="Straight Connector 235">
            <a:extLst>
              <a:ext uri="{FF2B5EF4-FFF2-40B4-BE49-F238E27FC236}">
                <a16:creationId xmlns:a16="http://schemas.microsoft.com/office/drawing/2014/main" id="{FC91A0CB-5E6E-4067-A838-615CF5ECB1A2}"/>
              </a:ext>
            </a:extLst>
          </p:cNvPr>
          <p:cNvCxnSpPr>
            <a:cxnSpLocks/>
          </p:cNvCxnSpPr>
          <p:nvPr/>
        </p:nvCxnSpPr>
        <p:spPr>
          <a:xfrm flipH="1">
            <a:off x="9145523" y="1461894"/>
            <a:ext cx="2752344" cy="0"/>
          </a:xfrm>
          <a:prstGeom prst="line">
            <a:avLst/>
          </a:prstGeom>
          <a:noFill/>
          <a:ln w="50800" cap="sq" cmpd="dbl" algn="ctr">
            <a:solidFill>
              <a:srgbClr val="0070C0"/>
            </a:solidFill>
            <a:prstDash val="solid"/>
            <a:miter lim="800000"/>
            <a:tailEnd type="none"/>
          </a:ln>
          <a:effectLst/>
        </p:spPr>
      </p:cxnSp>
      <p:graphicFrame>
        <p:nvGraphicFramePr>
          <p:cNvPr id="257" name="Content Placeholder 5">
            <a:extLst>
              <a:ext uri="{FF2B5EF4-FFF2-40B4-BE49-F238E27FC236}">
                <a16:creationId xmlns:a16="http://schemas.microsoft.com/office/drawing/2014/main" id="{0E246EC1-C09D-4E43-A0AA-70C3FEB6AB82}"/>
              </a:ext>
            </a:extLst>
          </p:cNvPr>
          <p:cNvGraphicFramePr>
            <a:graphicFrameLocks/>
          </p:cNvGraphicFramePr>
          <p:nvPr>
            <p:extLst>
              <p:ext uri="{D42A27DB-BD31-4B8C-83A1-F6EECF244321}">
                <p14:modId xmlns:p14="http://schemas.microsoft.com/office/powerpoint/2010/main" val="3873637369"/>
              </p:ext>
            </p:extLst>
          </p:nvPr>
        </p:nvGraphicFramePr>
        <p:xfrm>
          <a:off x="8391437" y="1652597"/>
          <a:ext cx="4260515" cy="43380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01A8D9AE-8C45-48E9-96A5-D44C631E8726}"/>
              </a:ext>
            </a:extLst>
          </p:cNvPr>
          <p:cNvSpPr/>
          <p:nvPr/>
        </p:nvSpPr>
        <p:spPr bwMode="gray">
          <a:xfrm rot="19920982">
            <a:off x="753254" y="2696835"/>
            <a:ext cx="6893778" cy="914400"/>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7200" b="1" dirty="0">
                <a:solidFill>
                  <a:schemeClr val="bg1">
                    <a:lumMod val="85000"/>
                  </a:schemeClr>
                </a:solidFill>
              </a:rPr>
              <a:t>Sample</a:t>
            </a:r>
          </a:p>
        </p:txBody>
      </p:sp>
    </p:spTree>
    <p:extLst>
      <p:ext uri="{BB962C8B-B14F-4D97-AF65-F5344CB8AC3E}">
        <p14:creationId xmlns:p14="http://schemas.microsoft.com/office/powerpoint/2010/main" val="195287446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B59233-7904-4980-915D-4F60B2F0B43B}"/>
              </a:ext>
            </a:extLst>
          </p:cNvPr>
          <p:cNvSpPr>
            <a:spLocks noGrp="1"/>
          </p:cNvSpPr>
          <p:nvPr>
            <p:ph type="title"/>
          </p:nvPr>
        </p:nvSpPr>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Process &amp; Delivery: knowledge transfer shadow</a:t>
            </a:r>
          </a:p>
        </p:txBody>
      </p:sp>
      <p:grpSp>
        <p:nvGrpSpPr>
          <p:cNvPr id="120" name="Group 119">
            <a:extLst>
              <a:ext uri="{FF2B5EF4-FFF2-40B4-BE49-F238E27FC236}">
                <a16:creationId xmlns:a16="http://schemas.microsoft.com/office/drawing/2014/main" id="{D2CF6F8E-551A-4F55-A213-069F5F35C653}"/>
              </a:ext>
            </a:extLst>
          </p:cNvPr>
          <p:cNvGrpSpPr/>
          <p:nvPr/>
        </p:nvGrpSpPr>
        <p:grpSpPr>
          <a:xfrm>
            <a:off x="660956" y="2893616"/>
            <a:ext cx="4724860" cy="3497638"/>
            <a:chOff x="206761" y="2577545"/>
            <a:chExt cx="5349653" cy="3960149"/>
          </a:xfrm>
        </p:grpSpPr>
        <p:sp>
          <p:nvSpPr>
            <p:cNvPr id="54" name="Rectangle 53">
              <a:extLst>
                <a:ext uri="{FF2B5EF4-FFF2-40B4-BE49-F238E27FC236}">
                  <a16:creationId xmlns:a16="http://schemas.microsoft.com/office/drawing/2014/main" id="{8EB22EC1-4452-4018-8000-0C8E14FBB609}"/>
                </a:ext>
              </a:extLst>
            </p:cNvPr>
            <p:cNvSpPr/>
            <p:nvPr/>
          </p:nvSpPr>
          <p:spPr>
            <a:xfrm>
              <a:off x="206761" y="2577545"/>
              <a:ext cx="5349653" cy="3960149"/>
            </a:xfrm>
            <a:prstGeom prst="rect">
              <a:avLst/>
            </a:prstGeom>
            <a:solidFill>
              <a:schemeClr val="bg1">
                <a:lumMod val="95000"/>
              </a:schemeClr>
            </a:solidFill>
            <a:ln w="12700" cap="flat" cmpd="sng" algn="ctr">
              <a:noFill/>
              <a:prstDash val="solid"/>
              <a:miter lim="800000"/>
            </a:ln>
            <a:effectLst/>
          </p:spPr>
          <p:txBody>
            <a:bodyPr rtlCol="0" anchor="t"/>
            <a:lstStyle/>
            <a:p>
              <a:pPr>
                <a:defRPr/>
              </a:pPr>
              <a:endParaRPr lang="en-US" sz="900" b="1" kern="0">
                <a:solidFill>
                  <a:prstClr val="black"/>
                </a:solidFill>
                <a:latin typeface="Open Sans"/>
              </a:endParaRPr>
            </a:p>
            <a:p>
              <a:pPr>
                <a:defRPr/>
              </a:pPr>
              <a:endParaRPr lang="en-US" sz="900" b="1" kern="0">
                <a:solidFill>
                  <a:prstClr val="black"/>
                </a:solidFill>
                <a:latin typeface="Open Sans"/>
              </a:endParaRPr>
            </a:p>
            <a:p>
              <a:pPr>
                <a:defRPr/>
              </a:pPr>
              <a:endParaRPr lang="en-US" sz="900" b="1" kern="0">
                <a:solidFill>
                  <a:prstClr val="black"/>
                </a:solidFill>
                <a:latin typeface="Open Sans"/>
              </a:endParaRPr>
            </a:p>
            <a:p>
              <a:pPr>
                <a:defRPr/>
              </a:pPr>
              <a:endParaRPr lang="en-US" sz="900" b="1" kern="0">
                <a:solidFill>
                  <a:prstClr val="black"/>
                </a:solidFill>
                <a:latin typeface="Open Sans"/>
              </a:endParaRPr>
            </a:p>
            <a:p>
              <a:pPr>
                <a:defRPr/>
              </a:pPr>
              <a:endParaRPr lang="en-US" sz="900" b="1" kern="0">
                <a:solidFill>
                  <a:prstClr val="black"/>
                </a:solidFill>
                <a:latin typeface="Open Sans"/>
              </a:endParaRPr>
            </a:p>
          </p:txBody>
        </p:sp>
        <p:sp>
          <p:nvSpPr>
            <p:cNvPr id="55" name="TextBox 54">
              <a:extLst>
                <a:ext uri="{FF2B5EF4-FFF2-40B4-BE49-F238E27FC236}">
                  <a16:creationId xmlns:a16="http://schemas.microsoft.com/office/drawing/2014/main" id="{7F6B6351-97CF-47CC-800C-BB4A16F7F4AC}"/>
                </a:ext>
              </a:extLst>
            </p:cNvPr>
            <p:cNvSpPr txBox="1"/>
            <p:nvPr/>
          </p:nvSpPr>
          <p:spPr>
            <a:xfrm>
              <a:off x="1256382" y="2671371"/>
              <a:ext cx="3189078" cy="243933"/>
            </a:xfrm>
            <a:prstGeom prst="rect">
              <a:avLst/>
            </a:prstGeom>
            <a:noFill/>
          </p:spPr>
          <p:txBody>
            <a:bodyPr wrap="square" lIns="0" tIns="0" rIns="0" bIns="0" rtlCol="0" anchor="ctr">
              <a:sp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r>
                <a:rPr lang="en-US" sz="1400" b="1">
                  <a:solidFill>
                    <a:srgbClr val="313131"/>
                  </a:solidFill>
                  <a:latin typeface="Open Sans"/>
                </a:rPr>
                <a:t>Key Tasks</a:t>
              </a:r>
              <a:endParaRPr kumimoji="0" lang="en-US" sz="1400" b="1" i="0" u="none" strike="noStrike" kern="1200" cap="none" spc="0" normalizeH="0" baseline="0" noProof="0">
                <a:ln>
                  <a:noFill/>
                </a:ln>
                <a:solidFill>
                  <a:srgbClr val="313131"/>
                </a:solidFill>
                <a:effectLst/>
                <a:uLnTx/>
                <a:uFillTx/>
                <a:latin typeface="Open Sans"/>
                <a:ea typeface="+mn-ea"/>
                <a:cs typeface="+mn-cs"/>
              </a:endParaRPr>
            </a:p>
          </p:txBody>
        </p:sp>
        <p:cxnSp>
          <p:nvCxnSpPr>
            <p:cNvPr id="56" name="Straight Connector 55">
              <a:extLst>
                <a:ext uri="{FF2B5EF4-FFF2-40B4-BE49-F238E27FC236}">
                  <a16:creationId xmlns:a16="http://schemas.microsoft.com/office/drawing/2014/main" id="{8F70D3CA-E169-4278-961A-A8048E2B131B}"/>
                </a:ext>
              </a:extLst>
            </p:cNvPr>
            <p:cNvCxnSpPr>
              <a:cxnSpLocks/>
            </p:cNvCxnSpPr>
            <p:nvPr/>
          </p:nvCxnSpPr>
          <p:spPr>
            <a:xfrm flipH="1">
              <a:off x="593522" y="3015512"/>
              <a:ext cx="4544591" cy="0"/>
            </a:xfrm>
            <a:prstGeom prst="line">
              <a:avLst/>
            </a:prstGeom>
            <a:noFill/>
            <a:ln w="50800" cap="sq" cmpd="dbl" algn="ctr">
              <a:solidFill>
                <a:srgbClr val="0070C0"/>
              </a:solidFill>
              <a:prstDash val="solid"/>
              <a:miter lim="800000"/>
              <a:tailEnd type="none"/>
            </a:ln>
            <a:effectLst/>
          </p:spPr>
        </p:cxnSp>
        <p:grpSp>
          <p:nvGrpSpPr>
            <p:cNvPr id="57" name="Group 56">
              <a:extLst>
                <a:ext uri="{FF2B5EF4-FFF2-40B4-BE49-F238E27FC236}">
                  <a16:creationId xmlns:a16="http://schemas.microsoft.com/office/drawing/2014/main" id="{047C8523-7F7C-496B-B395-3910D970492A}"/>
                </a:ext>
              </a:extLst>
            </p:cNvPr>
            <p:cNvGrpSpPr/>
            <p:nvPr/>
          </p:nvGrpSpPr>
          <p:grpSpPr>
            <a:xfrm>
              <a:off x="319065" y="4074066"/>
              <a:ext cx="457200" cy="457200"/>
              <a:chOff x="256079" y="1951357"/>
              <a:chExt cx="457200" cy="457200"/>
            </a:xfrm>
          </p:grpSpPr>
          <p:sp>
            <p:nvSpPr>
              <p:cNvPr id="58" name="Oval 57">
                <a:extLst>
                  <a:ext uri="{FF2B5EF4-FFF2-40B4-BE49-F238E27FC236}">
                    <a16:creationId xmlns:a16="http://schemas.microsoft.com/office/drawing/2014/main" id="{2C131AC1-18E3-482E-A36F-6F6DF1F9B18C}"/>
                  </a:ext>
                </a:extLst>
              </p:cNvPr>
              <p:cNvSpPr/>
              <p:nvPr/>
            </p:nvSpPr>
            <p:spPr bwMode="gray">
              <a:xfrm>
                <a:off x="256079" y="1951357"/>
                <a:ext cx="457200" cy="4572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Open Sans"/>
                  <a:ea typeface="+mn-ea"/>
                  <a:cs typeface="+mn-cs"/>
                </a:endParaRPr>
              </a:p>
            </p:txBody>
          </p:sp>
          <p:sp>
            <p:nvSpPr>
              <p:cNvPr id="59" name="Freeform 43">
                <a:extLst>
                  <a:ext uri="{FF2B5EF4-FFF2-40B4-BE49-F238E27FC236}">
                    <a16:creationId xmlns:a16="http://schemas.microsoft.com/office/drawing/2014/main" id="{1F003AB1-B1C5-4043-94F9-1ABAE454D5B2}"/>
                  </a:ext>
                </a:extLst>
              </p:cNvPr>
              <p:cNvSpPr>
                <a:spLocks noChangeAspect="1" noEditPoints="1"/>
              </p:cNvSpPr>
              <p:nvPr/>
            </p:nvSpPr>
            <p:spPr bwMode="auto">
              <a:xfrm>
                <a:off x="307119" y="2008978"/>
                <a:ext cx="325449" cy="341957"/>
              </a:xfrm>
              <a:custGeom>
                <a:avLst/>
                <a:gdLst>
                  <a:gd name="T0" fmla="*/ 118 w 131"/>
                  <a:gd name="T1" fmla="*/ 47 h 137"/>
                  <a:gd name="T2" fmla="*/ 78 w 131"/>
                  <a:gd name="T3" fmla="*/ 3 h 137"/>
                  <a:gd name="T4" fmla="*/ 8 w 131"/>
                  <a:gd name="T5" fmla="*/ 74 h 137"/>
                  <a:gd name="T6" fmla="*/ 2 w 131"/>
                  <a:gd name="T7" fmla="*/ 94 h 137"/>
                  <a:gd name="T8" fmla="*/ 22 w 131"/>
                  <a:gd name="T9" fmla="*/ 105 h 137"/>
                  <a:gd name="T10" fmla="*/ 27 w 131"/>
                  <a:gd name="T11" fmla="*/ 103 h 137"/>
                  <a:gd name="T12" fmla="*/ 39 w 131"/>
                  <a:gd name="T13" fmla="*/ 110 h 137"/>
                  <a:gd name="T14" fmla="*/ 47 w 131"/>
                  <a:gd name="T15" fmla="*/ 129 h 137"/>
                  <a:gd name="T16" fmla="*/ 55 w 131"/>
                  <a:gd name="T17" fmla="*/ 136 h 137"/>
                  <a:gd name="T18" fmla="*/ 71 w 131"/>
                  <a:gd name="T19" fmla="*/ 130 h 137"/>
                  <a:gd name="T20" fmla="*/ 74 w 131"/>
                  <a:gd name="T21" fmla="*/ 123 h 137"/>
                  <a:gd name="T22" fmla="*/ 67 w 131"/>
                  <a:gd name="T23" fmla="*/ 117 h 137"/>
                  <a:gd name="T24" fmla="*/ 60 w 131"/>
                  <a:gd name="T25" fmla="*/ 101 h 137"/>
                  <a:gd name="T26" fmla="*/ 67 w 131"/>
                  <a:gd name="T27" fmla="*/ 93 h 137"/>
                  <a:gd name="T28" fmla="*/ 122 w 131"/>
                  <a:gd name="T29" fmla="*/ 106 h 137"/>
                  <a:gd name="T30" fmla="*/ 118 w 131"/>
                  <a:gd name="T31" fmla="*/ 47 h 137"/>
                  <a:gd name="T32" fmla="*/ 114 w 131"/>
                  <a:gd name="T33" fmla="*/ 92 h 137"/>
                  <a:gd name="T34" fmla="*/ 88 w 131"/>
                  <a:gd name="T35" fmla="*/ 60 h 137"/>
                  <a:gd name="T36" fmla="*/ 83 w 131"/>
                  <a:gd name="T37" fmla="*/ 19 h 137"/>
                  <a:gd name="T38" fmla="*/ 108 w 131"/>
                  <a:gd name="T39" fmla="*/ 53 h 137"/>
                  <a:gd name="T40" fmla="*/ 114 w 131"/>
                  <a:gd name="T41" fmla="*/ 9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1" h="137">
                    <a:moveTo>
                      <a:pt x="118" y="47"/>
                    </a:moveTo>
                    <a:cubicBezTo>
                      <a:pt x="106" y="20"/>
                      <a:pt x="87" y="0"/>
                      <a:pt x="78" y="3"/>
                    </a:cubicBezTo>
                    <a:cubicBezTo>
                      <a:pt x="62" y="10"/>
                      <a:pt x="87" y="42"/>
                      <a:pt x="8" y="74"/>
                    </a:cubicBezTo>
                    <a:cubicBezTo>
                      <a:pt x="1" y="77"/>
                      <a:pt x="0" y="88"/>
                      <a:pt x="2" y="94"/>
                    </a:cubicBezTo>
                    <a:cubicBezTo>
                      <a:pt x="5" y="101"/>
                      <a:pt x="15" y="108"/>
                      <a:pt x="22" y="105"/>
                    </a:cubicBezTo>
                    <a:cubicBezTo>
                      <a:pt x="23" y="104"/>
                      <a:pt x="27" y="103"/>
                      <a:pt x="27" y="103"/>
                    </a:cubicBezTo>
                    <a:cubicBezTo>
                      <a:pt x="32" y="110"/>
                      <a:pt x="37" y="106"/>
                      <a:pt x="39" y="110"/>
                    </a:cubicBezTo>
                    <a:cubicBezTo>
                      <a:pt x="41" y="115"/>
                      <a:pt x="46" y="126"/>
                      <a:pt x="47" y="129"/>
                    </a:cubicBezTo>
                    <a:cubicBezTo>
                      <a:pt x="49" y="133"/>
                      <a:pt x="53" y="137"/>
                      <a:pt x="55" y="136"/>
                    </a:cubicBezTo>
                    <a:cubicBezTo>
                      <a:pt x="58" y="135"/>
                      <a:pt x="67" y="131"/>
                      <a:pt x="71" y="130"/>
                    </a:cubicBezTo>
                    <a:cubicBezTo>
                      <a:pt x="74" y="129"/>
                      <a:pt x="75" y="125"/>
                      <a:pt x="74" y="123"/>
                    </a:cubicBezTo>
                    <a:cubicBezTo>
                      <a:pt x="73" y="120"/>
                      <a:pt x="68" y="120"/>
                      <a:pt x="67" y="117"/>
                    </a:cubicBezTo>
                    <a:cubicBezTo>
                      <a:pt x="65" y="114"/>
                      <a:pt x="61" y="104"/>
                      <a:pt x="60" y="101"/>
                    </a:cubicBezTo>
                    <a:cubicBezTo>
                      <a:pt x="58" y="96"/>
                      <a:pt x="62" y="93"/>
                      <a:pt x="67" y="93"/>
                    </a:cubicBezTo>
                    <a:cubicBezTo>
                      <a:pt x="103" y="89"/>
                      <a:pt x="110" y="111"/>
                      <a:pt x="122" y="106"/>
                    </a:cubicBezTo>
                    <a:cubicBezTo>
                      <a:pt x="131" y="102"/>
                      <a:pt x="130" y="75"/>
                      <a:pt x="118" y="47"/>
                    </a:cubicBezTo>
                    <a:close/>
                    <a:moveTo>
                      <a:pt x="114" y="92"/>
                    </a:moveTo>
                    <a:cubicBezTo>
                      <a:pt x="112" y="92"/>
                      <a:pt x="97" y="81"/>
                      <a:pt x="88" y="60"/>
                    </a:cubicBezTo>
                    <a:cubicBezTo>
                      <a:pt x="79" y="39"/>
                      <a:pt x="80" y="20"/>
                      <a:pt x="83" y="19"/>
                    </a:cubicBezTo>
                    <a:cubicBezTo>
                      <a:pt x="85" y="18"/>
                      <a:pt x="99" y="31"/>
                      <a:pt x="108" y="53"/>
                    </a:cubicBezTo>
                    <a:cubicBezTo>
                      <a:pt x="117" y="74"/>
                      <a:pt x="116" y="91"/>
                      <a:pt x="114" y="92"/>
                    </a:cubicBezTo>
                    <a:close/>
                  </a:path>
                </a:pathLst>
              </a:custGeom>
              <a:solidFill>
                <a:schemeClr val="bg1"/>
              </a:solidFill>
              <a:ln>
                <a:noFill/>
              </a:ln>
              <a:effectLst/>
            </p:spPr>
            <p:txBody>
              <a:bodyPr vert="horz" wrap="square" lIns="73152" tIns="36576" rIns="73152" bIns="36576"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60" name="Group 59">
              <a:extLst>
                <a:ext uri="{FF2B5EF4-FFF2-40B4-BE49-F238E27FC236}">
                  <a16:creationId xmlns:a16="http://schemas.microsoft.com/office/drawing/2014/main" id="{33974981-F2DB-4404-B9C4-7E61A0DCD96A}"/>
                </a:ext>
              </a:extLst>
            </p:cNvPr>
            <p:cNvGrpSpPr/>
            <p:nvPr/>
          </p:nvGrpSpPr>
          <p:grpSpPr>
            <a:xfrm>
              <a:off x="299961" y="5002119"/>
              <a:ext cx="457200" cy="457200"/>
              <a:chOff x="256079" y="2926822"/>
              <a:chExt cx="457200" cy="457200"/>
            </a:xfrm>
          </p:grpSpPr>
          <p:sp>
            <p:nvSpPr>
              <p:cNvPr id="61" name="Oval 60">
                <a:extLst>
                  <a:ext uri="{FF2B5EF4-FFF2-40B4-BE49-F238E27FC236}">
                    <a16:creationId xmlns:a16="http://schemas.microsoft.com/office/drawing/2014/main" id="{92E5A42D-A588-4033-A179-A7A3E5D9ED42}"/>
                  </a:ext>
                </a:extLst>
              </p:cNvPr>
              <p:cNvSpPr/>
              <p:nvPr/>
            </p:nvSpPr>
            <p:spPr bwMode="gray">
              <a:xfrm>
                <a:off x="256079" y="2926822"/>
                <a:ext cx="457200" cy="4572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Open Sans"/>
                  <a:ea typeface="+mn-ea"/>
                  <a:cs typeface="+mn-cs"/>
                </a:endParaRPr>
              </a:p>
            </p:txBody>
          </p:sp>
          <p:sp>
            <p:nvSpPr>
              <p:cNvPr id="62" name="Freeform 73">
                <a:extLst>
                  <a:ext uri="{FF2B5EF4-FFF2-40B4-BE49-F238E27FC236}">
                    <a16:creationId xmlns:a16="http://schemas.microsoft.com/office/drawing/2014/main" id="{5BDC8C86-50B3-4694-A2C5-008D139D9DAE}"/>
                  </a:ext>
                </a:extLst>
              </p:cNvPr>
              <p:cNvSpPr>
                <a:spLocks noEditPoints="1"/>
              </p:cNvSpPr>
              <p:nvPr/>
            </p:nvSpPr>
            <p:spPr bwMode="auto">
              <a:xfrm>
                <a:off x="364086" y="2968397"/>
                <a:ext cx="286353" cy="306381"/>
              </a:xfrm>
              <a:custGeom>
                <a:avLst/>
                <a:gdLst>
                  <a:gd name="T0" fmla="*/ 324 w 476"/>
                  <a:gd name="T1" fmla="*/ 317 h 379"/>
                  <a:gd name="T2" fmla="*/ 225 w 476"/>
                  <a:gd name="T3" fmla="*/ 203 h 379"/>
                  <a:gd name="T4" fmla="*/ 241 w 476"/>
                  <a:gd name="T5" fmla="*/ 289 h 379"/>
                  <a:gd name="T6" fmla="*/ 244 w 476"/>
                  <a:gd name="T7" fmla="*/ 280 h 379"/>
                  <a:gd name="T8" fmla="*/ 252 w 476"/>
                  <a:gd name="T9" fmla="*/ 273 h 379"/>
                  <a:gd name="T10" fmla="*/ 258 w 476"/>
                  <a:gd name="T11" fmla="*/ 276 h 379"/>
                  <a:gd name="T12" fmla="*/ 267 w 476"/>
                  <a:gd name="T13" fmla="*/ 282 h 379"/>
                  <a:gd name="T14" fmla="*/ 274 w 476"/>
                  <a:gd name="T15" fmla="*/ 298 h 379"/>
                  <a:gd name="T16" fmla="*/ 292 w 476"/>
                  <a:gd name="T17" fmla="*/ 299 h 379"/>
                  <a:gd name="T18" fmla="*/ 293 w 476"/>
                  <a:gd name="T19" fmla="*/ 286 h 379"/>
                  <a:gd name="T20" fmla="*/ 283 w 476"/>
                  <a:gd name="T21" fmla="*/ 280 h 379"/>
                  <a:gd name="T22" fmla="*/ 276 w 476"/>
                  <a:gd name="T23" fmla="*/ 264 h 379"/>
                  <a:gd name="T24" fmla="*/ 297 w 476"/>
                  <a:gd name="T25" fmla="*/ 256 h 379"/>
                  <a:gd name="T26" fmla="*/ 291 w 476"/>
                  <a:gd name="T27" fmla="*/ 248 h 379"/>
                  <a:gd name="T28" fmla="*/ 281 w 476"/>
                  <a:gd name="T29" fmla="*/ 245 h 379"/>
                  <a:gd name="T30" fmla="*/ 274 w 476"/>
                  <a:gd name="T31" fmla="*/ 237 h 379"/>
                  <a:gd name="T32" fmla="*/ 264 w 476"/>
                  <a:gd name="T33" fmla="*/ 234 h 379"/>
                  <a:gd name="T34" fmla="*/ 257 w 476"/>
                  <a:gd name="T35" fmla="*/ 226 h 379"/>
                  <a:gd name="T36" fmla="*/ 247 w 476"/>
                  <a:gd name="T37" fmla="*/ 223 h 379"/>
                  <a:gd name="T38" fmla="*/ 241 w 476"/>
                  <a:gd name="T39" fmla="*/ 214 h 379"/>
                  <a:gd name="T40" fmla="*/ 230 w 476"/>
                  <a:gd name="T41" fmla="*/ 211 h 379"/>
                  <a:gd name="T42" fmla="*/ 225 w 476"/>
                  <a:gd name="T43" fmla="*/ 203 h 379"/>
                  <a:gd name="T44" fmla="*/ 446 w 476"/>
                  <a:gd name="T45" fmla="*/ 114 h 379"/>
                  <a:gd name="T46" fmla="*/ 438 w 476"/>
                  <a:gd name="T47" fmla="*/ 97 h 379"/>
                  <a:gd name="T48" fmla="*/ 435 w 476"/>
                  <a:gd name="T49" fmla="*/ 185 h 379"/>
                  <a:gd name="T50" fmla="*/ 435 w 476"/>
                  <a:gd name="T51" fmla="*/ 203 h 379"/>
                  <a:gd name="T52" fmla="*/ 450 w 476"/>
                  <a:gd name="T53" fmla="*/ 203 h 379"/>
                  <a:gd name="T54" fmla="*/ 449 w 476"/>
                  <a:gd name="T55" fmla="*/ 185 h 379"/>
                  <a:gd name="T56" fmla="*/ 446 w 476"/>
                  <a:gd name="T57" fmla="*/ 146 h 379"/>
                  <a:gd name="T58" fmla="*/ 372 w 476"/>
                  <a:gd name="T59" fmla="*/ 32 h 379"/>
                  <a:gd name="T60" fmla="*/ 142 w 476"/>
                  <a:gd name="T61" fmla="*/ 5 h 379"/>
                  <a:gd name="T62" fmla="*/ 343 w 476"/>
                  <a:gd name="T63" fmla="*/ 72 h 379"/>
                  <a:gd name="T64" fmla="*/ 276 w 476"/>
                  <a:gd name="T65" fmla="*/ 59 h 379"/>
                  <a:gd name="T66" fmla="*/ 219 w 476"/>
                  <a:gd name="T67" fmla="*/ 122 h 379"/>
                  <a:gd name="T68" fmla="*/ 432 w 476"/>
                  <a:gd name="T69" fmla="*/ 144 h 379"/>
                  <a:gd name="T70" fmla="*/ 374 w 476"/>
                  <a:gd name="T71" fmla="*/ 169 h 379"/>
                  <a:gd name="T72" fmla="*/ 62 w 476"/>
                  <a:gd name="T73" fmla="*/ 174 h 379"/>
                  <a:gd name="T74" fmla="*/ 62 w 476"/>
                  <a:gd name="T75" fmla="*/ 189 h 379"/>
                  <a:gd name="T76" fmla="*/ 199 w 476"/>
                  <a:gd name="T77" fmla="*/ 203 h 379"/>
                  <a:gd name="T78" fmla="*/ 62 w 476"/>
                  <a:gd name="T79" fmla="*/ 203 h 379"/>
                  <a:gd name="T80" fmla="*/ 199 w 476"/>
                  <a:gd name="T81" fmla="*/ 246 h 379"/>
                  <a:gd name="T82" fmla="*/ 62 w 476"/>
                  <a:gd name="T83" fmla="*/ 260 h 379"/>
                  <a:gd name="T84" fmla="*/ 62 w 476"/>
                  <a:gd name="T85" fmla="*/ 275 h 379"/>
                  <a:gd name="T86" fmla="*/ 227 w 476"/>
                  <a:gd name="T87" fmla="*/ 128 h 379"/>
                  <a:gd name="T88" fmla="*/ 20 w 476"/>
                  <a:gd name="T89" fmla="*/ 342 h 379"/>
                  <a:gd name="T90" fmla="*/ 191 w 476"/>
                  <a:gd name="T91" fmla="*/ 140 h 379"/>
                  <a:gd name="T92" fmla="*/ 184 w 476"/>
                  <a:gd name="T93" fmla="*/ 133 h 379"/>
                  <a:gd name="T94" fmla="*/ 368 w 476"/>
                  <a:gd name="T95" fmla="*/ 364 h 379"/>
                  <a:gd name="T96" fmla="*/ 0 w 476"/>
                  <a:gd name="T97" fmla="*/ 36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6" h="379">
                    <a:moveTo>
                      <a:pt x="44" y="153"/>
                    </a:moveTo>
                    <a:cubicBezTo>
                      <a:pt x="324" y="153"/>
                      <a:pt x="324" y="153"/>
                      <a:pt x="324" y="153"/>
                    </a:cubicBezTo>
                    <a:cubicBezTo>
                      <a:pt x="324" y="317"/>
                      <a:pt x="324" y="317"/>
                      <a:pt x="324" y="317"/>
                    </a:cubicBezTo>
                    <a:cubicBezTo>
                      <a:pt x="44" y="317"/>
                      <a:pt x="44" y="317"/>
                      <a:pt x="44" y="317"/>
                    </a:cubicBezTo>
                    <a:cubicBezTo>
                      <a:pt x="44" y="153"/>
                      <a:pt x="44" y="153"/>
                      <a:pt x="44" y="153"/>
                    </a:cubicBezTo>
                    <a:close/>
                    <a:moveTo>
                      <a:pt x="225" y="203"/>
                    </a:moveTo>
                    <a:cubicBezTo>
                      <a:pt x="220" y="204"/>
                      <a:pt x="220" y="204"/>
                      <a:pt x="220" y="204"/>
                    </a:cubicBezTo>
                    <a:cubicBezTo>
                      <a:pt x="236" y="290"/>
                      <a:pt x="236" y="290"/>
                      <a:pt x="236" y="290"/>
                    </a:cubicBezTo>
                    <a:cubicBezTo>
                      <a:pt x="241" y="289"/>
                      <a:pt x="241" y="289"/>
                      <a:pt x="241" y="289"/>
                    </a:cubicBezTo>
                    <a:cubicBezTo>
                      <a:pt x="240" y="285"/>
                      <a:pt x="240" y="285"/>
                      <a:pt x="240" y="285"/>
                    </a:cubicBezTo>
                    <a:cubicBezTo>
                      <a:pt x="245" y="284"/>
                      <a:pt x="245" y="284"/>
                      <a:pt x="245" y="284"/>
                    </a:cubicBezTo>
                    <a:cubicBezTo>
                      <a:pt x="244" y="280"/>
                      <a:pt x="244" y="280"/>
                      <a:pt x="244" y="280"/>
                    </a:cubicBezTo>
                    <a:cubicBezTo>
                      <a:pt x="249" y="279"/>
                      <a:pt x="249" y="279"/>
                      <a:pt x="249" y="279"/>
                    </a:cubicBezTo>
                    <a:cubicBezTo>
                      <a:pt x="248" y="274"/>
                      <a:pt x="248" y="274"/>
                      <a:pt x="248" y="274"/>
                    </a:cubicBezTo>
                    <a:cubicBezTo>
                      <a:pt x="252" y="273"/>
                      <a:pt x="252" y="273"/>
                      <a:pt x="252" y="273"/>
                    </a:cubicBezTo>
                    <a:cubicBezTo>
                      <a:pt x="252" y="268"/>
                      <a:pt x="252" y="268"/>
                      <a:pt x="252" y="268"/>
                    </a:cubicBezTo>
                    <a:cubicBezTo>
                      <a:pt x="256" y="268"/>
                      <a:pt x="256" y="268"/>
                      <a:pt x="256" y="268"/>
                    </a:cubicBezTo>
                    <a:cubicBezTo>
                      <a:pt x="258" y="276"/>
                      <a:pt x="258" y="276"/>
                      <a:pt x="258" y="276"/>
                    </a:cubicBezTo>
                    <a:cubicBezTo>
                      <a:pt x="262" y="275"/>
                      <a:pt x="262" y="275"/>
                      <a:pt x="262" y="275"/>
                    </a:cubicBezTo>
                    <a:cubicBezTo>
                      <a:pt x="263" y="283"/>
                      <a:pt x="263" y="283"/>
                      <a:pt x="263" y="283"/>
                    </a:cubicBezTo>
                    <a:cubicBezTo>
                      <a:pt x="267" y="282"/>
                      <a:pt x="267" y="282"/>
                      <a:pt x="267" y="282"/>
                    </a:cubicBezTo>
                    <a:cubicBezTo>
                      <a:pt x="269" y="290"/>
                      <a:pt x="269" y="290"/>
                      <a:pt x="269" y="290"/>
                    </a:cubicBezTo>
                    <a:cubicBezTo>
                      <a:pt x="273" y="290"/>
                      <a:pt x="273" y="290"/>
                      <a:pt x="273" y="290"/>
                    </a:cubicBezTo>
                    <a:cubicBezTo>
                      <a:pt x="274" y="298"/>
                      <a:pt x="274" y="298"/>
                      <a:pt x="274" y="298"/>
                    </a:cubicBezTo>
                    <a:cubicBezTo>
                      <a:pt x="277" y="297"/>
                      <a:pt x="277" y="297"/>
                      <a:pt x="277" y="297"/>
                    </a:cubicBezTo>
                    <a:cubicBezTo>
                      <a:pt x="278" y="301"/>
                      <a:pt x="278" y="301"/>
                      <a:pt x="278" y="301"/>
                    </a:cubicBezTo>
                    <a:cubicBezTo>
                      <a:pt x="292" y="299"/>
                      <a:pt x="292" y="299"/>
                      <a:pt x="292" y="299"/>
                    </a:cubicBezTo>
                    <a:cubicBezTo>
                      <a:pt x="291" y="295"/>
                      <a:pt x="291" y="295"/>
                      <a:pt x="291" y="295"/>
                    </a:cubicBezTo>
                    <a:cubicBezTo>
                      <a:pt x="294" y="295"/>
                      <a:pt x="294" y="295"/>
                      <a:pt x="294" y="295"/>
                    </a:cubicBezTo>
                    <a:cubicBezTo>
                      <a:pt x="293" y="286"/>
                      <a:pt x="293" y="286"/>
                      <a:pt x="293" y="286"/>
                    </a:cubicBezTo>
                    <a:cubicBezTo>
                      <a:pt x="289" y="287"/>
                      <a:pt x="289" y="287"/>
                      <a:pt x="289" y="287"/>
                    </a:cubicBezTo>
                    <a:cubicBezTo>
                      <a:pt x="287" y="279"/>
                      <a:pt x="287" y="279"/>
                      <a:pt x="287" y="279"/>
                    </a:cubicBezTo>
                    <a:cubicBezTo>
                      <a:pt x="283" y="280"/>
                      <a:pt x="283" y="280"/>
                      <a:pt x="283" y="280"/>
                    </a:cubicBezTo>
                    <a:cubicBezTo>
                      <a:pt x="281" y="272"/>
                      <a:pt x="281" y="272"/>
                      <a:pt x="281" y="272"/>
                    </a:cubicBezTo>
                    <a:cubicBezTo>
                      <a:pt x="277" y="272"/>
                      <a:pt x="277" y="272"/>
                      <a:pt x="277" y="272"/>
                    </a:cubicBezTo>
                    <a:cubicBezTo>
                      <a:pt x="276" y="264"/>
                      <a:pt x="276" y="264"/>
                      <a:pt x="276" y="264"/>
                    </a:cubicBezTo>
                    <a:cubicBezTo>
                      <a:pt x="272" y="265"/>
                      <a:pt x="272" y="265"/>
                      <a:pt x="272" y="265"/>
                    </a:cubicBezTo>
                    <a:cubicBezTo>
                      <a:pt x="271" y="261"/>
                      <a:pt x="271" y="261"/>
                      <a:pt x="271" y="261"/>
                    </a:cubicBezTo>
                    <a:cubicBezTo>
                      <a:pt x="297" y="256"/>
                      <a:pt x="297" y="256"/>
                      <a:pt x="297" y="256"/>
                    </a:cubicBezTo>
                    <a:cubicBezTo>
                      <a:pt x="296" y="252"/>
                      <a:pt x="296" y="252"/>
                      <a:pt x="296" y="252"/>
                    </a:cubicBezTo>
                    <a:cubicBezTo>
                      <a:pt x="292" y="253"/>
                      <a:pt x="292" y="253"/>
                      <a:pt x="292" y="253"/>
                    </a:cubicBezTo>
                    <a:cubicBezTo>
                      <a:pt x="291" y="248"/>
                      <a:pt x="291" y="248"/>
                      <a:pt x="291" y="248"/>
                    </a:cubicBezTo>
                    <a:cubicBezTo>
                      <a:pt x="286" y="249"/>
                      <a:pt x="286" y="249"/>
                      <a:pt x="286" y="249"/>
                    </a:cubicBezTo>
                    <a:cubicBezTo>
                      <a:pt x="285" y="244"/>
                      <a:pt x="285" y="244"/>
                      <a:pt x="285" y="244"/>
                    </a:cubicBezTo>
                    <a:cubicBezTo>
                      <a:pt x="281" y="245"/>
                      <a:pt x="281" y="245"/>
                      <a:pt x="281" y="245"/>
                    </a:cubicBezTo>
                    <a:cubicBezTo>
                      <a:pt x="280" y="241"/>
                      <a:pt x="280" y="241"/>
                      <a:pt x="280" y="241"/>
                    </a:cubicBezTo>
                    <a:cubicBezTo>
                      <a:pt x="275" y="242"/>
                      <a:pt x="275" y="242"/>
                      <a:pt x="275" y="242"/>
                    </a:cubicBezTo>
                    <a:cubicBezTo>
                      <a:pt x="274" y="237"/>
                      <a:pt x="274" y="237"/>
                      <a:pt x="274" y="237"/>
                    </a:cubicBezTo>
                    <a:cubicBezTo>
                      <a:pt x="270" y="238"/>
                      <a:pt x="270" y="238"/>
                      <a:pt x="270" y="238"/>
                    </a:cubicBezTo>
                    <a:cubicBezTo>
                      <a:pt x="269" y="233"/>
                      <a:pt x="269" y="233"/>
                      <a:pt x="269" y="233"/>
                    </a:cubicBezTo>
                    <a:cubicBezTo>
                      <a:pt x="264" y="234"/>
                      <a:pt x="264" y="234"/>
                      <a:pt x="264" y="234"/>
                    </a:cubicBezTo>
                    <a:cubicBezTo>
                      <a:pt x="263" y="229"/>
                      <a:pt x="263" y="229"/>
                      <a:pt x="263" y="229"/>
                    </a:cubicBezTo>
                    <a:cubicBezTo>
                      <a:pt x="258" y="230"/>
                      <a:pt x="258" y="230"/>
                      <a:pt x="258" y="230"/>
                    </a:cubicBezTo>
                    <a:cubicBezTo>
                      <a:pt x="257" y="226"/>
                      <a:pt x="257" y="226"/>
                      <a:pt x="257" y="226"/>
                    </a:cubicBezTo>
                    <a:cubicBezTo>
                      <a:pt x="253" y="227"/>
                      <a:pt x="253" y="227"/>
                      <a:pt x="253" y="227"/>
                    </a:cubicBezTo>
                    <a:cubicBezTo>
                      <a:pt x="252" y="222"/>
                      <a:pt x="252" y="222"/>
                      <a:pt x="252" y="222"/>
                    </a:cubicBezTo>
                    <a:cubicBezTo>
                      <a:pt x="247" y="223"/>
                      <a:pt x="247" y="223"/>
                      <a:pt x="247" y="223"/>
                    </a:cubicBezTo>
                    <a:cubicBezTo>
                      <a:pt x="246" y="218"/>
                      <a:pt x="246" y="218"/>
                      <a:pt x="246" y="218"/>
                    </a:cubicBezTo>
                    <a:cubicBezTo>
                      <a:pt x="242" y="219"/>
                      <a:pt x="242" y="219"/>
                      <a:pt x="242" y="219"/>
                    </a:cubicBezTo>
                    <a:cubicBezTo>
                      <a:pt x="241" y="214"/>
                      <a:pt x="241" y="214"/>
                      <a:pt x="241" y="214"/>
                    </a:cubicBezTo>
                    <a:cubicBezTo>
                      <a:pt x="236" y="215"/>
                      <a:pt x="236" y="215"/>
                      <a:pt x="236" y="215"/>
                    </a:cubicBezTo>
                    <a:cubicBezTo>
                      <a:pt x="235" y="211"/>
                      <a:pt x="235" y="211"/>
                      <a:pt x="235" y="211"/>
                    </a:cubicBezTo>
                    <a:cubicBezTo>
                      <a:pt x="230" y="211"/>
                      <a:pt x="230" y="211"/>
                      <a:pt x="230" y="211"/>
                    </a:cubicBezTo>
                    <a:cubicBezTo>
                      <a:pt x="230" y="207"/>
                      <a:pt x="230" y="207"/>
                      <a:pt x="230" y="207"/>
                    </a:cubicBezTo>
                    <a:cubicBezTo>
                      <a:pt x="225" y="208"/>
                      <a:pt x="225" y="208"/>
                      <a:pt x="225" y="208"/>
                    </a:cubicBezTo>
                    <a:cubicBezTo>
                      <a:pt x="225" y="203"/>
                      <a:pt x="225" y="203"/>
                      <a:pt x="225" y="203"/>
                    </a:cubicBezTo>
                    <a:close/>
                    <a:moveTo>
                      <a:pt x="472" y="149"/>
                    </a:moveTo>
                    <a:cubicBezTo>
                      <a:pt x="475" y="150"/>
                      <a:pt x="476" y="147"/>
                      <a:pt x="474" y="144"/>
                    </a:cubicBezTo>
                    <a:cubicBezTo>
                      <a:pt x="465" y="134"/>
                      <a:pt x="455" y="124"/>
                      <a:pt x="446" y="114"/>
                    </a:cubicBezTo>
                    <a:cubicBezTo>
                      <a:pt x="446" y="101"/>
                      <a:pt x="446" y="101"/>
                      <a:pt x="446" y="101"/>
                    </a:cubicBezTo>
                    <a:cubicBezTo>
                      <a:pt x="446" y="98"/>
                      <a:pt x="444" y="97"/>
                      <a:pt x="442" y="97"/>
                    </a:cubicBezTo>
                    <a:cubicBezTo>
                      <a:pt x="438" y="97"/>
                      <a:pt x="438" y="97"/>
                      <a:pt x="438" y="97"/>
                    </a:cubicBezTo>
                    <a:cubicBezTo>
                      <a:pt x="438" y="177"/>
                      <a:pt x="438" y="177"/>
                      <a:pt x="438" y="177"/>
                    </a:cubicBezTo>
                    <a:cubicBezTo>
                      <a:pt x="437" y="177"/>
                      <a:pt x="436" y="178"/>
                      <a:pt x="436" y="180"/>
                    </a:cubicBezTo>
                    <a:cubicBezTo>
                      <a:pt x="435" y="185"/>
                      <a:pt x="435" y="185"/>
                      <a:pt x="435" y="185"/>
                    </a:cubicBezTo>
                    <a:cubicBezTo>
                      <a:pt x="435" y="188"/>
                      <a:pt x="437" y="189"/>
                      <a:pt x="436" y="191"/>
                    </a:cubicBezTo>
                    <a:cubicBezTo>
                      <a:pt x="436" y="198"/>
                      <a:pt x="436" y="198"/>
                      <a:pt x="436" y="198"/>
                    </a:cubicBezTo>
                    <a:cubicBezTo>
                      <a:pt x="436" y="200"/>
                      <a:pt x="435" y="201"/>
                      <a:pt x="435" y="203"/>
                    </a:cubicBezTo>
                    <a:cubicBezTo>
                      <a:pt x="429" y="251"/>
                      <a:pt x="429" y="251"/>
                      <a:pt x="429" y="251"/>
                    </a:cubicBezTo>
                    <a:cubicBezTo>
                      <a:pt x="432" y="256"/>
                      <a:pt x="452" y="256"/>
                      <a:pt x="455" y="251"/>
                    </a:cubicBezTo>
                    <a:cubicBezTo>
                      <a:pt x="450" y="203"/>
                      <a:pt x="450" y="203"/>
                      <a:pt x="450" y="203"/>
                    </a:cubicBezTo>
                    <a:cubicBezTo>
                      <a:pt x="449" y="201"/>
                      <a:pt x="448" y="200"/>
                      <a:pt x="448" y="198"/>
                    </a:cubicBezTo>
                    <a:cubicBezTo>
                      <a:pt x="448" y="191"/>
                      <a:pt x="448" y="191"/>
                      <a:pt x="448" y="191"/>
                    </a:cubicBezTo>
                    <a:cubicBezTo>
                      <a:pt x="447" y="189"/>
                      <a:pt x="449" y="189"/>
                      <a:pt x="449" y="185"/>
                    </a:cubicBezTo>
                    <a:cubicBezTo>
                      <a:pt x="448" y="180"/>
                      <a:pt x="448" y="180"/>
                      <a:pt x="448" y="180"/>
                    </a:cubicBezTo>
                    <a:cubicBezTo>
                      <a:pt x="448" y="178"/>
                      <a:pt x="448" y="177"/>
                      <a:pt x="446" y="177"/>
                    </a:cubicBezTo>
                    <a:cubicBezTo>
                      <a:pt x="446" y="146"/>
                      <a:pt x="446" y="146"/>
                      <a:pt x="446" y="146"/>
                    </a:cubicBezTo>
                    <a:cubicBezTo>
                      <a:pt x="455" y="147"/>
                      <a:pt x="463" y="148"/>
                      <a:pt x="472" y="149"/>
                    </a:cubicBezTo>
                    <a:close/>
                    <a:moveTo>
                      <a:pt x="432" y="98"/>
                    </a:moveTo>
                    <a:cubicBezTo>
                      <a:pt x="412" y="76"/>
                      <a:pt x="392" y="54"/>
                      <a:pt x="372" y="32"/>
                    </a:cubicBezTo>
                    <a:cubicBezTo>
                      <a:pt x="365" y="24"/>
                      <a:pt x="362" y="25"/>
                      <a:pt x="353" y="23"/>
                    </a:cubicBezTo>
                    <a:cubicBezTo>
                      <a:pt x="145" y="0"/>
                      <a:pt x="145" y="0"/>
                      <a:pt x="145" y="0"/>
                    </a:cubicBezTo>
                    <a:cubicBezTo>
                      <a:pt x="141" y="0"/>
                      <a:pt x="139" y="2"/>
                      <a:pt x="142" y="5"/>
                    </a:cubicBezTo>
                    <a:cubicBezTo>
                      <a:pt x="216" y="85"/>
                      <a:pt x="216" y="85"/>
                      <a:pt x="216" y="85"/>
                    </a:cubicBezTo>
                    <a:cubicBezTo>
                      <a:pt x="228" y="62"/>
                      <a:pt x="236" y="49"/>
                      <a:pt x="274" y="54"/>
                    </a:cubicBezTo>
                    <a:cubicBezTo>
                      <a:pt x="300" y="57"/>
                      <a:pt x="319" y="62"/>
                      <a:pt x="343" y="72"/>
                    </a:cubicBezTo>
                    <a:cubicBezTo>
                      <a:pt x="358" y="77"/>
                      <a:pt x="366" y="82"/>
                      <a:pt x="373" y="94"/>
                    </a:cubicBezTo>
                    <a:cubicBezTo>
                      <a:pt x="367" y="86"/>
                      <a:pt x="357" y="81"/>
                      <a:pt x="346" y="77"/>
                    </a:cubicBezTo>
                    <a:cubicBezTo>
                      <a:pt x="324" y="68"/>
                      <a:pt x="300" y="62"/>
                      <a:pt x="276" y="59"/>
                    </a:cubicBezTo>
                    <a:cubicBezTo>
                      <a:pt x="262" y="58"/>
                      <a:pt x="248" y="58"/>
                      <a:pt x="239" y="65"/>
                    </a:cubicBezTo>
                    <a:cubicBezTo>
                      <a:pt x="230" y="72"/>
                      <a:pt x="217" y="101"/>
                      <a:pt x="212" y="112"/>
                    </a:cubicBezTo>
                    <a:cubicBezTo>
                      <a:pt x="209" y="119"/>
                      <a:pt x="213" y="122"/>
                      <a:pt x="219" y="122"/>
                    </a:cubicBezTo>
                    <a:cubicBezTo>
                      <a:pt x="274" y="124"/>
                      <a:pt x="328" y="139"/>
                      <a:pt x="378" y="165"/>
                    </a:cubicBezTo>
                    <a:cubicBezTo>
                      <a:pt x="378" y="136"/>
                      <a:pt x="378" y="136"/>
                      <a:pt x="378" y="136"/>
                    </a:cubicBezTo>
                    <a:cubicBezTo>
                      <a:pt x="396" y="139"/>
                      <a:pt x="414" y="141"/>
                      <a:pt x="432" y="144"/>
                    </a:cubicBezTo>
                    <a:cubicBezTo>
                      <a:pt x="432" y="98"/>
                      <a:pt x="432" y="98"/>
                      <a:pt x="432" y="98"/>
                    </a:cubicBezTo>
                    <a:close/>
                    <a:moveTo>
                      <a:pt x="353" y="159"/>
                    </a:moveTo>
                    <a:cubicBezTo>
                      <a:pt x="358" y="161"/>
                      <a:pt x="370" y="167"/>
                      <a:pt x="374" y="169"/>
                    </a:cubicBezTo>
                    <a:cubicBezTo>
                      <a:pt x="382" y="175"/>
                      <a:pt x="360" y="178"/>
                      <a:pt x="353" y="179"/>
                    </a:cubicBezTo>
                    <a:cubicBezTo>
                      <a:pt x="353" y="159"/>
                      <a:pt x="353" y="159"/>
                      <a:pt x="353" y="159"/>
                    </a:cubicBezTo>
                    <a:close/>
                    <a:moveTo>
                      <a:pt x="62" y="174"/>
                    </a:moveTo>
                    <a:cubicBezTo>
                      <a:pt x="199" y="174"/>
                      <a:pt x="199" y="174"/>
                      <a:pt x="199" y="174"/>
                    </a:cubicBezTo>
                    <a:cubicBezTo>
                      <a:pt x="199" y="189"/>
                      <a:pt x="199" y="189"/>
                      <a:pt x="199" y="189"/>
                    </a:cubicBezTo>
                    <a:cubicBezTo>
                      <a:pt x="62" y="189"/>
                      <a:pt x="62" y="189"/>
                      <a:pt x="62" y="189"/>
                    </a:cubicBezTo>
                    <a:cubicBezTo>
                      <a:pt x="62" y="174"/>
                      <a:pt x="62" y="174"/>
                      <a:pt x="62" y="174"/>
                    </a:cubicBezTo>
                    <a:close/>
                    <a:moveTo>
                      <a:pt x="62" y="203"/>
                    </a:moveTo>
                    <a:cubicBezTo>
                      <a:pt x="199" y="203"/>
                      <a:pt x="199" y="203"/>
                      <a:pt x="199" y="203"/>
                    </a:cubicBezTo>
                    <a:cubicBezTo>
                      <a:pt x="199" y="217"/>
                      <a:pt x="199" y="217"/>
                      <a:pt x="199" y="217"/>
                    </a:cubicBezTo>
                    <a:cubicBezTo>
                      <a:pt x="62" y="217"/>
                      <a:pt x="62" y="217"/>
                      <a:pt x="62" y="217"/>
                    </a:cubicBezTo>
                    <a:cubicBezTo>
                      <a:pt x="62" y="203"/>
                      <a:pt x="62" y="203"/>
                      <a:pt x="62" y="203"/>
                    </a:cubicBezTo>
                    <a:close/>
                    <a:moveTo>
                      <a:pt x="62" y="231"/>
                    </a:moveTo>
                    <a:cubicBezTo>
                      <a:pt x="199" y="231"/>
                      <a:pt x="199" y="231"/>
                      <a:pt x="199" y="231"/>
                    </a:cubicBezTo>
                    <a:cubicBezTo>
                      <a:pt x="199" y="246"/>
                      <a:pt x="199" y="246"/>
                      <a:pt x="199" y="246"/>
                    </a:cubicBezTo>
                    <a:cubicBezTo>
                      <a:pt x="62" y="246"/>
                      <a:pt x="62" y="246"/>
                      <a:pt x="62" y="246"/>
                    </a:cubicBezTo>
                    <a:cubicBezTo>
                      <a:pt x="62" y="231"/>
                      <a:pt x="62" y="231"/>
                      <a:pt x="62" y="231"/>
                    </a:cubicBezTo>
                    <a:close/>
                    <a:moveTo>
                      <a:pt x="62" y="260"/>
                    </a:moveTo>
                    <a:cubicBezTo>
                      <a:pt x="131" y="260"/>
                      <a:pt x="131" y="260"/>
                      <a:pt x="131" y="260"/>
                    </a:cubicBezTo>
                    <a:cubicBezTo>
                      <a:pt x="131" y="275"/>
                      <a:pt x="131" y="275"/>
                      <a:pt x="131" y="275"/>
                    </a:cubicBezTo>
                    <a:cubicBezTo>
                      <a:pt x="62" y="275"/>
                      <a:pt x="62" y="275"/>
                      <a:pt x="62" y="275"/>
                    </a:cubicBezTo>
                    <a:cubicBezTo>
                      <a:pt x="62" y="260"/>
                      <a:pt x="62" y="260"/>
                      <a:pt x="62" y="260"/>
                    </a:cubicBezTo>
                    <a:close/>
                    <a:moveTo>
                      <a:pt x="20" y="128"/>
                    </a:moveTo>
                    <a:cubicBezTo>
                      <a:pt x="227" y="128"/>
                      <a:pt x="227" y="128"/>
                      <a:pt x="227" y="128"/>
                    </a:cubicBezTo>
                    <a:cubicBezTo>
                      <a:pt x="269" y="131"/>
                      <a:pt x="309" y="139"/>
                      <a:pt x="347" y="156"/>
                    </a:cubicBezTo>
                    <a:cubicBezTo>
                      <a:pt x="347" y="342"/>
                      <a:pt x="347" y="342"/>
                      <a:pt x="347" y="342"/>
                    </a:cubicBezTo>
                    <a:cubicBezTo>
                      <a:pt x="20" y="342"/>
                      <a:pt x="20" y="342"/>
                      <a:pt x="20" y="342"/>
                    </a:cubicBezTo>
                    <a:cubicBezTo>
                      <a:pt x="20" y="128"/>
                      <a:pt x="20" y="128"/>
                      <a:pt x="20" y="128"/>
                    </a:cubicBezTo>
                    <a:close/>
                    <a:moveTo>
                      <a:pt x="184" y="133"/>
                    </a:moveTo>
                    <a:cubicBezTo>
                      <a:pt x="188" y="133"/>
                      <a:pt x="191" y="136"/>
                      <a:pt x="191" y="140"/>
                    </a:cubicBezTo>
                    <a:cubicBezTo>
                      <a:pt x="191" y="144"/>
                      <a:pt x="188" y="147"/>
                      <a:pt x="184" y="147"/>
                    </a:cubicBezTo>
                    <a:cubicBezTo>
                      <a:pt x="180" y="147"/>
                      <a:pt x="177" y="144"/>
                      <a:pt x="177" y="140"/>
                    </a:cubicBezTo>
                    <a:cubicBezTo>
                      <a:pt x="177" y="136"/>
                      <a:pt x="180" y="133"/>
                      <a:pt x="184" y="133"/>
                    </a:cubicBezTo>
                    <a:close/>
                    <a:moveTo>
                      <a:pt x="0" y="351"/>
                    </a:moveTo>
                    <a:cubicBezTo>
                      <a:pt x="368" y="351"/>
                      <a:pt x="368" y="351"/>
                      <a:pt x="368" y="351"/>
                    </a:cubicBezTo>
                    <a:cubicBezTo>
                      <a:pt x="368" y="364"/>
                      <a:pt x="368" y="364"/>
                      <a:pt x="368" y="364"/>
                    </a:cubicBezTo>
                    <a:cubicBezTo>
                      <a:pt x="368" y="372"/>
                      <a:pt x="361" y="379"/>
                      <a:pt x="352" y="379"/>
                    </a:cubicBezTo>
                    <a:cubicBezTo>
                      <a:pt x="15" y="379"/>
                      <a:pt x="15" y="379"/>
                      <a:pt x="15" y="379"/>
                    </a:cubicBezTo>
                    <a:cubicBezTo>
                      <a:pt x="7" y="379"/>
                      <a:pt x="0" y="372"/>
                      <a:pt x="0" y="364"/>
                    </a:cubicBezTo>
                    <a:cubicBezTo>
                      <a:pt x="0" y="351"/>
                      <a:pt x="0" y="351"/>
                      <a:pt x="0" y="351"/>
                    </a:cubicBezTo>
                    <a:close/>
                  </a:path>
                </a:pathLst>
              </a:custGeom>
              <a:solidFill>
                <a:schemeClr val="bg1"/>
              </a:solidFill>
              <a:ln>
                <a:noFill/>
              </a:ln>
              <a:effectLst/>
            </p:spPr>
            <p:txBody>
              <a:bodyPr vert="horz" wrap="square" lIns="73152" tIns="36576" rIns="73152" bIns="36576"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63" name="Group 62">
              <a:extLst>
                <a:ext uri="{FF2B5EF4-FFF2-40B4-BE49-F238E27FC236}">
                  <a16:creationId xmlns:a16="http://schemas.microsoft.com/office/drawing/2014/main" id="{E31DA99A-0531-4FEE-9829-AB4154734EE3}"/>
                </a:ext>
              </a:extLst>
            </p:cNvPr>
            <p:cNvGrpSpPr/>
            <p:nvPr/>
          </p:nvGrpSpPr>
          <p:grpSpPr>
            <a:xfrm>
              <a:off x="312464" y="3201271"/>
              <a:ext cx="457200" cy="457200"/>
              <a:chOff x="256079" y="3930435"/>
              <a:chExt cx="457200" cy="457200"/>
            </a:xfrm>
          </p:grpSpPr>
          <p:sp>
            <p:nvSpPr>
              <p:cNvPr id="64" name="Oval 63">
                <a:extLst>
                  <a:ext uri="{FF2B5EF4-FFF2-40B4-BE49-F238E27FC236}">
                    <a16:creationId xmlns:a16="http://schemas.microsoft.com/office/drawing/2014/main" id="{DC1925A8-C28A-4E9E-B44D-72C10B740857}"/>
                  </a:ext>
                </a:extLst>
              </p:cNvPr>
              <p:cNvSpPr/>
              <p:nvPr/>
            </p:nvSpPr>
            <p:spPr bwMode="gray">
              <a:xfrm>
                <a:off x="256079" y="3930435"/>
                <a:ext cx="457200" cy="4572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Open Sans"/>
                  <a:ea typeface="+mn-ea"/>
                  <a:cs typeface="+mn-cs"/>
                </a:endParaRPr>
              </a:p>
            </p:txBody>
          </p:sp>
          <p:sp>
            <p:nvSpPr>
              <p:cNvPr id="65" name="Freeform 45">
                <a:extLst>
                  <a:ext uri="{FF2B5EF4-FFF2-40B4-BE49-F238E27FC236}">
                    <a16:creationId xmlns:a16="http://schemas.microsoft.com/office/drawing/2014/main" id="{E2DE1186-9614-409A-B6B8-465B891DDD4E}"/>
                  </a:ext>
                </a:extLst>
              </p:cNvPr>
              <p:cNvSpPr>
                <a:spLocks noChangeAspect="1" noEditPoints="1"/>
              </p:cNvSpPr>
              <p:nvPr/>
            </p:nvSpPr>
            <p:spPr bwMode="auto">
              <a:xfrm>
                <a:off x="330399" y="3970619"/>
                <a:ext cx="320040" cy="319014"/>
              </a:xfrm>
              <a:custGeom>
                <a:avLst/>
                <a:gdLst>
                  <a:gd name="T0" fmla="*/ 445 w 511"/>
                  <a:gd name="T1" fmla="*/ 483 h 510"/>
                  <a:gd name="T2" fmla="*/ 445 w 511"/>
                  <a:gd name="T3" fmla="*/ 483 h 510"/>
                  <a:gd name="T4" fmla="*/ 408 w 511"/>
                  <a:gd name="T5" fmla="*/ 445 h 510"/>
                  <a:gd name="T6" fmla="*/ 445 w 511"/>
                  <a:gd name="T7" fmla="*/ 408 h 510"/>
                  <a:gd name="T8" fmla="*/ 483 w 511"/>
                  <a:gd name="T9" fmla="*/ 445 h 510"/>
                  <a:gd name="T10" fmla="*/ 445 w 511"/>
                  <a:gd name="T11" fmla="*/ 483 h 510"/>
                  <a:gd name="T12" fmla="*/ 293 w 511"/>
                  <a:gd name="T13" fmla="*/ 445 h 510"/>
                  <a:gd name="T14" fmla="*/ 293 w 511"/>
                  <a:gd name="T15" fmla="*/ 445 h 510"/>
                  <a:gd name="T16" fmla="*/ 255 w 511"/>
                  <a:gd name="T17" fmla="*/ 483 h 510"/>
                  <a:gd name="T18" fmla="*/ 217 w 511"/>
                  <a:gd name="T19" fmla="*/ 445 h 510"/>
                  <a:gd name="T20" fmla="*/ 255 w 511"/>
                  <a:gd name="T21" fmla="*/ 408 h 510"/>
                  <a:gd name="T22" fmla="*/ 293 w 511"/>
                  <a:gd name="T23" fmla="*/ 445 h 510"/>
                  <a:gd name="T24" fmla="*/ 217 w 511"/>
                  <a:gd name="T25" fmla="*/ 65 h 510"/>
                  <a:gd name="T26" fmla="*/ 217 w 511"/>
                  <a:gd name="T27" fmla="*/ 65 h 510"/>
                  <a:gd name="T28" fmla="*/ 255 w 511"/>
                  <a:gd name="T29" fmla="*/ 27 h 510"/>
                  <a:gd name="T30" fmla="*/ 293 w 511"/>
                  <a:gd name="T31" fmla="*/ 65 h 510"/>
                  <a:gd name="T32" fmla="*/ 255 w 511"/>
                  <a:gd name="T33" fmla="*/ 102 h 510"/>
                  <a:gd name="T34" fmla="*/ 217 w 511"/>
                  <a:gd name="T35" fmla="*/ 65 h 510"/>
                  <a:gd name="T36" fmla="*/ 102 w 511"/>
                  <a:gd name="T37" fmla="*/ 445 h 510"/>
                  <a:gd name="T38" fmla="*/ 102 w 511"/>
                  <a:gd name="T39" fmla="*/ 445 h 510"/>
                  <a:gd name="T40" fmla="*/ 65 w 511"/>
                  <a:gd name="T41" fmla="*/ 483 h 510"/>
                  <a:gd name="T42" fmla="*/ 27 w 511"/>
                  <a:gd name="T43" fmla="*/ 445 h 510"/>
                  <a:gd name="T44" fmla="*/ 65 w 511"/>
                  <a:gd name="T45" fmla="*/ 408 h 510"/>
                  <a:gd name="T46" fmla="*/ 102 w 511"/>
                  <a:gd name="T47" fmla="*/ 445 h 510"/>
                  <a:gd name="T48" fmla="*/ 471 w 511"/>
                  <a:gd name="T49" fmla="*/ 385 h 510"/>
                  <a:gd name="T50" fmla="*/ 471 w 511"/>
                  <a:gd name="T51" fmla="*/ 385 h 510"/>
                  <a:gd name="T52" fmla="*/ 471 w 511"/>
                  <a:gd name="T53" fmla="*/ 323 h 510"/>
                  <a:gd name="T54" fmla="*/ 377 w 511"/>
                  <a:gd name="T55" fmla="*/ 229 h 510"/>
                  <a:gd name="T56" fmla="*/ 323 w 511"/>
                  <a:gd name="T57" fmla="*/ 229 h 510"/>
                  <a:gd name="T58" fmla="*/ 281 w 511"/>
                  <a:gd name="T59" fmla="*/ 201 h 510"/>
                  <a:gd name="T60" fmla="*/ 281 w 511"/>
                  <a:gd name="T61" fmla="*/ 125 h 510"/>
                  <a:gd name="T62" fmla="*/ 320 w 511"/>
                  <a:gd name="T63" fmla="*/ 65 h 510"/>
                  <a:gd name="T64" fmla="*/ 255 w 511"/>
                  <a:gd name="T65" fmla="*/ 0 h 510"/>
                  <a:gd name="T66" fmla="*/ 190 w 511"/>
                  <a:gd name="T67" fmla="*/ 65 h 510"/>
                  <a:gd name="T68" fmla="*/ 229 w 511"/>
                  <a:gd name="T69" fmla="*/ 125 h 510"/>
                  <a:gd name="T70" fmla="*/ 229 w 511"/>
                  <a:gd name="T71" fmla="*/ 201 h 510"/>
                  <a:gd name="T72" fmla="*/ 187 w 511"/>
                  <a:gd name="T73" fmla="*/ 229 h 510"/>
                  <a:gd name="T74" fmla="*/ 133 w 511"/>
                  <a:gd name="T75" fmla="*/ 229 h 510"/>
                  <a:gd name="T76" fmla="*/ 39 w 511"/>
                  <a:gd name="T77" fmla="*/ 323 h 510"/>
                  <a:gd name="T78" fmla="*/ 39 w 511"/>
                  <a:gd name="T79" fmla="*/ 385 h 510"/>
                  <a:gd name="T80" fmla="*/ 0 w 511"/>
                  <a:gd name="T81" fmla="*/ 445 h 510"/>
                  <a:gd name="T82" fmla="*/ 65 w 511"/>
                  <a:gd name="T83" fmla="*/ 510 h 510"/>
                  <a:gd name="T84" fmla="*/ 130 w 511"/>
                  <a:gd name="T85" fmla="*/ 445 h 510"/>
                  <a:gd name="T86" fmla="*/ 91 w 511"/>
                  <a:gd name="T87" fmla="*/ 385 h 510"/>
                  <a:gd name="T88" fmla="*/ 91 w 511"/>
                  <a:gd name="T89" fmla="*/ 323 h 510"/>
                  <a:gd name="T90" fmla="*/ 133 w 511"/>
                  <a:gd name="T91" fmla="*/ 281 h 510"/>
                  <a:gd name="T92" fmla="*/ 187 w 511"/>
                  <a:gd name="T93" fmla="*/ 281 h 510"/>
                  <a:gd name="T94" fmla="*/ 229 w 511"/>
                  <a:gd name="T95" fmla="*/ 274 h 510"/>
                  <a:gd name="T96" fmla="*/ 229 w 511"/>
                  <a:gd name="T97" fmla="*/ 385 h 510"/>
                  <a:gd name="T98" fmla="*/ 190 w 511"/>
                  <a:gd name="T99" fmla="*/ 445 h 510"/>
                  <a:gd name="T100" fmla="*/ 255 w 511"/>
                  <a:gd name="T101" fmla="*/ 510 h 510"/>
                  <a:gd name="T102" fmla="*/ 320 w 511"/>
                  <a:gd name="T103" fmla="*/ 445 h 510"/>
                  <a:gd name="T104" fmla="*/ 281 w 511"/>
                  <a:gd name="T105" fmla="*/ 385 h 510"/>
                  <a:gd name="T106" fmla="*/ 281 w 511"/>
                  <a:gd name="T107" fmla="*/ 274 h 510"/>
                  <a:gd name="T108" fmla="*/ 323 w 511"/>
                  <a:gd name="T109" fmla="*/ 281 h 510"/>
                  <a:gd name="T110" fmla="*/ 377 w 511"/>
                  <a:gd name="T111" fmla="*/ 281 h 510"/>
                  <a:gd name="T112" fmla="*/ 420 w 511"/>
                  <a:gd name="T113" fmla="*/ 323 h 510"/>
                  <a:gd name="T114" fmla="*/ 420 w 511"/>
                  <a:gd name="T115" fmla="*/ 385 h 510"/>
                  <a:gd name="T116" fmla="*/ 380 w 511"/>
                  <a:gd name="T117" fmla="*/ 445 h 510"/>
                  <a:gd name="T118" fmla="*/ 445 w 511"/>
                  <a:gd name="T119" fmla="*/ 510 h 510"/>
                  <a:gd name="T120" fmla="*/ 511 w 511"/>
                  <a:gd name="T121" fmla="*/ 445 h 510"/>
                  <a:gd name="T122" fmla="*/ 471 w 511"/>
                  <a:gd name="T123" fmla="*/ 385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1" h="510">
                    <a:moveTo>
                      <a:pt x="445" y="483"/>
                    </a:moveTo>
                    <a:lnTo>
                      <a:pt x="445" y="483"/>
                    </a:lnTo>
                    <a:cubicBezTo>
                      <a:pt x="425" y="483"/>
                      <a:pt x="408" y="466"/>
                      <a:pt x="408" y="445"/>
                    </a:cubicBezTo>
                    <a:cubicBezTo>
                      <a:pt x="408" y="424"/>
                      <a:pt x="425" y="408"/>
                      <a:pt x="445" y="408"/>
                    </a:cubicBezTo>
                    <a:cubicBezTo>
                      <a:pt x="466" y="408"/>
                      <a:pt x="483" y="424"/>
                      <a:pt x="483" y="445"/>
                    </a:cubicBezTo>
                    <a:cubicBezTo>
                      <a:pt x="483" y="466"/>
                      <a:pt x="466" y="483"/>
                      <a:pt x="445" y="483"/>
                    </a:cubicBezTo>
                    <a:close/>
                    <a:moveTo>
                      <a:pt x="293" y="445"/>
                    </a:moveTo>
                    <a:lnTo>
                      <a:pt x="293" y="445"/>
                    </a:lnTo>
                    <a:cubicBezTo>
                      <a:pt x="293" y="466"/>
                      <a:pt x="276" y="483"/>
                      <a:pt x="255" y="483"/>
                    </a:cubicBezTo>
                    <a:cubicBezTo>
                      <a:pt x="234" y="483"/>
                      <a:pt x="217" y="466"/>
                      <a:pt x="217" y="445"/>
                    </a:cubicBezTo>
                    <a:cubicBezTo>
                      <a:pt x="217" y="424"/>
                      <a:pt x="234" y="408"/>
                      <a:pt x="255" y="408"/>
                    </a:cubicBezTo>
                    <a:cubicBezTo>
                      <a:pt x="276" y="408"/>
                      <a:pt x="293" y="424"/>
                      <a:pt x="293" y="445"/>
                    </a:cubicBezTo>
                    <a:close/>
                    <a:moveTo>
                      <a:pt x="217" y="65"/>
                    </a:moveTo>
                    <a:lnTo>
                      <a:pt x="217" y="65"/>
                    </a:lnTo>
                    <a:cubicBezTo>
                      <a:pt x="217" y="44"/>
                      <a:pt x="234" y="27"/>
                      <a:pt x="255" y="27"/>
                    </a:cubicBezTo>
                    <a:cubicBezTo>
                      <a:pt x="276" y="27"/>
                      <a:pt x="293" y="44"/>
                      <a:pt x="293" y="65"/>
                    </a:cubicBezTo>
                    <a:cubicBezTo>
                      <a:pt x="293" y="85"/>
                      <a:pt x="276" y="102"/>
                      <a:pt x="255" y="102"/>
                    </a:cubicBezTo>
                    <a:cubicBezTo>
                      <a:pt x="234" y="102"/>
                      <a:pt x="217" y="85"/>
                      <a:pt x="217" y="65"/>
                    </a:cubicBezTo>
                    <a:close/>
                    <a:moveTo>
                      <a:pt x="102" y="445"/>
                    </a:moveTo>
                    <a:lnTo>
                      <a:pt x="102" y="445"/>
                    </a:lnTo>
                    <a:cubicBezTo>
                      <a:pt x="102" y="466"/>
                      <a:pt x="86" y="483"/>
                      <a:pt x="65" y="483"/>
                    </a:cubicBezTo>
                    <a:cubicBezTo>
                      <a:pt x="44" y="483"/>
                      <a:pt x="27" y="466"/>
                      <a:pt x="27" y="445"/>
                    </a:cubicBezTo>
                    <a:cubicBezTo>
                      <a:pt x="27" y="424"/>
                      <a:pt x="44" y="408"/>
                      <a:pt x="65" y="408"/>
                    </a:cubicBezTo>
                    <a:cubicBezTo>
                      <a:pt x="86" y="408"/>
                      <a:pt x="102" y="424"/>
                      <a:pt x="102" y="445"/>
                    </a:cubicBezTo>
                    <a:close/>
                    <a:moveTo>
                      <a:pt x="471" y="385"/>
                    </a:moveTo>
                    <a:lnTo>
                      <a:pt x="471" y="385"/>
                    </a:lnTo>
                    <a:lnTo>
                      <a:pt x="471" y="323"/>
                    </a:lnTo>
                    <a:cubicBezTo>
                      <a:pt x="471" y="285"/>
                      <a:pt x="446" y="229"/>
                      <a:pt x="377" y="229"/>
                    </a:cubicBezTo>
                    <a:lnTo>
                      <a:pt x="323" y="229"/>
                    </a:lnTo>
                    <a:cubicBezTo>
                      <a:pt x="285" y="229"/>
                      <a:pt x="281" y="210"/>
                      <a:pt x="281" y="201"/>
                    </a:cubicBezTo>
                    <a:lnTo>
                      <a:pt x="281" y="125"/>
                    </a:lnTo>
                    <a:cubicBezTo>
                      <a:pt x="304" y="114"/>
                      <a:pt x="320" y="91"/>
                      <a:pt x="320" y="65"/>
                    </a:cubicBezTo>
                    <a:cubicBezTo>
                      <a:pt x="320" y="29"/>
                      <a:pt x="291" y="0"/>
                      <a:pt x="255" y="0"/>
                    </a:cubicBezTo>
                    <a:cubicBezTo>
                      <a:pt x="219" y="0"/>
                      <a:pt x="190" y="29"/>
                      <a:pt x="190" y="65"/>
                    </a:cubicBezTo>
                    <a:cubicBezTo>
                      <a:pt x="190" y="91"/>
                      <a:pt x="206" y="114"/>
                      <a:pt x="229" y="125"/>
                    </a:cubicBezTo>
                    <a:lnTo>
                      <a:pt x="229" y="201"/>
                    </a:lnTo>
                    <a:cubicBezTo>
                      <a:pt x="229" y="208"/>
                      <a:pt x="227" y="229"/>
                      <a:pt x="187" y="229"/>
                    </a:cubicBezTo>
                    <a:lnTo>
                      <a:pt x="133" y="229"/>
                    </a:lnTo>
                    <a:cubicBezTo>
                      <a:pt x="64" y="229"/>
                      <a:pt x="39" y="285"/>
                      <a:pt x="39" y="323"/>
                    </a:cubicBezTo>
                    <a:lnTo>
                      <a:pt x="39" y="385"/>
                    </a:lnTo>
                    <a:cubicBezTo>
                      <a:pt x="16" y="395"/>
                      <a:pt x="0" y="418"/>
                      <a:pt x="0" y="445"/>
                    </a:cubicBezTo>
                    <a:cubicBezTo>
                      <a:pt x="0" y="481"/>
                      <a:pt x="29" y="510"/>
                      <a:pt x="65" y="510"/>
                    </a:cubicBezTo>
                    <a:cubicBezTo>
                      <a:pt x="101" y="510"/>
                      <a:pt x="130" y="481"/>
                      <a:pt x="130" y="445"/>
                    </a:cubicBezTo>
                    <a:cubicBezTo>
                      <a:pt x="130" y="418"/>
                      <a:pt x="114" y="395"/>
                      <a:pt x="91" y="385"/>
                    </a:cubicBezTo>
                    <a:lnTo>
                      <a:pt x="91" y="323"/>
                    </a:lnTo>
                    <a:cubicBezTo>
                      <a:pt x="91" y="316"/>
                      <a:pt x="93" y="281"/>
                      <a:pt x="133" y="281"/>
                    </a:cubicBezTo>
                    <a:lnTo>
                      <a:pt x="187" y="281"/>
                    </a:lnTo>
                    <a:cubicBezTo>
                      <a:pt x="204" y="281"/>
                      <a:pt x="218" y="278"/>
                      <a:pt x="229" y="274"/>
                    </a:cubicBezTo>
                    <a:lnTo>
                      <a:pt x="229" y="385"/>
                    </a:lnTo>
                    <a:cubicBezTo>
                      <a:pt x="206" y="395"/>
                      <a:pt x="190" y="418"/>
                      <a:pt x="190" y="445"/>
                    </a:cubicBezTo>
                    <a:cubicBezTo>
                      <a:pt x="190" y="481"/>
                      <a:pt x="219" y="510"/>
                      <a:pt x="255" y="510"/>
                    </a:cubicBezTo>
                    <a:cubicBezTo>
                      <a:pt x="291" y="510"/>
                      <a:pt x="320" y="481"/>
                      <a:pt x="320" y="445"/>
                    </a:cubicBezTo>
                    <a:cubicBezTo>
                      <a:pt x="320" y="418"/>
                      <a:pt x="304" y="395"/>
                      <a:pt x="281" y="385"/>
                    </a:cubicBezTo>
                    <a:lnTo>
                      <a:pt x="281" y="274"/>
                    </a:lnTo>
                    <a:cubicBezTo>
                      <a:pt x="293" y="278"/>
                      <a:pt x="307" y="281"/>
                      <a:pt x="323" y="281"/>
                    </a:cubicBezTo>
                    <a:lnTo>
                      <a:pt x="377" y="281"/>
                    </a:lnTo>
                    <a:cubicBezTo>
                      <a:pt x="416" y="281"/>
                      <a:pt x="419" y="313"/>
                      <a:pt x="420" y="323"/>
                    </a:cubicBezTo>
                    <a:lnTo>
                      <a:pt x="420" y="385"/>
                    </a:lnTo>
                    <a:cubicBezTo>
                      <a:pt x="396" y="395"/>
                      <a:pt x="380" y="418"/>
                      <a:pt x="380" y="445"/>
                    </a:cubicBezTo>
                    <a:cubicBezTo>
                      <a:pt x="380" y="481"/>
                      <a:pt x="409" y="510"/>
                      <a:pt x="445" y="510"/>
                    </a:cubicBezTo>
                    <a:cubicBezTo>
                      <a:pt x="481" y="510"/>
                      <a:pt x="511" y="481"/>
                      <a:pt x="511" y="445"/>
                    </a:cubicBezTo>
                    <a:cubicBezTo>
                      <a:pt x="511" y="418"/>
                      <a:pt x="494" y="395"/>
                      <a:pt x="471" y="385"/>
                    </a:cubicBezTo>
                    <a:close/>
                  </a:path>
                </a:pathLst>
              </a:custGeom>
              <a:solidFill>
                <a:schemeClr val="bg1"/>
              </a:solidFill>
              <a:ln>
                <a:noFill/>
              </a:ln>
              <a:effectLst/>
            </p:spPr>
            <p:txBody>
              <a:bodyPr vert="horz" wrap="square" lIns="73152" tIns="36576" rIns="73152" bIns="36576"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66" name="Group 65">
              <a:extLst>
                <a:ext uri="{FF2B5EF4-FFF2-40B4-BE49-F238E27FC236}">
                  <a16:creationId xmlns:a16="http://schemas.microsoft.com/office/drawing/2014/main" id="{9D720E8D-A5D2-4B08-8927-0C71D872FBDB}"/>
                </a:ext>
              </a:extLst>
            </p:cNvPr>
            <p:cNvGrpSpPr/>
            <p:nvPr/>
          </p:nvGrpSpPr>
          <p:grpSpPr>
            <a:xfrm>
              <a:off x="302343" y="5916932"/>
              <a:ext cx="457200" cy="457200"/>
              <a:chOff x="256079" y="5147339"/>
              <a:chExt cx="457200" cy="457200"/>
            </a:xfrm>
          </p:grpSpPr>
          <p:sp>
            <p:nvSpPr>
              <p:cNvPr id="67" name="Oval 66">
                <a:extLst>
                  <a:ext uri="{FF2B5EF4-FFF2-40B4-BE49-F238E27FC236}">
                    <a16:creationId xmlns:a16="http://schemas.microsoft.com/office/drawing/2014/main" id="{6F510DC1-971F-4C69-96CD-13FCF626B328}"/>
                  </a:ext>
                </a:extLst>
              </p:cNvPr>
              <p:cNvSpPr/>
              <p:nvPr/>
            </p:nvSpPr>
            <p:spPr bwMode="gray">
              <a:xfrm>
                <a:off x="256079" y="5147339"/>
                <a:ext cx="457200" cy="4572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Open Sans"/>
                  <a:ea typeface="+mn-ea"/>
                  <a:cs typeface="+mn-cs"/>
                </a:endParaRPr>
              </a:p>
            </p:txBody>
          </p:sp>
          <p:sp>
            <p:nvSpPr>
              <p:cNvPr id="68" name="Freeform 147">
                <a:extLst>
                  <a:ext uri="{FF2B5EF4-FFF2-40B4-BE49-F238E27FC236}">
                    <a16:creationId xmlns:a16="http://schemas.microsoft.com/office/drawing/2014/main" id="{1C5D6CDF-0D14-432D-B859-72ADCD3AD85F}"/>
                  </a:ext>
                </a:extLst>
              </p:cNvPr>
              <p:cNvSpPr>
                <a:spLocks noChangeAspect="1" noEditPoints="1"/>
              </p:cNvSpPr>
              <p:nvPr/>
            </p:nvSpPr>
            <p:spPr bwMode="auto">
              <a:xfrm>
                <a:off x="330399" y="5242089"/>
                <a:ext cx="335307" cy="256681"/>
              </a:xfrm>
              <a:custGeom>
                <a:avLst/>
                <a:gdLst>
                  <a:gd name="T0" fmla="*/ 37 w 148"/>
                  <a:gd name="T1" fmla="*/ 68 h 89"/>
                  <a:gd name="T2" fmla="*/ 37 w 148"/>
                  <a:gd name="T3" fmla="*/ 29 h 89"/>
                  <a:gd name="T4" fmla="*/ 52 w 148"/>
                  <a:gd name="T5" fmla="*/ 29 h 89"/>
                  <a:gd name="T6" fmla="*/ 26 w 148"/>
                  <a:gd name="T7" fmla="*/ 0 h 89"/>
                  <a:gd name="T8" fmla="*/ 0 w 148"/>
                  <a:gd name="T9" fmla="*/ 29 h 89"/>
                  <a:gd name="T10" fmla="*/ 15 w 148"/>
                  <a:gd name="T11" fmla="*/ 29 h 89"/>
                  <a:gd name="T12" fmla="*/ 15 w 148"/>
                  <a:gd name="T13" fmla="*/ 74 h 89"/>
                  <a:gd name="T14" fmla="*/ 30 w 148"/>
                  <a:gd name="T15" fmla="*/ 89 h 89"/>
                  <a:gd name="T16" fmla="*/ 96 w 148"/>
                  <a:gd name="T17" fmla="*/ 89 h 89"/>
                  <a:gd name="T18" fmla="*/ 77 w 148"/>
                  <a:gd name="T19" fmla="*/ 68 h 89"/>
                  <a:gd name="T20" fmla="*/ 37 w 148"/>
                  <a:gd name="T21" fmla="*/ 68 h 89"/>
                  <a:gd name="T22" fmla="*/ 133 w 148"/>
                  <a:gd name="T23" fmla="*/ 59 h 89"/>
                  <a:gd name="T24" fmla="*/ 133 w 148"/>
                  <a:gd name="T25" fmla="*/ 15 h 89"/>
                  <a:gd name="T26" fmla="*/ 118 w 148"/>
                  <a:gd name="T27" fmla="*/ 0 h 89"/>
                  <a:gd name="T28" fmla="*/ 52 w 148"/>
                  <a:gd name="T29" fmla="*/ 0 h 89"/>
                  <a:gd name="T30" fmla="*/ 71 w 148"/>
                  <a:gd name="T31" fmla="*/ 21 h 89"/>
                  <a:gd name="T32" fmla="*/ 111 w 148"/>
                  <a:gd name="T33" fmla="*/ 21 h 89"/>
                  <a:gd name="T34" fmla="*/ 111 w 148"/>
                  <a:gd name="T35" fmla="*/ 59 h 89"/>
                  <a:gd name="T36" fmla="*/ 96 w 148"/>
                  <a:gd name="T37" fmla="*/ 59 h 89"/>
                  <a:gd name="T38" fmla="*/ 122 w 148"/>
                  <a:gd name="T39" fmla="*/ 89 h 89"/>
                  <a:gd name="T40" fmla="*/ 148 w 148"/>
                  <a:gd name="T41" fmla="*/ 59 h 89"/>
                  <a:gd name="T42" fmla="*/ 133 w 148"/>
                  <a:gd name="T43" fmla="*/ 5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89">
                    <a:moveTo>
                      <a:pt x="37" y="68"/>
                    </a:moveTo>
                    <a:cubicBezTo>
                      <a:pt x="37" y="29"/>
                      <a:pt x="37" y="29"/>
                      <a:pt x="37" y="29"/>
                    </a:cubicBezTo>
                    <a:cubicBezTo>
                      <a:pt x="52" y="29"/>
                      <a:pt x="52" y="29"/>
                      <a:pt x="52" y="29"/>
                    </a:cubicBezTo>
                    <a:cubicBezTo>
                      <a:pt x="26" y="0"/>
                      <a:pt x="26" y="0"/>
                      <a:pt x="26" y="0"/>
                    </a:cubicBezTo>
                    <a:cubicBezTo>
                      <a:pt x="0" y="29"/>
                      <a:pt x="0" y="29"/>
                      <a:pt x="0" y="29"/>
                    </a:cubicBezTo>
                    <a:cubicBezTo>
                      <a:pt x="15" y="29"/>
                      <a:pt x="15" y="29"/>
                      <a:pt x="15" y="29"/>
                    </a:cubicBezTo>
                    <a:cubicBezTo>
                      <a:pt x="15" y="74"/>
                      <a:pt x="15" y="74"/>
                      <a:pt x="15" y="74"/>
                    </a:cubicBezTo>
                    <a:cubicBezTo>
                      <a:pt x="15" y="82"/>
                      <a:pt x="22" y="89"/>
                      <a:pt x="30" y="89"/>
                    </a:cubicBezTo>
                    <a:cubicBezTo>
                      <a:pt x="96" y="89"/>
                      <a:pt x="96" y="89"/>
                      <a:pt x="96" y="89"/>
                    </a:cubicBezTo>
                    <a:cubicBezTo>
                      <a:pt x="77" y="68"/>
                      <a:pt x="77" y="68"/>
                      <a:pt x="77" y="68"/>
                    </a:cubicBezTo>
                    <a:lnTo>
                      <a:pt x="37" y="68"/>
                    </a:lnTo>
                    <a:close/>
                    <a:moveTo>
                      <a:pt x="133" y="59"/>
                    </a:moveTo>
                    <a:cubicBezTo>
                      <a:pt x="133" y="15"/>
                      <a:pt x="133" y="15"/>
                      <a:pt x="133" y="15"/>
                    </a:cubicBezTo>
                    <a:cubicBezTo>
                      <a:pt x="133" y="7"/>
                      <a:pt x="126" y="0"/>
                      <a:pt x="118" y="0"/>
                    </a:cubicBezTo>
                    <a:cubicBezTo>
                      <a:pt x="52" y="0"/>
                      <a:pt x="52" y="0"/>
                      <a:pt x="52" y="0"/>
                    </a:cubicBezTo>
                    <a:cubicBezTo>
                      <a:pt x="71" y="21"/>
                      <a:pt x="71" y="21"/>
                      <a:pt x="71" y="21"/>
                    </a:cubicBezTo>
                    <a:cubicBezTo>
                      <a:pt x="111" y="21"/>
                      <a:pt x="111" y="21"/>
                      <a:pt x="111" y="21"/>
                    </a:cubicBezTo>
                    <a:cubicBezTo>
                      <a:pt x="111" y="59"/>
                      <a:pt x="111" y="59"/>
                      <a:pt x="111" y="59"/>
                    </a:cubicBezTo>
                    <a:cubicBezTo>
                      <a:pt x="96" y="59"/>
                      <a:pt x="96" y="59"/>
                      <a:pt x="96" y="59"/>
                    </a:cubicBezTo>
                    <a:cubicBezTo>
                      <a:pt x="122" y="89"/>
                      <a:pt x="122" y="89"/>
                      <a:pt x="122" y="89"/>
                    </a:cubicBezTo>
                    <a:cubicBezTo>
                      <a:pt x="148" y="59"/>
                      <a:pt x="148" y="59"/>
                      <a:pt x="148" y="59"/>
                    </a:cubicBezTo>
                    <a:lnTo>
                      <a:pt x="133" y="59"/>
                    </a:lnTo>
                    <a:close/>
                  </a:path>
                </a:pathLst>
              </a:custGeom>
              <a:solidFill>
                <a:schemeClr val="bg1"/>
              </a:solidFill>
              <a:ln>
                <a:noFill/>
              </a:ln>
              <a:effectLst/>
            </p:spPr>
            <p:txBody>
              <a:bodyPr vert="horz" wrap="square" lIns="73152" tIns="36576" rIns="73152" bIns="36576"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69" name="TextBox 68">
              <a:extLst>
                <a:ext uri="{FF2B5EF4-FFF2-40B4-BE49-F238E27FC236}">
                  <a16:creationId xmlns:a16="http://schemas.microsoft.com/office/drawing/2014/main" id="{9376F90C-A20C-4777-B9EB-FDF622ABD555}"/>
                </a:ext>
              </a:extLst>
            </p:cNvPr>
            <p:cNvSpPr txBox="1"/>
            <p:nvPr/>
          </p:nvSpPr>
          <p:spPr>
            <a:xfrm>
              <a:off x="903316" y="3199058"/>
              <a:ext cx="4421334" cy="696951"/>
            </a:xfrm>
            <a:prstGeom prst="rect">
              <a:avLst/>
            </a:prstGeom>
            <a:noFill/>
            <a:ln>
              <a:noFill/>
            </a:ln>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1000" b="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Transition Manager will plan out the list of participants, modules and activities included in knowledge transfer based on the inputs received from the CEL/DLs. Keep in mind, in some cases it helps to invite multiple SMEs (functional and technical) into one session.</a:t>
              </a:r>
            </a:p>
          </p:txBody>
        </p:sp>
        <p:sp>
          <p:nvSpPr>
            <p:cNvPr id="70" name="TextBox 69">
              <a:extLst>
                <a:ext uri="{FF2B5EF4-FFF2-40B4-BE49-F238E27FC236}">
                  <a16:creationId xmlns:a16="http://schemas.microsoft.com/office/drawing/2014/main" id="{98AECFA4-F505-4BD8-B588-8D4CCB84D866}"/>
                </a:ext>
              </a:extLst>
            </p:cNvPr>
            <p:cNvSpPr txBox="1"/>
            <p:nvPr/>
          </p:nvSpPr>
          <p:spPr>
            <a:xfrm>
              <a:off x="913435" y="4078162"/>
              <a:ext cx="4421334" cy="871188"/>
            </a:xfrm>
            <a:prstGeom prst="rect">
              <a:avLst/>
            </a:prstGeom>
            <a:noFill/>
            <a:ln>
              <a:noFill/>
            </a:ln>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CEL/DLs </a:t>
              </a:r>
              <a:r>
                <a:rPr kumimoji="0" lang="en-US" sz="1000" b="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are responsible for a) identifying all available documentation – ideally on MS TEAMS b) prepare brief presentation/kickoff on the chosen knowledge areas c) be ready to answer questions related to KT tasks and d) identify the cadence for updating the plan.</a:t>
              </a:r>
            </a:p>
          </p:txBody>
        </p:sp>
        <p:sp>
          <p:nvSpPr>
            <p:cNvPr id="71" name="TextBox 70">
              <a:extLst>
                <a:ext uri="{FF2B5EF4-FFF2-40B4-BE49-F238E27FC236}">
                  <a16:creationId xmlns:a16="http://schemas.microsoft.com/office/drawing/2014/main" id="{3528C52B-7E11-420E-BCA5-26EBF33D3DC0}"/>
                </a:ext>
              </a:extLst>
            </p:cNvPr>
            <p:cNvSpPr txBox="1"/>
            <p:nvPr/>
          </p:nvSpPr>
          <p:spPr>
            <a:xfrm>
              <a:off x="903316" y="5012524"/>
              <a:ext cx="4421334" cy="696951"/>
            </a:xfrm>
            <a:prstGeom prst="rect">
              <a:avLst/>
            </a:prstGeom>
            <a:noFill/>
            <a:ln>
              <a:noFill/>
            </a:ln>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Transition managers will help schedule knowledge transfer sessions, </a:t>
              </a:r>
              <a:r>
                <a:rPr lang="en-US" sz="1000" i="1">
                  <a:solidFill>
                    <a:prstClr val="black"/>
                  </a:solidFill>
                  <a:latin typeface="Open Sans" panose="020B0606030504020204" pitchFamily="34" charset="0"/>
                  <a:ea typeface="Open Sans" panose="020B0606030504020204" pitchFamily="34" charset="0"/>
                  <a:cs typeface="Open Sans" panose="020B0606030504020204" pitchFamily="34" charset="0"/>
                </a:rPr>
                <a:t>as needed</a:t>
              </a: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 in accordance with the KT plan and tasks associated.  Session vary from 1 – 3 hours per session depending upon the KT topic/module. </a:t>
              </a:r>
            </a:p>
          </p:txBody>
        </p:sp>
        <p:sp>
          <p:nvSpPr>
            <p:cNvPr id="72" name="TextBox 71">
              <a:extLst>
                <a:ext uri="{FF2B5EF4-FFF2-40B4-BE49-F238E27FC236}">
                  <a16:creationId xmlns:a16="http://schemas.microsoft.com/office/drawing/2014/main" id="{9617B317-492B-4AD3-9B7F-5EE3D8490A2B}"/>
                </a:ext>
              </a:extLst>
            </p:cNvPr>
            <p:cNvSpPr txBox="1"/>
            <p:nvPr/>
          </p:nvSpPr>
          <p:spPr>
            <a:xfrm>
              <a:off x="903316" y="5930172"/>
              <a:ext cx="4421334" cy="348476"/>
            </a:xfrm>
            <a:prstGeom prst="rect">
              <a:avLst/>
            </a:prstGeom>
            <a:noFill/>
            <a:ln>
              <a:noFill/>
            </a:ln>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1000" b="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Knowledge transfer sessions should be recorded and stored on the project MS TEAMS site for further review, </a:t>
              </a:r>
              <a:r>
                <a:rPr kumimoji="0" lang="en-US" sz="1000" b="0"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as needed</a:t>
              </a:r>
            </a:p>
          </p:txBody>
        </p:sp>
      </p:grpSp>
      <p:grpSp>
        <p:nvGrpSpPr>
          <p:cNvPr id="121" name="Group 120">
            <a:extLst>
              <a:ext uri="{FF2B5EF4-FFF2-40B4-BE49-F238E27FC236}">
                <a16:creationId xmlns:a16="http://schemas.microsoft.com/office/drawing/2014/main" id="{09E3C299-2510-4BD4-97B6-93B7F1DDA29D}"/>
              </a:ext>
            </a:extLst>
          </p:cNvPr>
          <p:cNvGrpSpPr/>
          <p:nvPr/>
        </p:nvGrpSpPr>
        <p:grpSpPr>
          <a:xfrm>
            <a:off x="262127" y="1159118"/>
            <a:ext cx="11478767" cy="1436949"/>
            <a:chOff x="1058084" y="1577321"/>
            <a:chExt cx="10201016" cy="1180666"/>
          </a:xfrm>
        </p:grpSpPr>
        <p:cxnSp>
          <p:nvCxnSpPr>
            <p:cNvPr id="81" name="Straight Connector 80">
              <a:extLst>
                <a:ext uri="{FF2B5EF4-FFF2-40B4-BE49-F238E27FC236}">
                  <a16:creationId xmlns:a16="http://schemas.microsoft.com/office/drawing/2014/main" id="{9A7A14BC-5629-42CA-9CD7-ACFB5840CB5F}"/>
                </a:ext>
              </a:extLst>
            </p:cNvPr>
            <p:cNvCxnSpPr>
              <a:cxnSpLocks/>
            </p:cNvCxnSpPr>
            <p:nvPr/>
          </p:nvCxnSpPr>
          <p:spPr>
            <a:xfrm flipV="1">
              <a:off x="10597967" y="2146357"/>
              <a:ext cx="0" cy="329251"/>
            </a:xfrm>
            <a:prstGeom prst="line">
              <a:avLst/>
            </a:prstGeom>
            <a:noFill/>
            <a:ln w="9525" cap="flat" cmpd="sng" algn="ctr">
              <a:solidFill>
                <a:srgbClr val="6B777C"/>
              </a:solidFill>
              <a:prstDash val="solid"/>
            </a:ln>
            <a:effectLst/>
          </p:spPr>
        </p:cxnSp>
        <p:cxnSp>
          <p:nvCxnSpPr>
            <p:cNvPr id="82" name="Straight Connector 81">
              <a:extLst>
                <a:ext uri="{FF2B5EF4-FFF2-40B4-BE49-F238E27FC236}">
                  <a16:creationId xmlns:a16="http://schemas.microsoft.com/office/drawing/2014/main" id="{12967DD4-A42C-4F78-8220-96843DFE298E}"/>
                </a:ext>
              </a:extLst>
            </p:cNvPr>
            <p:cNvCxnSpPr>
              <a:cxnSpLocks/>
            </p:cNvCxnSpPr>
            <p:nvPr/>
          </p:nvCxnSpPr>
          <p:spPr>
            <a:xfrm flipV="1">
              <a:off x="9283723" y="2146357"/>
              <a:ext cx="0" cy="329251"/>
            </a:xfrm>
            <a:prstGeom prst="line">
              <a:avLst/>
            </a:prstGeom>
            <a:noFill/>
            <a:ln w="9525" cap="flat" cmpd="sng" algn="ctr">
              <a:solidFill>
                <a:srgbClr val="6B777C"/>
              </a:solidFill>
              <a:prstDash val="solid"/>
            </a:ln>
            <a:effectLst/>
          </p:spPr>
        </p:cxnSp>
        <p:cxnSp>
          <p:nvCxnSpPr>
            <p:cNvPr id="83" name="Straight Connector 82">
              <a:extLst>
                <a:ext uri="{FF2B5EF4-FFF2-40B4-BE49-F238E27FC236}">
                  <a16:creationId xmlns:a16="http://schemas.microsoft.com/office/drawing/2014/main" id="{6FD55F8E-0CBA-417A-834A-81C208E6899A}"/>
                </a:ext>
              </a:extLst>
            </p:cNvPr>
            <p:cNvCxnSpPr>
              <a:cxnSpLocks/>
            </p:cNvCxnSpPr>
            <p:nvPr/>
          </p:nvCxnSpPr>
          <p:spPr>
            <a:xfrm flipV="1">
              <a:off x="7982150" y="2146357"/>
              <a:ext cx="0" cy="329251"/>
            </a:xfrm>
            <a:prstGeom prst="line">
              <a:avLst/>
            </a:prstGeom>
            <a:noFill/>
            <a:ln w="9525" cap="flat" cmpd="sng" algn="ctr">
              <a:solidFill>
                <a:srgbClr val="6B777C"/>
              </a:solidFill>
              <a:prstDash val="solid"/>
            </a:ln>
            <a:effectLst/>
          </p:spPr>
        </p:cxnSp>
        <p:cxnSp>
          <p:nvCxnSpPr>
            <p:cNvPr id="84" name="Straight Connector 83">
              <a:extLst>
                <a:ext uri="{FF2B5EF4-FFF2-40B4-BE49-F238E27FC236}">
                  <a16:creationId xmlns:a16="http://schemas.microsoft.com/office/drawing/2014/main" id="{61B5D6F7-F086-42AE-8195-650F571B3232}"/>
                </a:ext>
              </a:extLst>
            </p:cNvPr>
            <p:cNvCxnSpPr>
              <a:cxnSpLocks/>
            </p:cNvCxnSpPr>
            <p:nvPr/>
          </p:nvCxnSpPr>
          <p:spPr>
            <a:xfrm flipV="1">
              <a:off x="6695180" y="2146357"/>
              <a:ext cx="0" cy="329251"/>
            </a:xfrm>
            <a:prstGeom prst="line">
              <a:avLst/>
            </a:prstGeom>
            <a:noFill/>
            <a:ln w="9525" cap="flat" cmpd="sng" algn="ctr">
              <a:solidFill>
                <a:srgbClr val="6B777C"/>
              </a:solidFill>
              <a:prstDash val="solid"/>
            </a:ln>
            <a:effectLst/>
          </p:spPr>
        </p:cxnSp>
        <p:cxnSp>
          <p:nvCxnSpPr>
            <p:cNvPr id="85" name="Straight Connector 84">
              <a:extLst>
                <a:ext uri="{FF2B5EF4-FFF2-40B4-BE49-F238E27FC236}">
                  <a16:creationId xmlns:a16="http://schemas.microsoft.com/office/drawing/2014/main" id="{D2BCA4CF-4583-453E-9A0E-91623DF655D1}"/>
                </a:ext>
              </a:extLst>
            </p:cNvPr>
            <p:cNvCxnSpPr>
              <a:cxnSpLocks/>
            </p:cNvCxnSpPr>
            <p:nvPr/>
          </p:nvCxnSpPr>
          <p:spPr>
            <a:xfrm flipV="1">
              <a:off x="5355144" y="2146357"/>
              <a:ext cx="0" cy="329251"/>
            </a:xfrm>
            <a:prstGeom prst="line">
              <a:avLst/>
            </a:prstGeom>
            <a:noFill/>
            <a:ln w="9525" cap="flat" cmpd="sng" algn="ctr">
              <a:solidFill>
                <a:srgbClr val="6B777C"/>
              </a:solidFill>
              <a:prstDash val="solid"/>
            </a:ln>
            <a:effectLst/>
          </p:spPr>
        </p:cxnSp>
        <p:cxnSp>
          <p:nvCxnSpPr>
            <p:cNvPr id="86" name="Straight Connector 85">
              <a:extLst>
                <a:ext uri="{FF2B5EF4-FFF2-40B4-BE49-F238E27FC236}">
                  <a16:creationId xmlns:a16="http://schemas.microsoft.com/office/drawing/2014/main" id="{8EB415D1-D94A-4EEA-96DF-85162618E405}"/>
                </a:ext>
              </a:extLst>
            </p:cNvPr>
            <p:cNvCxnSpPr>
              <a:cxnSpLocks/>
            </p:cNvCxnSpPr>
            <p:nvPr/>
          </p:nvCxnSpPr>
          <p:spPr>
            <a:xfrm flipV="1">
              <a:off x="4104647" y="2146357"/>
              <a:ext cx="0" cy="329251"/>
            </a:xfrm>
            <a:prstGeom prst="line">
              <a:avLst/>
            </a:prstGeom>
            <a:noFill/>
            <a:ln w="9525" cap="flat" cmpd="sng" algn="ctr">
              <a:solidFill>
                <a:srgbClr val="6B777C"/>
              </a:solidFill>
              <a:prstDash val="solid"/>
            </a:ln>
            <a:effectLst/>
          </p:spPr>
        </p:cxnSp>
        <p:cxnSp>
          <p:nvCxnSpPr>
            <p:cNvPr id="87" name="Straight Connector 86">
              <a:extLst>
                <a:ext uri="{FF2B5EF4-FFF2-40B4-BE49-F238E27FC236}">
                  <a16:creationId xmlns:a16="http://schemas.microsoft.com/office/drawing/2014/main" id="{107A556A-B9E0-46C2-AD22-C2DCF22FD195}"/>
                </a:ext>
              </a:extLst>
            </p:cNvPr>
            <p:cNvCxnSpPr>
              <a:cxnSpLocks/>
            </p:cNvCxnSpPr>
            <p:nvPr/>
          </p:nvCxnSpPr>
          <p:spPr>
            <a:xfrm flipV="1">
              <a:off x="2876580" y="2146357"/>
              <a:ext cx="0" cy="329251"/>
            </a:xfrm>
            <a:prstGeom prst="line">
              <a:avLst/>
            </a:prstGeom>
            <a:noFill/>
            <a:ln w="9525" cap="flat" cmpd="sng" algn="ctr">
              <a:solidFill>
                <a:srgbClr val="6B777C"/>
              </a:solidFill>
              <a:prstDash val="solid"/>
            </a:ln>
            <a:effectLst/>
          </p:spPr>
        </p:cxnSp>
        <p:cxnSp>
          <p:nvCxnSpPr>
            <p:cNvPr id="88" name="Straight Connector 87">
              <a:extLst>
                <a:ext uri="{FF2B5EF4-FFF2-40B4-BE49-F238E27FC236}">
                  <a16:creationId xmlns:a16="http://schemas.microsoft.com/office/drawing/2014/main" id="{74496E2A-E0FB-4B10-ADB1-8BD88DD04A11}"/>
                </a:ext>
              </a:extLst>
            </p:cNvPr>
            <p:cNvCxnSpPr>
              <a:cxnSpLocks/>
            </p:cNvCxnSpPr>
            <p:nvPr/>
          </p:nvCxnSpPr>
          <p:spPr>
            <a:xfrm flipV="1">
              <a:off x="1579666" y="2146357"/>
              <a:ext cx="0" cy="329251"/>
            </a:xfrm>
            <a:prstGeom prst="line">
              <a:avLst/>
            </a:prstGeom>
            <a:noFill/>
            <a:ln w="9525" cap="flat" cmpd="sng" algn="ctr">
              <a:solidFill>
                <a:srgbClr val="6B777C"/>
              </a:solidFill>
              <a:prstDash val="solid"/>
            </a:ln>
            <a:effectLst/>
          </p:spPr>
        </p:cxnSp>
        <p:sp>
          <p:nvSpPr>
            <p:cNvPr id="89" name="Right Arrow 74">
              <a:extLst>
                <a:ext uri="{FF2B5EF4-FFF2-40B4-BE49-F238E27FC236}">
                  <a16:creationId xmlns:a16="http://schemas.microsoft.com/office/drawing/2014/main" id="{A483BFE7-AA30-4472-A791-146503A811B1}"/>
                </a:ext>
              </a:extLst>
            </p:cNvPr>
            <p:cNvSpPr/>
            <p:nvPr/>
          </p:nvSpPr>
          <p:spPr>
            <a:xfrm>
              <a:off x="1058084" y="2328169"/>
              <a:ext cx="10201016" cy="429818"/>
            </a:xfrm>
            <a:prstGeom prst="rightArrow">
              <a:avLst>
                <a:gd name="adj1" fmla="val 50000"/>
                <a:gd name="adj2" fmla="val 48792"/>
              </a:avLst>
            </a:prstGeom>
            <a:solidFill>
              <a:schemeClr val="accent1"/>
            </a:solidFill>
            <a:ln w="12700" cap="flat" cmpd="sng" algn="ctr">
              <a:noFill/>
              <a:prstDash val="solid"/>
            </a:ln>
            <a:effectLst/>
          </p:spPr>
          <p:txBody>
            <a:bodyPr wrap="square" lIns="31758" tIns="31758" rIns="31758" bIns="31758" rtlCol="0" anchor="ctr">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D0D0CE">
                    <a:lumMod val="1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Rectangle: Rounded Corners 89">
              <a:extLst>
                <a:ext uri="{FF2B5EF4-FFF2-40B4-BE49-F238E27FC236}">
                  <a16:creationId xmlns:a16="http://schemas.microsoft.com/office/drawing/2014/main" id="{F690CFF2-546C-4A7F-B114-1317DE5E0727}"/>
                </a:ext>
              </a:extLst>
            </p:cNvPr>
            <p:cNvSpPr/>
            <p:nvPr/>
          </p:nvSpPr>
          <p:spPr bwMode="gray">
            <a:xfrm>
              <a:off x="1058084" y="1577321"/>
              <a:ext cx="1069071" cy="578501"/>
            </a:xfrm>
            <a:prstGeom prst="round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8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Establish shadow process, activities, roles and responsibilities outlined in KT plan</a:t>
              </a:r>
            </a:p>
          </p:txBody>
        </p:sp>
        <p:sp>
          <p:nvSpPr>
            <p:cNvPr id="92" name="Rectangle: Rounded Corners 91">
              <a:extLst>
                <a:ext uri="{FF2B5EF4-FFF2-40B4-BE49-F238E27FC236}">
                  <a16:creationId xmlns:a16="http://schemas.microsoft.com/office/drawing/2014/main" id="{884A56CD-B8C0-4290-89C1-A557E6DDAFB9}"/>
                </a:ext>
              </a:extLst>
            </p:cNvPr>
            <p:cNvSpPr/>
            <p:nvPr/>
          </p:nvSpPr>
          <p:spPr bwMode="gray">
            <a:xfrm>
              <a:off x="2337109" y="1577321"/>
              <a:ext cx="1069071" cy="578501"/>
            </a:xfrm>
            <a:prstGeom prst="round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8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Establish and confirm Shadowing logistics</a:t>
              </a:r>
            </a:p>
          </p:txBody>
        </p:sp>
        <p:sp>
          <p:nvSpPr>
            <p:cNvPr id="94" name="Rectangle: Rounded Corners 93">
              <a:extLst>
                <a:ext uri="{FF2B5EF4-FFF2-40B4-BE49-F238E27FC236}">
                  <a16:creationId xmlns:a16="http://schemas.microsoft.com/office/drawing/2014/main" id="{16A9301A-BE62-4D49-8295-5A7131756671}"/>
                </a:ext>
              </a:extLst>
            </p:cNvPr>
            <p:cNvSpPr/>
            <p:nvPr/>
          </p:nvSpPr>
          <p:spPr bwMode="gray">
            <a:xfrm>
              <a:off x="3616134" y="1577321"/>
              <a:ext cx="1069071" cy="578501"/>
            </a:xfrm>
            <a:prstGeom prst="round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8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Kickoff  KT:Shadow Plan with AMS Team</a:t>
              </a:r>
            </a:p>
          </p:txBody>
        </p:sp>
        <p:sp>
          <p:nvSpPr>
            <p:cNvPr id="96" name="Rectangle: Rounded Corners 95">
              <a:extLst>
                <a:ext uri="{FF2B5EF4-FFF2-40B4-BE49-F238E27FC236}">
                  <a16:creationId xmlns:a16="http://schemas.microsoft.com/office/drawing/2014/main" id="{CBF08339-B565-4210-8BA3-B34C7A856EF3}"/>
                </a:ext>
              </a:extLst>
            </p:cNvPr>
            <p:cNvSpPr/>
            <p:nvPr/>
          </p:nvSpPr>
          <p:spPr bwMode="gray">
            <a:xfrm>
              <a:off x="4895159" y="1577321"/>
              <a:ext cx="1069071" cy="578501"/>
            </a:xfrm>
            <a:prstGeom prst="round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8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Monitor the process and technology specific activities for each application</a:t>
              </a:r>
            </a:p>
          </p:txBody>
        </p:sp>
        <p:sp>
          <p:nvSpPr>
            <p:cNvPr id="98" name="Rectangle: Rounded Corners 97">
              <a:extLst>
                <a:ext uri="{FF2B5EF4-FFF2-40B4-BE49-F238E27FC236}">
                  <a16:creationId xmlns:a16="http://schemas.microsoft.com/office/drawing/2014/main" id="{CC66891E-1603-4BA2-82ED-321B606E23E6}"/>
                </a:ext>
              </a:extLst>
            </p:cNvPr>
            <p:cNvSpPr/>
            <p:nvPr/>
          </p:nvSpPr>
          <p:spPr bwMode="gray">
            <a:xfrm>
              <a:off x="6174183" y="1577321"/>
              <a:ext cx="1069071" cy="578501"/>
            </a:xfrm>
            <a:prstGeom prst="round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8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Update  KT:Shadow Plan</a:t>
              </a:r>
            </a:p>
          </p:txBody>
        </p:sp>
        <p:sp>
          <p:nvSpPr>
            <p:cNvPr id="100" name="Rectangle: Rounded Corners 99">
              <a:extLst>
                <a:ext uri="{FF2B5EF4-FFF2-40B4-BE49-F238E27FC236}">
                  <a16:creationId xmlns:a16="http://schemas.microsoft.com/office/drawing/2014/main" id="{E104A678-898E-412D-A6B0-DD47A7D4E5BB}"/>
                </a:ext>
              </a:extLst>
            </p:cNvPr>
            <p:cNvSpPr/>
            <p:nvPr/>
          </p:nvSpPr>
          <p:spPr bwMode="gray">
            <a:xfrm>
              <a:off x="7453208" y="1577321"/>
              <a:ext cx="1069071" cy="578501"/>
            </a:xfrm>
            <a:prstGeom prst="round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8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Maintain risk/issues log and mitigation plans</a:t>
              </a:r>
            </a:p>
          </p:txBody>
        </p:sp>
        <p:sp>
          <p:nvSpPr>
            <p:cNvPr id="103" name="Oval 102">
              <a:extLst>
                <a:ext uri="{FF2B5EF4-FFF2-40B4-BE49-F238E27FC236}">
                  <a16:creationId xmlns:a16="http://schemas.microsoft.com/office/drawing/2014/main" id="{87762E2C-9BFB-46F6-B9EF-70873CAAA5F8}"/>
                </a:ext>
              </a:extLst>
            </p:cNvPr>
            <p:cNvSpPr/>
            <p:nvPr/>
          </p:nvSpPr>
          <p:spPr bwMode="gray">
            <a:xfrm>
              <a:off x="10521605" y="2465172"/>
              <a:ext cx="152724" cy="152724"/>
            </a:xfrm>
            <a:prstGeom prst="ellipse">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4" name="Rectangle: Rounded Corners 103">
              <a:extLst>
                <a:ext uri="{FF2B5EF4-FFF2-40B4-BE49-F238E27FC236}">
                  <a16:creationId xmlns:a16="http://schemas.microsoft.com/office/drawing/2014/main" id="{B1EB873D-0826-475B-977B-E6ED10E52808}"/>
                </a:ext>
              </a:extLst>
            </p:cNvPr>
            <p:cNvSpPr/>
            <p:nvPr/>
          </p:nvSpPr>
          <p:spPr bwMode="gray">
            <a:xfrm>
              <a:off x="8732233" y="1577321"/>
              <a:ext cx="1069071" cy="578501"/>
            </a:xfrm>
            <a:prstGeom prst="round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8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Review readiness Criteria</a:t>
              </a:r>
            </a:p>
          </p:txBody>
        </p:sp>
        <p:sp>
          <p:nvSpPr>
            <p:cNvPr id="106" name="Rectangle: Rounded Corners 105">
              <a:extLst>
                <a:ext uri="{FF2B5EF4-FFF2-40B4-BE49-F238E27FC236}">
                  <a16:creationId xmlns:a16="http://schemas.microsoft.com/office/drawing/2014/main" id="{85935F92-ECFB-45F3-8A0F-148ED0532C27}"/>
                </a:ext>
              </a:extLst>
            </p:cNvPr>
            <p:cNvSpPr/>
            <p:nvPr/>
          </p:nvSpPr>
          <p:spPr bwMode="gray">
            <a:xfrm>
              <a:off x="10011255" y="1577321"/>
              <a:ext cx="1069071" cy="578501"/>
            </a:xfrm>
            <a:prstGeom prst="round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8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Confirm project team readiness for Reverse Shadow activities</a:t>
              </a:r>
            </a:p>
          </p:txBody>
        </p:sp>
        <p:sp>
          <p:nvSpPr>
            <p:cNvPr id="108" name="Oval 107">
              <a:extLst>
                <a:ext uri="{FF2B5EF4-FFF2-40B4-BE49-F238E27FC236}">
                  <a16:creationId xmlns:a16="http://schemas.microsoft.com/office/drawing/2014/main" id="{CAD1C86A-23A9-4CCD-BDB2-2C770AC28D14}"/>
                </a:ext>
              </a:extLst>
            </p:cNvPr>
            <p:cNvSpPr/>
            <p:nvPr/>
          </p:nvSpPr>
          <p:spPr bwMode="gray">
            <a:xfrm>
              <a:off x="9207361" y="2465172"/>
              <a:ext cx="152724" cy="152724"/>
            </a:xfrm>
            <a:prstGeom prst="ellipse">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0" name="Oval 109">
              <a:extLst>
                <a:ext uri="{FF2B5EF4-FFF2-40B4-BE49-F238E27FC236}">
                  <a16:creationId xmlns:a16="http://schemas.microsoft.com/office/drawing/2014/main" id="{7D768E61-2B0E-4689-B0A1-CC6D79B93FEB}"/>
                </a:ext>
              </a:extLst>
            </p:cNvPr>
            <p:cNvSpPr/>
            <p:nvPr/>
          </p:nvSpPr>
          <p:spPr bwMode="gray">
            <a:xfrm>
              <a:off x="7905788" y="2459026"/>
              <a:ext cx="152724" cy="152724"/>
            </a:xfrm>
            <a:prstGeom prst="ellipse">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2" name="Oval 111">
              <a:extLst>
                <a:ext uri="{FF2B5EF4-FFF2-40B4-BE49-F238E27FC236}">
                  <a16:creationId xmlns:a16="http://schemas.microsoft.com/office/drawing/2014/main" id="{4C14C697-FB31-4D1C-A2AD-200066983352}"/>
                </a:ext>
              </a:extLst>
            </p:cNvPr>
            <p:cNvSpPr/>
            <p:nvPr/>
          </p:nvSpPr>
          <p:spPr bwMode="gray">
            <a:xfrm>
              <a:off x="6618818" y="2459026"/>
              <a:ext cx="152724" cy="152724"/>
            </a:xfrm>
            <a:prstGeom prst="ellipse">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4" name="Oval 113">
              <a:extLst>
                <a:ext uri="{FF2B5EF4-FFF2-40B4-BE49-F238E27FC236}">
                  <a16:creationId xmlns:a16="http://schemas.microsoft.com/office/drawing/2014/main" id="{4F9C7C39-B9B3-4D2C-9D4D-CE4E7ED00921}"/>
                </a:ext>
              </a:extLst>
            </p:cNvPr>
            <p:cNvSpPr/>
            <p:nvPr/>
          </p:nvSpPr>
          <p:spPr bwMode="gray">
            <a:xfrm>
              <a:off x="5278782" y="2459026"/>
              <a:ext cx="152724" cy="152724"/>
            </a:xfrm>
            <a:prstGeom prst="ellipse">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6" name="Oval 115">
              <a:extLst>
                <a:ext uri="{FF2B5EF4-FFF2-40B4-BE49-F238E27FC236}">
                  <a16:creationId xmlns:a16="http://schemas.microsoft.com/office/drawing/2014/main" id="{4333DFCB-9F6D-4759-AE32-8047C414A14E}"/>
                </a:ext>
              </a:extLst>
            </p:cNvPr>
            <p:cNvSpPr/>
            <p:nvPr/>
          </p:nvSpPr>
          <p:spPr bwMode="gray">
            <a:xfrm>
              <a:off x="4028285" y="2465172"/>
              <a:ext cx="152724" cy="152724"/>
            </a:xfrm>
            <a:prstGeom prst="ellipse">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8" name="Oval 117">
              <a:extLst>
                <a:ext uri="{FF2B5EF4-FFF2-40B4-BE49-F238E27FC236}">
                  <a16:creationId xmlns:a16="http://schemas.microsoft.com/office/drawing/2014/main" id="{E0724E9F-CAE3-4E87-BF00-4E2350C9A095}"/>
                </a:ext>
              </a:extLst>
            </p:cNvPr>
            <p:cNvSpPr/>
            <p:nvPr/>
          </p:nvSpPr>
          <p:spPr bwMode="gray">
            <a:xfrm>
              <a:off x="2800217" y="2465172"/>
              <a:ext cx="152724" cy="152724"/>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9" name="Oval 118">
              <a:extLst>
                <a:ext uri="{FF2B5EF4-FFF2-40B4-BE49-F238E27FC236}">
                  <a16:creationId xmlns:a16="http://schemas.microsoft.com/office/drawing/2014/main" id="{29E001DD-F631-4A12-B7CB-ECD6C21CF285}"/>
                </a:ext>
              </a:extLst>
            </p:cNvPr>
            <p:cNvSpPr/>
            <p:nvPr/>
          </p:nvSpPr>
          <p:spPr bwMode="gray">
            <a:xfrm>
              <a:off x="1503304" y="2459026"/>
              <a:ext cx="152724" cy="152724"/>
            </a:xfrm>
            <a:prstGeom prst="ellipse">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3" name="Group 122">
            <a:extLst>
              <a:ext uri="{FF2B5EF4-FFF2-40B4-BE49-F238E27FC236}">
                <a16:creationId xmlns:a16="http://schemas.microsoft.com/office/drawing/2014/main" id="{A61FAE34-41BC-4827-B365-8AEE37AEA40D}"/>
              </a:ext>
            </a:extLst>
          </p:cNvPr>
          <p:cNvGrpSpPr/>
          <p:nvPr/>
        </p:nvGrpSpPr>
        <p:grpSpPr>
          <a:xfrm>
            <a:off x="6464593" y="2893616"/>
            <a:ext cx="4724860" cy="3497638"/>
            <a:chOff x="206761" y="2577545"/>
            <a:chExt cx="5349653" cy="3960149"/>
          </a:xfrm>
        </p:grpSpPr>
        <p:sp>
          <p:nvSpPr>
            <p:cNvPr id="124" name="Rectangle 123">
              <a:extLst>
                <a:ext uri="{FF2B5EF4-FFF2-40B4-BE49-F238E27FC236}">
                  <a16:creationId xmlns:a16="http://schemas.microsoft.com/office/drawing/2014/main" id="{3E454104-11AA-43D9-999C-5F5F76076CE6}"/>
                </a:ext>
              </a:extLst>
            </p:cNvPr>
            <p:cNvSpPr/>
            <p:nvPr/>
          </p:nvSpPr>
          <p:spPr>
            <a:xfrm>
              <a:off x="206761" y="2577545"/>
              <a:ext cx="5349653" cy="3960149"/>
            </a:xfrm>
            <a:prstGeom prst="rect">
              <a:avLst/>
            </a:prstGeom>
            <a:solidFill>
              <a:schemeClr val="bg1">
                <a:lumMod val="95000"/>
              </a:schemeClr>
            </a:solidFill>
            <a:ln w="12700" cap="flat" cmpd="sng" algn="ctr">
              <a:noFill/>
              <a:prstDash val="solid"/>
              <a:miter lim="800000"/>
            </a:ln>
            <a:effectLst/>
          </p:spPr>
          <p:txBody>
            <a:bodyPr rtlCol="0" anchor="t"/>
            <a:lstStyle/>
            <a:p>
              <a:pPr>
                <a:defRPr/>
              </a:pPr>
              <a:endParaRPr lang="en-US" sz="900" b="1" kern="0">
                <a:solidFill>
                  <a:prstClr val="black"/>
                </a:solidFill>
                <a:latin typeface="Open Sans"/>
              </a:endParaRPr>
            </a:p>
            <a:p>
              <a:pPr>
                <a:defRPr/>
              </a:pPr>
              <a:endParaRPr lang="en-US" sz="900" b="1" kern="0">
                <a:solidFill>
                  <a:prstClr val="black"/>
                </a:solidFill>
                <a:latin typeface="Open Sans"/>
              </a:endParaRPr>
            </a:p>
            <a:p>
              <a:pPr>
                <a:defRPr/>
              </a:pPr>
              <a:endParaRPr lang="en-US" sz="900" b="1" kern="0">
                <a:solidFill>
                  <a:prstClr val="black"/>
                </a:solidFill>
                <a:latin typeface="Open Sans"/>
              </a:endParaRPr>
            </a:p>
            <a:p>
              <a:pPr>
                <a:defRPr/>
              </a:pPr>
              <a:endParaRPr lang="en-US" sz="900" b="1" kern="0">
                <a:solidFill>
                  <a:prstClr val="black"/>
                </a:solidFill>
                <a:latin typeface="Open Sans"/>
              </a:endParaRPr>
            </a:p>
            <a:p>
              <a:pPr>
                <a:defRPr/>
              </a:pPr>
              <a:endParaRPr lang="en-US" sz="900" b="1" kern="0">
                <a:solidFill>
                  <a:prstClr val="black"/>
                </a:solidFill>
                <a:latin typeface="Open Sans"/>
              </a:endParaRPr>
            </a:p>
          </p:txBody>
        </p:sp>
        <p:sp>
          <p:nvSpPr>
            <p:cNvPr id="125" name="TextBox 124">
              <a:extLst>
                <a:ext uri="{FF2B5EF4-FFF2-40B4-BE49-F238E27FC236}">
                  <a16:creationId xmlns:a16="http://schemas.microsoft.com/office/drawing/2014/main" id="{A8C3D8F2-11F4-48B3-BD0A-33894D65C47A}"/>
                </a:ext>
              </a:extLst>
            </p:cNvPr>
            <p:cNvSpPr txBox="1"/>
            <p:nvPr/>
          </p:nvSpPr>
          <p:spPr>
            <a:xfrm>
              <a:off x="1256382" y="2671371"/>
              <a:ext cx="3189078" cy="243933"/>
            </a:xfrm>
            <a:prstGeom prst="rect">
              <a:avLst/>
            </a:prstGeom>
            <a:noFill/>
          </p:spPr>
          <p:txBody>
            <a:bodyPr wrap="square" lIns="0" tIns="0" rIns="0" bIns="0" rtlCol="0" anchor="ctr">
              <a:sp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r>
                <a:rPr kumimoji="0" lang="en-US" sz="1400" b="1" i="0" u="none" strike="noStrike" kern="1200" cap="none" spc="0" normalizeH="0" baseline="0" noProof="0">
                  <a:ln>
                    <a:noFill/>
                  </a:ln>
                  <a:solidFill>
                    <a:srgbClr val="313131"/>
                  </a:solidFill>
                  <a:effectLst/>
                  <a:uLnTx/>
                  <a:uFillTx/>
                  <a:latin typeface="Open Sans"/>
                  <a:ea typeface="+mn-ea"/>
                  <a:cs typeface="+mn-cs"/>
                </a:rPr>
                <a:t>Readiness Criteria</a:t>
              </a:r>
            </a:p>
          </p:txBody>
        </p:sp>
        <p:cxnSp>
          <p:nvCxnSpPr>
            <p:cNvPr id="126" name="Straight Connector 125">
              <a:extLst>
                <a:ext uri="{FF2B5EF4-FFF2-40B4-BE49-F238E27FC236}">
                  <a16:creationId xmlns:a16="http://schemas.microsoft.com/office/drawing/2014/main" id="{227CF4AC-2D14-413A-BF51-147A97965333}"/>
                </a:ext>
              </a:extLst>
            </p:cNvPr>
            <p:cNvCxnSpPr>
              <a:cxnSpLocks/>
            </p:cNvCxnSpPr>
            <p:nvPr/>
          </p:nvCxnSpPr>
          <p:spPr>
            <a:xfrm flipH="1">
              <a:off x="593522" y="3015512"/>
              <a:ext cx="4544591" cy="0"/>
            </a:xfrm>
            <a:prstGeom prst="line">
              <a:avLst/>
            </a:prstGeom>
            <a:noFill/>
            <a:ln w="50800" cap="sq" cmpd="dbl" algn="ctr">
              <a:solidFill>
                <a:srgbClr val="0070C0"/>
              </a:solidFill>
              <a:prstDash val="solid"/>
              <a:miter lim="800000"/>
              <a:tailEnd type="none"/>
            </a:ln>
            <a:effectLst/>
          </p:spPr>
        </p:cxnSp>
      </p:grpSp>
      <p:grpSp>
        <p:nvGrpSpPr>
          <p:cNvPr id="143" name="Group 142">
            <a:extLst>
              <a:ext uri="{FF2B5EF4-FFF2-40B4-BE49-F238E27FC236}">
                <a16:creationId xmlns:a16="http://schemas.microsoft.com/office/drawing/2014/main" id="{F12F9FFA-9C9C-4EE0-B0E3-124D5952B4EF}"/>
              </a:ext>
            </a:extLst>
          </p:cNvPr>
          <p:cNvGrpSpPr/>
          <p:nvPr/>
        </p:nvGrpSpPr>
        <p:grpSpPr>
          <a:xfrm>
            <a:off x="6657450" y="3626131"/>
            <a:ext cx="1084954" cy="1576801"/>
            <a:chOff x="2600622" y="3703333"/>
            <a:chExt cx="932726" cy="2029955"/>
          </a:xfrm>
        </p:grpSpPr>
        <p:sp>
          <p:nvSpPr>
            <p:cNvPr id="144" name="Right Arrow 74">
              <a:extLst>
                <a:ext uri="{FF2B5EF4-FFF2-40B4-BE49-F238E27FC236}">
                  <a16:creationId xmlns:a16="http://schemas.microsoft.com/office/drawing/2014/main" id="{21918D6A-1D55-4E6B-B025-58E3D692BB8D}"/>
                </a:ext>
              </a:extLst>
            </p:cNvPr>
            <p:cNvSpPr/>
            <p:nvPr/>
          </p:nvSpPr>
          <p:spPr>
            <a:xfrm>
              <a:off x="2600622" y="4421875"/>
              <a:ext cx="932726" cy="564364"/>
            </a:xfrm>
            <a:prstGeom prst="rightArrow">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31758" tIns="31758" rIns="31758" bIns="31758" rtlCol="0"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lumMod val="10000"/>
                  </a:srgbClr>
                </a:solidFill>
                <a:effectLst/>
                <a:uLnTx/>
                <a:uFillTx/>
                <a:latin typeface="Verdana"/>
                <a:ea typeface="Verdana" panose="020B0604030504040204" pitchFamily="34" charset="0"/>
                <a:cs typeface="Verdana" panose="020B0604030504040204" pitchFamily="34" charset="0"/>
              </a:endParaRPr>
            </a:p>
          </p:txBody>
        </p:sp>
        <p:sp>
          <p:nvSpPr>
            <p:cNvPr id="145" name="AutoShape 11" descr="Large grid">
              <a:extLst>
                <a:ext uri="{FF2B5EF4-FFF2-40B4-BE49-F238E27FC236}">
                  <a16:creationId xmlns:a16="http://schemas.microsoft.com/office/drawing/2014/main" id="{B02816DF-2A56-43B8-BECB-A0693B3B549B}"/>
                </a:ext>
              </a:extLst>
            </p:cNvPr>
            <p:cNvSpPr>
              <a:spLocks noChangeArrowheads="1"/>
            </p:cNvSpPr>
            <p:nvPr/>
          </p:nvSpPr>
          <p:spPr bwMode="auto">
            <a:xfrm rot="16200000">
              <a:off x="1950109" y="4518233"/>
              <a:ext cx="2029955" cy="400155"/>
            </a:xfrm>
            <a:prstGeom prst="flowChartInputOutput">
              <a:avLst/>
            </a:prstGeom>
            <a:pattFill prst="lgGrid">
              <a:fgClr>
                <a:srgbClr val="DDDDDD"/>
              </a:fgClr>
              <a:bgClr>
                <a:srgbClr val="FFFFFF"/>
              </a:bgClr>
            </a:pattFill>
            <a:ln w="9525">
              <a:solidFill>
                <a:schemeClr val="tx1"/>
              </a:solidFill>
              <a:miter lim="800000"/>
              <a:headEnd/>
              <a:tailEnd/>
            </a:ln>
            <a:effectLst>
              <a:outerShdw dist="45791" dir="3378596" algn="ctr" rotWithShape="0">
                <a:srgbClr val="B2B2B2"/>
              </a:outerShdw>
            </a:effectLst>
          </p:spPr>
          <p:txBody>
            <a:bodyPr vert="eaVert" lIns="98993" tIns="49497" rIns="98993" bIns="49497" anchor="ctr"/>
            <a:lstStyle/>
            <a:p>
              <a:pPr marL="0" marR="0" lvl="0" indent="0" algn="l" defTabSz="99014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D0D0CE">
                    <a:lumMod val="10000"/>
                  </a:srgbClr>
                </a:solidFill>
                <a:effectLst/>
                <a:uLnTx/>
                <a:uFillTx/>
                <a:latin typeface="Verdana"/>
                <a:ea typeface="Verdana" panose="020B0604030504040204" pitchFamily="34" charset="0"/>
                <a:cs typeface="Verdana" panose="020B0604030504040204" pitchFamily="34" charset="0"/>
              </a:endParaRPr>
            </a:p>
          </p:txBody>
        </p:sp>
      </p:grpSp>
      <p:sp>
        <p:nvSpPr>
          <p:cNvPr id="146" name="TextBox 18">
            <a:extLst>
              <a:ext uri="{FF2B5EF4-FFF2-40B4-BE49-F238E27FC236}">
                <a16:creationId xmlns:a16="http://schemas.microsoft.com/office/drawing/2014/main" id="{FB40DC2D-535B-4561-8C84-7C507BF88BBD}"/>
              </a:ext>
            </a:extLst>
          </p:cNvPr>
          <p:cNvSpPr txBox="1">
            <a:spLocks noChangeArrowheads="1"/>
          </p:cNvSpPr>
          <p:nvPr/>
        </p:nvSpPr>
        <p:spPr bwMode="auto">
          <a:xfrm>
            <a:off x="7671455" y="3274796"/>
            <a:ext cx="3423819" cy="3043705"/>
          </a:xfrm>
          <a:prstGeom prst="roundRect">
            <a:avLst/>
          </a:prstGeom>
          <a:noFill/>
          <a:ln>
            <a:noFill/>
          </a:ln>
        </p:spPr>
        <p:txBody>
          <a:bodyPr wrap="square" lIns="89896" tIns="44948" rIns="89896" bIns="44948">
            <a:noAutofit/>
          </a:bodyPr>
          <a:lstStyle>
            <a:lvl1pPr marL="169863" indent="-168275" eaLnBrk="0" hangingPunct="0">
              <a:defRPr sz="1600" b="1">
                <a:solidFill>
                  <a:schemeClr val="tx1"/>
                </a:solidFill>
                <a:latin typeface="Univers 45 Light"/>
                <a:cs typeface="Arial" pitchFamily="34" charset="0"/>
              </a:defRPr>
            </a:lvl1pPr>
            <a:lvl2pPr marL="742950" indent="-285750" eaLnBrk="0" hangingPunct="0">
              <a:defRPr sz="1600" b="1">
                <a:solidFill>
                  <a:schemeClr val="tx1"/>
                </a:solidFill>
                <a:latin typeface="Univers 45 Light"/>
                <a:cs typeface="Arial" pitchFamily="34" charset="0"/>
              </a:defRPr>
            </a:lvl2pPr>
            <a:lvl3pPr marL="1143000" indent="-228600" eaLnBrk="0" hangingPunct="0">
              <a:defRPr sz="1600" b="1">
                <a:solidFill>
                  <a:schemeClr val="tx1"/>
                </a:solidFill>
                <a:latin typeface="Univers 45 Light"/>
                <a:cs typeface="Arial" pitchFamily="34" charset="0"/>
              </a:defRPr>
            </a:lvl3pPr>
            <a:lvl4pPr marL="1600200" indent="-228600" eaLnBrk="0" hangingPunct="0">
              <a:defRPr sz="1600" b="1">
                <a:solidFill>
                  <a:schemeClr val="tx1"/>
                </a:solidFill>
                <a:latin typeface="Univers 45 Light"/>
                <a:cs typeface="Arial" pitchFamily="34" charset="0"/>
              </a:defRPr>
            </a:lvl4pPr>
            <a:lvl5pPr marL="2057400" indent="-228600" eaLnBrk="0" hangingPunct="0">
              <a:defRPr sz="1600" b="1">
                <a:solidFill>
                  <a:schemeClr val="tx1"/>
                </a:solidFill>
                <a:latin typeface="Univers 45 Light"/>
                <a:cs typeface="Arial" pitchFamily="34" charset="0"/>
              </a:defRPr>
            </a:lvl5pPr>
            <a:lvl6pPr marL="2514600" indent="-228600" eaLnBrk="0" fontAlgn="base" hangingPunct="0">
              <a:spcBef>
                <a:spcPct val="0"/>
              </a:spcBef>
              <a:spcAft>
                <a:spcPct val="0"/>
              </a:spcAft>
              <a:defRPr sz="1600" b="1">
                <a:solidFill>
                  <a:schemeClr val="tx1"/>
                </a:solidFill>
                <a:latin typeface="Univers 45 Light"/>
                <a:cs typeface="Arial" pitchFamily="34" charset="0"/>
              </a:defRPr>
            </a:lvl6pPr>
            <a:lvl7pPr marL="2971800" indent="-228600" eaLnBrk="0" fontAlgn="base" hangingPunct="0">
              <a:spcBef>
                <a:spcPct val="0"/>
              </a:spcBef>
              <a:spcAft>
                <a:spcPct val="0"/>
              </a:spcAft>
              <a:defRPr sz="1600" b="1">
                <a:solidFill>
                  <a:schemeClr val="tx1"/>
                </a:solidFill>
                <a:latin typeface="Univers 45 Light"/>
                <a:cs typeface="Arial" pitchFamily="34" charset="0"/>
              </a:defRPr>
            </a:lvl7pPr>
            <a:lvl8pPr marL="3429000" indent="-228600" eaLnBrk="0" fontAlgn="base" hangingPunct="0">
              <a:spcBef>
                <a:spcPct val="0"/>
              </a:spcBef>
              <a:spcAft>
                <a:spcPct val="0"/>
              </a:spcAft>
              <a:defRPr sz="1600" b="1">
                <a:solidFill>
                  <a:schemeClr val="tx1"/>
                </a:solidFill>
                <a:latin typeface="Univers 45 Light"/>
                <a:cs typeface="Arial" pitchFamily="34" charset="0"/>
              </a:defRPr>
            </a:lvl8pPr>
            <a:lvl9pPr marL="3886200" indent="-228600" eaLnBrk="0" fontAlgn="base" hangingPunct="0">
              <a:spcBef>
                <a:spcPct val="0"/>
              </a:spcBef>
              <a:spcAft>
                <a:spcPct val="0"/>
              </a:spcAft>
              <a:defRPr sz="1600" b="1">
                <a:solidFill>
                  <a:schemeClr val="tx1"/>
                </a:solidFill>
                <a:latin typeface="Univers 45 Light"/>
                <a:cs typeface="Arial" pitchFamily="34" charset="0"/>
              </a:defRPr>
            </a:lvl9pPr>
          </a:lstStyle>
          <a:p>
            <a:pPr marL="110314" lvl="0" indent="-110314" defTabSz="806867" eaLnBrk="1" fontAlgn="base" hangingPunct="1">
              <a:spcBef>
                <a:spcPts val="600"/>
              </a:spcBef>
              <a:spcAft>
                <a:spcPct val="0"/>
              </a:spcAft>
              <a:buClr>
                <a:srgbClr val="000000"/>
              </a:buClr>
              <a:buSzPct val="100000"/>
              <a:buFont typeface="Arial" panose="020B0604020202020204" pitchFamily="34" charset="0"/>
              <a:buChar char="•"/>
              <a:defRPr/>
            </a:pPr>
            <a:r>
              <a:rPr lang="en-US" sz="1100" b="0">
                <a:solidFill>
                  <a:srgbClr val="000000"/>
                </a:solidFill>
                <a:latin typeface="Open Sans" panose="020B0606030504020204" pitchFamily="34" charset="0"/>
                <a:ea typeface="Open Sans" panose="020B0606030504020204" pitchFamily="34" charset="0"/>
                <a:cs typeface="Open Sans" panose="020B0606030504020204" pitchFamily="34" charset="0"/>
              </a:rPr>
              <a:t>Gained experience on service delivery activities and business process areas </a:t>
            </a:r>
          </a:p>
          <a:p>
            <a:pPr marL="110314" lvl="0" indent="-110314" defTabSz="806867" eaLnBrk="1" fontAlgn="base" hangingPunct="1">
              <a:spcBef>
                <a:spcPts val="600"/>
              </a:spcBef>
              <a:spcAft>
                <a:spcPct val="0"/>
              </a:spcAft>
              <a:buClr>
                <a:srgbClr val="000000"/>
              </a:buClr>
              <a:buSzPct val="100000"/>
              <a:buFont typeface="Arial" panose="020B0604020202020204" pitchFamily="34" charset="0"/>
              <a:buChar char="•"/>
              <a:defRPr/>
            </a:pPr>
            <a:r>
              <a:rPr lang="en-US" sz="1100" b="0">
                <a:solidFill>
                  <a:srgbClr val="D0D0CE">
                    <a:lumMod val="10000"/>
                  </a:srgbClr>
                </a:solidFill>
                <a:latin typeface="Open Sans" panose="020B0606030504020204" pitchFamily="34" charset="0"/>
                <a:ea typeface="Open Sans" panose="020B0606030504020204" pitchFamily="34" charset="0"/>
                <a:cs typeface="Open Sans" panose="020B0606030504020204" pitchFamily="34" charset="0"/>
              </a:rPr>
              <a:t>Participate in month end and quarter end activities. Perform exercises for critical activities –i.e., Year end and release management.</a:t>
            </a:r>
          </a:p>
          <a:p>
            <a:pPr marL="110314" indent="-110314" defTabSz="806867" eaLnBrk="1" fontAlgn="base" hangingPunct="1">
              <a:spcBef>
                <a:spcPts val="600"/>
              </a:spcBef>
              <a:spcAft>
                <a:spcPct val="0"/>
              </a:spcAft>
              <a:buClr>
                <a:srgbClr val="000000"/>
              </a:buClr>
              <a:buSzPct val="100000"/>
              <a:buFont typeface="Arial" panose="020B0604020202020204" pitchFamily="34" charset="0"/>
              <a:buChar char="•"/>
              <a:defRPr/>
            </a:pPr>
            <a:r>
              <a:rPr lang="en-US" sz="1100" b="0">
                <a:solidFill>
                  <a:srgbClr val="000000"/>
                </a:solidFill>
                <a:latin typeface="Open Sans" panose="020B0606030504020204" pitchFamily="34" charset="0"/>
                <a:ea typeface="Open Sans" panose="020B0606030504020204" pitchFamily="34" charset="0"/>
                <a:cs typeface="Open Sans" panose="020B0606030504020204" pitchFamily="34" charset="0"/>
              </a:rPr>
              <a:t>Review of historical incidents/SRs completed</a:t>
            </a:r>
          </a:p>
          <a:p>
            <a:pPr marL="110314" lvl="0" indent="-110314" defTabSz="806867" eaLnBrk="1" fontAlgn="base" hangingPunct="1">
              <a:spcBef>
                <a:spcPts val="600"/>
              </a:spcBef>
              <a:spcAft>
                <a:spcPct val="0"/>
              </a:spcAft>
              <a:buClr>
                <a:srgbClr val="000000"/>
              </a:buClr>
              <a:buSzPct val="100000"/>
              <a:buFont typeface="Arial" panose="020B0604020202020204" pitchFamily="34" charset="0"/>
              <a:buChar char="•"/>
              <a:defRPr/>
            </a:pPr>
            <a:r>
              <a:rPr lang="en-US" sz="1100" b="0">
                <a:solidFill>
                  <a:srgbClr val="000000"/>
                </a:solidFill>
                <a:latin typeface="Open Sans" panose="020B0606030504020204" pitchFamily="34" charset="0"/>
                <a:ea typeface="Open Sans" panose="020B0606030504020204" pitchFamily="34" charset="0"/>
                <a:cs typeface="Open Sans" panose="020B0606030504020204" pitchFamily="34" charset="0"/>
              </a:rPr>
              <a:t>Completion of daily review meetings on P1 and P2 tickets</a:t>
            </a:r>
          </a:p>
          <a:p>
            <a:pPr marL="110314" lvl="0" indent="-110314" defTabSz="806867" eaLnBrk="1" fontAlgn="base" hangingPunct="1">
              <a:spcBef>
                <a:spcPts val="600"/>
              </a:spcBef>
              <a:spcAft>
                <a:spcPct val="0"/>
              </a:spcAft>
              <a:buClr>
                <a:srgbClr val="000000"/>
              </a:buClr>
              <a:buSzPct val="100000"/>
              <a:buFont typeface="Arial" panose="020B0604020202020204" pitchFamily="34" charset="0"/>
              <a:buChar char="•"/>
              <a:defRPr/>
            </a:pPr>
            <a:r>
              <a:rPr lang="en-US" sz="1100" b="0">
                <a:solidFill>
                  <a:srgbClr val="000000"/>
                </a:solidFill>
                <a:latin typeface="Open Sans" panose="020B0606030504020204" pitchFamily="34" charset="0"/>
                <a:ea typeface="Open Sans" panose="020B0606030504020204" pitchFamily="34" charset="0"/>
                <a:cs typeface="Open Sans" panose="020B0606030504020204" pitchFamily="34" charset="0"/>
              </a:rPr>
              <a:t>Access to production systems for all applications</a:t>
            </a:r>
          </a:p>
          <a:p>
            <a:pPr marL="110314" indent="-110314" defTabSz="806867" eaLnBrk="1" fontAlgn="base" hangingPunct="1">
              <a:spcBef>
                <a:spcPts val="600"/>
              </a:spcBef>
              <a:spcAft>
                <a:spcPct val="0"/>
              </a:spcAft>
              <a:buClr>
                <a:srgbClr val="000000"/>
              </a:buClr>
              <a:buSzPct val="100000"/>
              <a:buFont typeface="Arial" panose="020B0604020202020204" pitchFamily="34" charset="0"/>
              <a:buChar char="•"/>
              <a:defRPr/>
            </a:pPr>
            <a:r>
              <a:rPr lang="en-US" sz="1100" b="0">
                <a:solidFill>
                  <a:srgbClr val="D0D0CE">
                    <a:lumMod val="10000"/>
                  </a:srgbClr>
                </a:solidFill>
                <a:latin typeface="Open Sans" panose="020B0606030504020204" pitchFamily="34" charset="0"/>
                <a:ea typeface="Open Sans" panose="020B0606030504020204" pitchFamily="34" charset="0"/>
                <a:cs typeface="Open Sans" panose="020B0606030504020204" pitchFamily="34" charset="0"/>
              </a:rPr>
              <a:t>&gt;30% tickets resolved by Deloitte independently during last week of Shadow. </a:t>
            </a:r>
            <a:endParaRPr kumimoji="0" lang="en-US" sz="1050" b="0" i="0" u="none" strike="noStrike" kern="1200" cap="none" spc="0" normalizeH="0" baseline="0" noProof="0">
              <a:ln>
                <a:noFill/>
              </a:ln>
              <a:solidFill>
                <a:srgbClr val="D0D0CE">
                  <a:lumMod val="1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447400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B59233-7904-4980-915D-4F60B2F0B43B}"/>
              </a:ext>
            </a:extLst>
          </p:cNvPr>
          <p:cNvSpPr>
            <a:spLocks noGrp="1"/>
          </p:cNvSpPr>
          <p:nvPr>
            <p:ph type="title"/>
          </p:nvPr>
        </p:nvSpPr>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Process &amp; Delivery: knowledge transfer reverse shadow </a:t>
            </a:r>
          </a:p>
        </p:txBody>
      </p:sp>
      <p:grpSp>
        <p:nvGrpSpPr>
          <p:cNvPr id="120" name="Group 119">
            <a:extLst>
              <a:ext uri="{FF2B5EF4-FFF2-40B4-BE49-F238E27FC236}">
                <a16:creationId xmlns:a16="http://schemas.microsoft.com/office/drawing/2014/main" id="{D2CF6F8E-551A-4F55-A213-069F5F35C653}"/>
              </a:ext>
            </a:extLst>
          </p:cNvPr>
          <p:cNvGrpSpPr/>
          <p:nvPr/>
        </p:nvGrpSpPr>
        <p:grpSpPr>
          <a:xfrm>
            <a:off x="660956" y="2893616"/>
            <a:ext cx="4724860" cy="3497638"/>
            <a:chOff x="206761" y="2577545"/>
            <a:chExt cx="5349653" cy="3960149"/>
          </a:xfrm>
        </p:grpSpPr>
        <p:sp>
          <p:nvSpPr>
            <p:cNvPr id="54" name="Rectangle 53">
              <a:extLst>
                <a:ext uri="{FF2B5EF4-FFF2-40B4-BE49-F238E27FC236}">
                  <a16:creationId xmlns:a16="http://schemas.microsoft.com/office/drawing/2014/main" id="{8EB22EC1-4452-4018-8000-0C8E14FBB609}"/>
                </a:ext>
              </a:extLst>
            </p:cNvPr>
            <p:cNvSpPr/>
            <p:nvPr/>
          </p:nvSpPr>
          <p:spPr>
            <a:xfrm>
              <a:off x="206761" y="2577545"/>
              <a:ext cx="5349653" cy="3960149"/>
            </a:xfrm>
            <a:prstGeom prst="rect">
              <a:avLst/>
            </a:prstGeom>
            <a:solidFill>
              <a:schemeClr val="bg1">
                <a:lumMod val="95000"/>
              </a:schemeClr>
            </a:solidFill>
            <a:ln w="12700" cap="flat" cmpd="sng" algn="ctr">
              <a:noFill/>
              <a:prstDash val="solid"/>
              <a:miter lim="800000"/>
            </a:ln>
            <a:effectLst/>
          </p:spPr>
          <p:txBody>
            <a:bodyPr rtlCol="0" anchor="t"/>
            <a:lstStyle/>
            <a:p>
              <a:pPr>
                <a:defRPr/>
              </a:pPr>
              <a:endParaRPr lang="en-US" sz="900" b="1" kern="0">
                <a:solidFill>
                  <a:prstClr val="black"/>
                </a:solidFill>
                <a:latin typeface="Open Sans"/>
              </a:endParaRPr>
            </a:p>
            <a:p>
              <a:pPr>
                <a:defRPr/>
              </a:pPr>
              <a:endParaRPr lang="en-US" sz="900" b="1" kern="0">
                <a:solidFill>
                  <a:prstClr val="black"/>
                </a:solidFill>
                <a:latin typeface="Open Sans"/>
              </a:endParaRPr>
            </a:p>
            <a:p>
              <a:pPr>
                <a:defRPr/>
              </a:pPr>
              <a:endParaRPr lang="en-US" sz="900" b="1" kern="0">
                <a:solidFill>
                  <a:prstClr val="black"/>
                </a:solidFill>
                <a:latin typeface="Open Sans"/>
              </a:endParaRPr>
            </a:p>
            <a:p>
              <a:pPr>
                <a:defRPr/>
              </a:pPr>
              <a:endParaRPr lang="en-US" sz="900" b="1" kern="0">
                <a:solidFill>
                  <a:prstClr val="black"/>
                </a:solidFill>
                <a:latin typeface="Open Sans"/>
              </a:endParaRPr>
            </a:p>
            <a:p>
              <a:pPr>
                <a:defRPr/>
              </a:pPr>
              <a:endParaRPr lang="en-US" sz="900" b="1" kern="0">
                <a:solidFill>
                  <a:prstClr val="black"/>
                </a:solidFill>
                <a:latin typeface="Open Sans"/>
              </a:endParaRPr>
            </a:p>
          </p:txBody>
        </p:sp>
        <p:sp>
          <p:nvSpPr>
            <p:cNvPr id="55" name="TextBox 54">
              <a:extLst>
                <a:ext uri="{FF2B5EF4-FFF2-40B4-BE49-F238E27FC236}">
                  <a16:creationId xmlns:a16="http://schemas.microsoft.com/office/drawing/2014/main" id="{7F6B6351-97CF-47CC-800C-BB4A16F7F4AC}"/>
                </a:ext>
              </a:extLst>
            </p:cNvPr>
            <p:cNvSpPr txBox="1"/>
            <p:nvPr/>
          </p:nvSpPr>
          <p:spPr>
            <a:xfrm>
              <a:off x="1256382" y="2671371"/>
              <a:ext cx="3189078" cy="243933"/>
            </a:xfrm>
            <a:prstGeom prst="rect">
              <a:avLst/>
            </a:prstGeom>
            <a:noFill/>
          </p:spPr>
          <p:txBody>
            <a:bodyPr wrap="square" lIns="0" tIns="0" rIns="0" bIns="0" rtlCol="0" anchor="ctr">
              <a:sp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r>
                <a:rPr lang="en-US" sz="1400" b="1">
                  <a:solidFill>
                    <a:srgbClr val="313131"/>
                  </a:solidFill>
                  <a:latin typeface="Open Sans"/>
                </a:rPr>
                <a:t>Key Tasks</a:t>
              </a:r>
              <a:endParaRPr kumimoji="0" lang="en-US" sz="1400" b="1" i="0" u="none" strike="noStrike" kern="1200" cap="none" spc="0" normalizeH="0" baseline="0" noProof="0">
                <a:ln>
                  <a:noFill/>
                </a:ln>
                <a:solidFill>
                  <a:srgbClr val="313131"/>
                </a:solidFill>
                <a:effectLst/>
                <a:uLnTx/>
                <a:uFillTx/>
                <a:latin typeface="Open Sans"/>
                <a:ea typeface="+mn-ea"/>
                <a:cs typeface="+mn-cs"/>
              </a:endParaRPr>
            </a:p>
          </p:txBody>
        </p:sp>
        <p:cxnSp>
          <p:nvCxnSpPr>
            <p:cNvPr id="56" name="Straight Connector 55">
              <a:extLst>
                <a:ext uri="{FF2B5EF4-FFF2-40B4-BE49-F238E27FC236}">
                  <a16:creationId xmlns:a16="http://schemas.microsoft.com/office/drawing/2014/main" id="{8F70D3CA-E169-4278-961A-A8048E2B131B}"/>
                </a:ext>
              </a:extLst>
            </p:cNvPr>
            <p:cNvCxnSpPr>
              <a:cxnSpLocks/>
            </p:cNvCxnSpPr>
            <p:nvPr/>
          </p:nvCxnSpPr>
          <p:spPr>
            <a:xfrm flipH="1">
              <a:off x="593522" y="3015512"/>
              <a:ext cx="4544591" cy="0"/>
            </a:xfrm>
            <a:prstGeom prst="line">
              <a:avLst/>
            </a:prstGeom>
            <a:noFill/>
            <a:ln w="50800" cap="sq" cmpd="dbl" algn="ctr">
              <a:solidFill>
                <a:srgbClr val="0070C0"/>
              </a:solidFill>
              <a:prstDash val="solid"/>
              <a:miter lim="800000"/>
              <a:tailEnd type="none"/>
            </a:ln>
            <a:effectLst/>
          </p:spPr>
        </p:cxnSp>
        <p:grpSp>
          <p:nvGrpSpPr>
            <p:cNvPr id="57" name="Group 56">
              <a:extLst>
                <a:ext uri="{FF2B5EF4-FFF2-40B4-BE49-F238E27FC236}">
                  <a16:creationId xmlns:a16="http://schemas.microsoft.com/office/drawing/2014/main" id="{047C8523-7F7C-496B-B395-3910D970492A}"/>
                </a:ext>
              </a:extLst>
            </p:cNvPr>
            <p:cNvGrpSpPr/>
            <p:nvPr/>
          </p:nvGrpSpPr>
          <p:grpSpPr>
            <a:xfrm>
              <a:off x="312463" y="4125022"/>
              <a:ext cx="457200" cy="457200"/>
              <a:chOff x="249477" y="2002313"/>
              <a:chExt cx="457200" cy="457200"/>
            </a:xfrm>
          </p:grpSpPr>
          <p:sp>
            <p:nvSpPr>
              <p:cNvPr id="58" name="Oval 57">
                <a:extLst>
                  <a:ext uri="{FF2B5EF4-FFF2-40B4-BE49-F238E27FC236}">
                    <a16:creationId xmlns:a16="http://schemas.microsoft.com/office/drawing/2014/main" id="{2C131AC1-18E3-482E-A36F-6F6DF1F9B18C}"/>
                  </a:ext>
                </a:extLst>
              </p:cNvPr>
              <p:cNvSpPr/>
              <p:nvPr/>
            </p:nvSpPr>
            <p:spPr bwMode="gray">
              <a:xfrm>
                <a:off x="249477" y="2002313"/>
                <a:ext cx="457200" cy="457200"/>
              </a:xfrm>
              <a:prstGeom prst="ellipse">
                <a:avLst/>
              </a:prstGeom>
              <a:solidFill>
                <a:srgbClr val="0070C0"/>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Open Sans"/>
                  <a:ea typeface="+mn-ea"/>
                  <a:cs typeface="+mn-cs"/>
                </a:endParaRPr>
              </a:p>
            </p:txBody>
          </p:sp>
          <p:sp>
            <p:nvSpPr>
              <p:cNvPr id="59" name="Freeform 43">
                <a:extLst>
                  <a:ext uri="{FF2B5EF4-FFF2-40B4-BE49-F238E27FC236}">
                    <a16:creationId xmlns:a16="http://schemas.microsoft.com/office/drawing/2014/main" id="{1F003AB1-B1C5-4043-94F9-1ABAE454D5B2}"/>
                  </a:ext>
                </a:extLst>
              </p:cNvPr>
              <p:cNvSpPr>
                <a:spLocks noChangeAspect="1" noEditPoints="1"/>
              </p:cNvSpPr>
              <p:nvPr/>
            </p:nvSpPr>
            <p:spPr bwMode="auto">
              <a:xfrm>
                <a:off x="307118" y="2041910"/>
                <a:ext cx="325449" cy="341957"/>
              </a:xfrm>
              <a:custGeom>
                <a:avLst/>
                <a:gdLst>
                  <a:gd name="T0" fmla="*/ 118 w 131"/>
                  <a:gd name="T1" fmla="*/ 47 h 137"/>
                  <a:gd name="T2" fmla="*/ 78 w 131"/>
                  <a:gd name="T3" fmla="*/ 3 h 137"/>
                  <a:gd name="T4" fmla="*/ 8 w 131"/>
                  <a:gd name="T5" fmla="*/ 74 h 137"/>
                  <a:gd name="T6" fmla="*/ 2 w 131"/>
                  <a:gd name="T7" fmla="*/ 94 h 137"/>
                  <a:gd name="T8" fmla="*/ 22 w 131"/>
                  <a:gd name="T9" fmla="*/ 105 h 137"/>
                  <a:gd name="T10" fmla="*/ 27 w 131"/>
                  <a:gd name="T11" fmla="*/ 103 h 137"/>
                  <a:gd name="T12" fmla="*/ 39 w 131"/>
                  <a:gd name="T13" fmla="*/ 110 h 137"/>
                  <a:gd name="T14" fmla="*/ 47 w 131"/>
                  <a:gd name="T15" fmla="*/ 129 h 137"/>
                  <a:gd name="T16" fmla="*/ 55 w 131"/>
                  <a:gd name="T17" fmla="*/ 136 h 137"/>
                  <a:gd name="T18" fmla="*/ 71 w 131"/>
                  <a:gd name="T19" fmla="*/ 130 h 137"/>
                  <a:gd name="T20" fmla="*/ 74 w 131"/>
                  <a:gd name="T21" fmla="*/ 123 h 137"/>
                  <a:gd name="T22" fmla="*/ 67 w 131"/>
                  <a:gd name="T23" fmla="*/ 117 h 137"/>
                  <a:gd name="T24" fmla="*/ 60 w 131"/>
                  <a:gd name="T25" fmla="*/ 101 h 137"/>
                  <a:gd name="T26" fmla="*/ 67 w 131"/>
                  <a:gd name="T27" fmla="*/ 93 h 137"/>
                  <a:gd name="T28" fmla="*/ 122 w 131"/>
                  <a:gd name="T29" fmla="*/ 106 h 137"/>
                  <a:gd name="T30" fmla="*/ 118 w 131"/>
                  <a:gd name="T31" fmla="*/ 47 h 137"/>
                  <a:gd name="T32" fmla="*/ 114 w 131"/>
                  <a:gd name="T33" fmla="*/ 92 h 137"/>
                  <a:gd name="T34" fmla="*/ 88 w 131"/>
                  <a:gd name="T35" fmla="*/ 60 h 137"/>
                  <a:gd name="T36" fmla="*/ 83 w 131"/>
                  <a:gd name="T37" fmla="*/ 19 h 137"/>
                  <a:gd name="T38" fmla="*/ 108 w 131"/>
                  <a:gd name="T39" fmla="*/ 53 h 137"/>
                  <a:gd name="T40" fmla="*/ 114 w 131"/>
                  <a:gd name="T41" fmla="*/ 9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1" h="137">
                    <a:moveTo>
                      <a:pt x="118" y="47"/>
                    </a:moveTo>
                    <a:cubicBezTo>
                      <a:pt x="106" y="20"/>
                      <a:pt x="87" y="0"/>
                      <a:pt x="78" y="3"/>
                    </a:cubicBezTo>
                    <a:cubicBezTo>
                      <a:pt x="62" y="10"/>
                      <a:pt x="87" y="42"/>
                      <a:pt x="8" y="74"/>
                    </a:cubicBezTo>
                    <a:cubicBezTo>
                      <a:pt x="1" y="77"/>
                      <a:pt x="0" y="88"/>
                      <a:pt x="2" y="94"/>
                    </a:cubicBezTo>
                    <a:cubicBezTo>
                      <a:pt x="5" y="101"/>
                      <a:pt x="15" y="108"/>
                      <a:pt x="22" y="105"/>
                    </a:cubicBezTo>
                    <a:cubicBezTo>
                      <a:pt x="23" y="104"/>
                      <a:pt x="27" y="103"/>
                      <a:pt x="27" y="103"/>
                    </a:cubicBezTo>
                    <a:cubicBezTo>
                      <a:pt x="32" y="110"/>
                      <a:pt x="37" y="106"/>
                      <a:pt x="39" y="110"/>
                    </a:cubicBezTo>
                    <a:cubicBezTo>
                      <a:pt x="41" y="115"/>
                      <a:pt x="46" y="126"/>
                      <a:pt x="47" y="129"/>
                    </a:cubicBezTo>
                    <a:cubicBezTo>
                      <a:pt x="49" y="133"/>
                      <a:pt x="53" y="137"/>
                      <a:pt x="55" y="136"/>
                    </a:cubicBezTo>
                    <a:cubicBezTo>
                      <a:pt x="58" y="135"/>
                      <a:pt x="67" y="131"/>
                      <a:pt x="71" y="130"/>
                    </a:cubicBezTo>
                    <a:cubicBezTo>
                      <a:pt x="74" y="129"/>
                      <a:pt x="75" y="125"/>
                      <a:pt x="74" y="123"/>
                    </a:cubicBezTo>
                    <a:cubicBezTo>
                      <a:pt x="73" y="120"/>
                      <a:pt x="68" y="120"/>
                      <a:pt x="67" y="117"/>
                    </a:cubicBezTo>
                    <a:cubicBezTo>
                      <a:pt x="65" y="114"/>
                      <a:pt x="61" y="104"/>
                      <a:pt x="60" y="101"/>
                    </a:cubicBezTo>
                    <a:cubicBezTo>
                      <a:pt x="58" y="96"/>
                      <a:pt x="62" y="93"/>
                      <a:pt x="67" y="93"/>
                    </a:cubicBezTo>
                    <a:cubicBezTo>
                      <a:pt x="103" y="89"/>
                      <a:pt x="110" y="111"/>
                      <a:pt x="122" y="106"/>
                    </a:cubicBezTo>
                    <a:cubicBezTo>
                      <a:pt x="131" y="102"/>
                      <a:pt x="130" y="75"/>
                      <a:pt x="118" y="47"/>
                    </a:cubicBezTo>
                    <a:close/>
                    <a:moveTo>
                      <a:pt x="114" y="92"/>
                    </a:moveTo>
                    <a:cubicBezTo>
                      <a:pt x="112" y="92"/>
                      <a:pt x="97" y="81"/>
                      <a:pt x="88" y="60"/>
                    </a:cubicBezTo>
                    <a:cubicBezTo>
                      <a:pt x="79" y="39"/>
                      <a:pt x="80" y="20"/>
                      <a:pt x="83" y="19"/>
                    </a:cubicBezTo>
                    <a:cubicBezTo>
                      <a:pt x="85" y="18"/>
                      <a:pt x="99" y="31"/>
                      <a:pt x="108" y="53"/>
                    </a:cubicBezTo>
                    <a:cubicBezTo>
                      <a:pt x="117" y="74"/>
                      <a:pt x="116" y="91"/>
                      <a:pt x="114" y="92"/>
                    </a:cubicBezTo>
                    <a:close/>
                  </a:path>
                </a:pathLst>
              </a:custGeom>
              <a:solidFill>
                <a:schemeClr val="bg1"/>
              </a:solidFill>
              <a:ln>
                <a:noFill/>
              </a:ln>
              <a:effectLst/>
            </p:spPr>
            <p:txBody>
              <a:bodyPr vert="horz" wrap="square" lIns="73152" tIns="36576" rIns="73152" bIns="36576"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60" name="Group 59">
              <a:extLst>
                <a:ext uri="{FF2B5EF4-FFF2-40B4-BE49-F238E27FC236}">
                  <a16:creationId xmlns:a16="http://schemas.microsoft.com/office/drawing/2014/main" id="{33974981-F2DB-4404-B9C4-7E61A0DCD96A}"/>
                </a:ext>
              </a:extLst>
            </p:cNvPr>
            <p:cNvGrpSpPr/>
            <p:nvPr/>
          </p:nvGrpSpPr>
          <p:grpSpPr>
            <a:xfrm>
              <a:off x="299961" y="4982761"/>
              <a:ext cx="457200" cy="457200"/>
              <a:chOff x="256079" y="2907464"/>
              <a:chExt cx="457200" cy="457200"/>
            </a:xfrm>
          </p:grpSpPr>
          <p:sp>
            <p:nvSpPr>
              <p:cNvPr id="61" name="Oval 60">
                <a:extLst>
                  <a:ext uri="{FF2B5EF4-FFF2-40B4-BE49-F238E27FC236}">
                    <a16:creationId xmlns:a16="http://schemas.microsoft.com/office/drawing/2014/main" id="{92E5A42D-A588-4033-A179-A7A3E5D9ED42}"/>
                  </a:ext>
                </a:extLst>
              </p:cNvPr>
              <p:cNvSpPr/>
              <p:nvPr/>
            </p:nvSpPr>
            <p:spPr bwMode="gray">
              <a:xfrm>
                <a:off x="256079" y="2907464"/>
                <a:ext cx="457200" cy="457200"/>
              </a:xfrm>
              <a:prstGeom prst="ellipse">
                <a:avLst/>
              </a:prstGeom>
              <a:solidFill>
                <a:srgbClr val="0070C0"/>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Open Sans"/>
                  <a:ea typeface="+mn-ea"/>
                  <a:cs typeface="+mn-cs"/>
                </a:endParaRPr>
              </a:p>
            </p:txBody>
          </p:sp>
          <p:sp>
            <p:nvSpPr>
              <p:cNvPr id="62" name="Freeform 73">
                <a:extLst>
                  <a:ext uri="{FF2B5EF4-FFF2-40B4-BE49-F238E27FC236}">
                    <a16:creationId xmlns:a16="http://schemas.microsoft.com/office/drawing/2014/main" id="{5BDC8C86-50B3-4694-A2C5-008D139D9DAE}"/>
                  </a:ext>
                </a:extLst>
              </p:cNvPr>
              <p:cNvSpPr>
                <a:spLocks noEditPoints="1"/>
              </p:cNvSpPr>
              <p:nvPr/>
            </p:nvSpPr>
            <p:spPr bwMode="auto">
              <a:xfrm>
                <a:off x="364086" y="2968397"/>
                <a:ext cx="286353" cy="306381"/>
              </a:xfrm>
              <a:custGeom>
                <a:avLst/>
                <a:gdLst>
                  <a:gd name="T0" fmla="*/ 324 w 476"/>
                  <a:gd name="T1" fmla="*/ 317 h 379"/>
                  <a:gd name="T2" fmla="*/ 225 w 476"/>
                  <a:gd name="T3" fmla="*/ 203 h 379"/>
                  <a:gd name="T4" fmla="*/ 241 w 476"/>
                  <a:gd name="T5" fmla="*/ 289 h 379"/>
                  <a:gd name="T6" fmla="*/ 244 w 476"/>
                  <a:gd name="T7" fmla="*/ 280 h 379"/>
                  <a:gd name="T8" fmla="*/ 252 w 476"/>
                  <a:gd name="T9" fmla="*/ 273 h 379"/>
                  <a:gd name="T10" fmla="*/ 258 w 476"/>
                  <a:gd name="T11" fmla="*/ 276 h 379"/>
                  <a:gd name="T12" fmla="*/ 267 w 476"/>
                  <a:gd name="T13" fmla="*/ 282 h 379"/>
                  <a:gd name="T14" fmla="*/ 274 w 476"/>
                  <a:gd name="T15" fmla="*/ 298 h 379"/>
                  <a:gd name="T16" fmla="*/ 292 w 476"/>
                  <a:gd name="T17" fmla="*/ 299 h 379"/>
                  <a:gd name="T18" fmla="*/ 293 w 476"/>
                  <a:gd name="T19" fmla="*/ 286 h 379"/>
                  <a:gd name="T20" fmla="*/ 283 w 476"/>
                  <a:gd name="T21" fmla="*/ 280 h 379"/>
                  <a:gd name="T22" fmla="*/ 276 w 476"/>
                  <a:gd name="T23" fmla="*/ 264 h 379"/>
                  <a:gd name="T24" fmla="*/ 297 w 476"/>
                  <a:gd name="T25" fmla="*/ 256 h 379"/>
                  <a:gd name="T26" fmla="*/ 291 w 476"/>
                  <a:gd name="T27" fmla="*/ 248 h 379"/>
                  <a:gd name="T28" fmla="*/ 281 w 476"/>
                  <a:gd name="T29" fmla="*/ 245 h 379"/>
                  <a:gd name="T30" fmla="*/ 274 w 476"/>
                  <a:gd name="T31" fmla="*/ 237 h 379"/>
                  <a:gd name="T32" fmla="*/ 264 w 476"/>
                  <a:gd name="T33" fmla="*/ 234 h 379"/>
                  <a:gd name="T34" fmla="*/ 257 w 476"/>
                  <a:gd name="T35" fmla="*/ 226 h 379"/>
                  <a:gd name="T36" fmla="*/ 247 w 476"/>
                  <a:gd name="T37" fmla="*/ 223 h 379"/>
                  <a:gd name="T38" fmla="*/ 241 w 476"/>
                  <a:gd name="T39" fmla="*/ 214 h 379"/>
                  <a:gd name="T40" fmla="*/ 230 w 476"/>
                  <a:gd name="T41" fmla="*/ 211 h 379"/>
                  <a:gd name="T42" fmla="*/ 225 w 476"/>
                  <a:gd name="T43" fmla="*/ 203 h 379"/>
                  <a:gd name="T44" fmla="*/ 446 w 476"/>
                  <a:gd name="T45" fmla="*/ 114 h 379"/>
                  <a:gd name="T46" fmla="*/ 438 w 476"/>
                  <a:gd name="T47" fmla="*/ 97 h 379"/>
                  <a:gd name="T48" fmla="*/ 435 w 476"/>
                  <a:gd name="T49" fmla="*/ 185 h 379"/>
                  <a:gd name="T50" fmla="*/ 435 w 476"/>
                  <a:gd name="T51" fmla="*/ 203 h 379"/>
                  <a:gd name="T52" fmla="*/ 450 w 476"/>
                  <a:gd name="T53" fmla="*/ 203 h 379"/>
                  <a:gd name="T54" fmla="*/ 449 w 476"/>
                  <a:gd name="T55" fmla="*/ 185 h 379"/>
                  <a:gd name="T56" fmla="*/ 446 w 476"/>
                  <a:gd name="T57" fmla="*/ 146 h 379"/>
                  <a:gd name="T58" fmla="*/ 372 w 476"/>
                  <a:gd name="T59" fmla="*/ 32 h 379"/>
                  <a:gd name="T60" fmla="*/ 142 w 476"/>
                  <a:gd name="T61" fmla="*/ 5 h 379"/>
                  <a:gd name="T62" fmla="*/ 343 w 476"/>
                  <a:gd name="T63" fmla="*/ 72 h 379"/>
                  <a:gd name="T64" fmla="*/ 276 w 476"/>
                  <a:gd name="T65" fmla="*/ 59 h 379"/>
                  <a:gd name="T66" fmla="*/ 219 w 476"/>
                  <a:gd name="T67" fmla="*/ 122 h 379"/>
                  <a:gd name="T68" fmla="*/ 432 w 476"/>
                  <a:gd name="T69" fmla="*/ 144 h 379"/>
                  <a:gd name="T70" fmla="*/ 374 w 476"/>
                  <a:gd name="T71" fmla="*/ 169 h 379"/>
                  <a:gd name="T72" fmla="*/ 62 w 476"/>
                  <a:gd name="T73" fmla="*/ 174 h 379"/>
                  <a:gd name="T74" fmla="*/ 62 w 476"/>
                  <a:gd name="T75" fmla="*/ 189 h 379"/>
                  <a:gd name="T76" fmla="*/ 199 w 476"/>
                  <a:gd name="T77" fmla="*/ 203 h 379"/>
                  <a:gd name="T78" fmla="*/ 62 w 476"/>
                  <a:gd name="T79" fmla="*/ 203 h 379"/>
                  <a:gd name="T80" fmla="*/ 199 w 476"/>
                  <a:gd name="T81" fmla="*/ 246 h 379"/>
                  <a:gd name="T82" fmla="*/ 62 w 476"/>
                  <a:gd name="T83" fmla="*/ 260 h 379"/>
                  <a:gd name="T84" fmla="*/ 62 w 476"/>
                  <a:gd name="T85" fmla="*/ 275 h 379"/>
                  <a:gd name="T86" fmla="*/ 227 w 476"/>
                  <a:gd name="T87" fmla="*/ 128 h 379"/>
                  <a:gd name="T88" fmla="*/ 20 w 476"/>
                  <a:gd name="T89" fmla="*/ 342 h 379"/>
                  <a:gd name="T90" fmla="*/ 191 w 476"/>
                  <a:gd name="T91" fmla="*/ 140 h 379"/>
                  <a:gd name="T92" fmla="*/ 184 w 476"/>
                  <a:gd name="T93" fmla="*/ 133 h 379"/>
                  <a:gd name="T94" fmla="*/ 368 w 476"/>
                  <a:gd name="T95" fmla="*/ 364 h 379"/>
                  <a:gd name="T96" fmla="*/ 0 w 476"/>
                  <a:gd name="T97" fmla="*/ 36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6" h="379">
                    <a:moveTo>
                      <a:pt x="44" y="153"/>
                    </a:moveTo>
                    <a:cubicBezTo>
                      <a:pt x="324" y="153"/>
                      <a:pt x="324" y="153"/>
                      <a:pt x="324" y="153"/>
                    </a:cubicBezTo>
                    <a:cubicBezTo>
                      <a:pt x="324" y="317"/>
                      <a:pt x="324" y="317"/>
                      <a:pt x="324" y="317"/>
                    </a:cubicBezTo>
                    <a:cubicBezTo>
                      <a:pt x="44" y="317"/>
                      <a:pt x="44" y="317"/>
                      <a:pt x="44" y="317"/>
                    </a:cubicBezTo>
                    <a:cubicBezTo>
                      <a:pt x="44" y="153"/>
                      <a:pt x="44" y="153"/>
                      <a:pt x="44" y="153"/>
                    </a:cubicBezTo>
                    <a:close/>
                    <a:moveTo>
                      <a:pt x="225" y="203"/>
                    </a:moveTo>
                    <a:cubicBezTo>
                      <a:pt x="220" y="204"/>
                      <a:pt x="220" y="204"/>
                      <a:pt x="220" y="204"/>
                    </a:cubicBezTo>
                    <a:cubicBezTo>
                      <a:pt x="236" y="290"/>
                      <a:pt x="236" y="290"/>
                      <a:pt x="236" y="290"/>
                    </a:cubicBezTo>
                    <a:cubicBezTo>
                      <a:pt x="241" y="289"/>
                      <a:pt x="241" y="289"/>
                      <a:pt x="241" y="289"/>
                    </a:cubicBezTo>
                    <a:cubicBezTo>
                      <a:pt x="240" y="285"/>
                      <a:pt x="240" y="285"/>
                      <a:pt x="240" y="285"/>
                    </a:cubicBezTo>
                    <a:cubicBezTo>
                      <a:pt x="245" y="284"/>
                      <a:pt x="245" y="284"/>
                      <a:pt x="245" y="284"/>
                    </a:cubicBezTo>
                    <a:cubicBezTo>
                      <a:pt x="244" y="280"/>
                      <a:pt x="244" y="280"/>
                      <a:pt x="244" y="280"/>
                    </a:cubicBezTo>
                    <a:cubicBezTo>
                      <a:pt x="249" y="279"/>
                      <a:pt x="249" y="279"/>
                      <a:pt x="249" y="279"/>
                    </a:cubicBezTo>
                    <a:cubicBezTo>
                      <a:pt x="248" y="274"/>
                      <a:pt x="248" y="274"/>
                      <a:pt x="248" y="274"/>
                    </a:cubicBezTo>
                    <a:cubicBezTo>
                      <a:pt x="252" y="273"/>
                      <a:pt x="252" y="273"/>
                      <a:pt x="252" y="273"/>
                    </a:cubicBezTo>
                    <a:cubicBezTo>
                      <a:pt x="252" y="268"/>
                      <a:pt x="252" y="268"/>
                      <a:pt x="252" y="268"/>
                    </a:cubicBezTo>
                    <a:cubicBezTo>
                      <a:pt x="256" y="268"/>
                      <a:pt x="256" y="268"/>
                      <a:pt x="256" y="268"/>
                    </a:cubicBezTo>
                    <a:cubicBezTo>
                      <a:pt x="258" y="276"/>
                      <a:pt x="258" y="276"/>
                      <a:pt x="258" y="276"/>
                    </a:cubicBezTo>
                    <a:cubicBezTo>
                      <a:pt x="262" y="275"/>
                      <a:pt x="262" y="275"/>
                      <a:pt x="262" y="275"/>
                    </a:cubicBezTo>
                    <a:cubicBezTo>
                      <a:pt x="263" y="283"/>
                      <a:pt x="263" y="283"/>
                      <a:pt x="263" y="283"/>
                    </a:cubicBezTo>
                    <a:cubicBezTo>
                      <a:pt x="267" y="282"/>
                      <a:pt x="267" y="282"/>
                      <a:pt x="267" y="282"/>
                    </a:cubicBezTo>
                    <a:cubicBezTo>
                      <a:pt x="269" y="290"/>
                      <a:pt x="269" y="290"/>
                      <a:pt x="269" y="290"/>
                    </a:cubicBezTo>
                    <a:cubicBezTo>
                      <a:pt x="273" y="290"/>
                      <a:pt x="273" y="290"/>
                      <a:pt x="273" y="290"/>
                    </a:cubicBezTo>
                    <a:cubicBezTo>
                      <a:pt x="274" y="298"/>
                      <a:pt x="274" y="298"/>
                      <a:pt x="274" y="298"/>
                    </a:cubicBezTo>
                    <a:cubicBezTo>
                      <a:pt x="277" y="297"/>
                      <a:pt x="277" y="297"/>
                      <a:pt x="277" y="297"/>
                    </a:cubicBezTo>
                    <a:cubicBezTo>
                      <a:pt x="278" y="301"/>
                      <a:pt x="278" y="301"/>
                      <a:pt x="278" y="301"/>
                    </a:cubicBezTo>
                    <a:cubicBezTo>
                      <a:pt x="292" y="299"/>
                      <a:pt x="292" y="299"/>
                      <a:pt x="292" y="299"/>
                    </a:cubicBezTo>
                    <a:cubicBezTo>
                      <a:pt x="291" y="295"/>
                      <a:pt x="291" y="295"/>
                      <a:pt x="291" y="295"/>
                    </a:cubicBezTo>
                    <a:cubicBezTo>
                      <a:pt x="294" y="295"/>
                      <a:pt x="294" y="295"/>
                      <a:pt x="294" y="295"/>
                    </a:cubicBezTo>
                    <a:cubicBezTo>
                      <a:pt x="293" y="286"/>
                      <a:pt x="293" y="286"/>
                      <a:pt x="293" y="286"/>
                    </a:cubicBezTo>
                    <a:cubicBezTo>
                      <a:pt x="289" y="287"/>
                      <a:pt x="289" y="287"/>
                      <a:pt x="289" y="287"/>
                    </a:cubicBezTo>
                    <a:cubicBezTo>
                      <a:pt x="287" y="279"/>
                      <a:pt x="287" y="279"/>
                      <a:pt x="287" y="279"/>
                    </a:cubicBezTo>
                    <a:cubicBezTo>
                      <a:pt x="283" y="280"/>
                      <a:pt x="283" y="280"/>
                      <a:pt x="283" y="280"/>
                    </a:cubicBezTo>
                    <a:cubicBezTo>
                      <a:pt x="281" y="272"/>
                      <a:pt x="281" y="272"/>
                      <a:pt x="281" y="272"/>
                    </a:cubicBezTo>
                    <a:cubicBezTo>
                      <a:pt x="277" y="272"/>
                      <a:pt x="277" y="272"/>
                      <a:pt x="277" y="272"/>
                    </a:cubicBezTo>
                    <a:cubicBezTo>
                      <a:pt x="276" y="264"/>
                      <a:pt x="276" y="264"/>
                      <a:pt x="276" y="264"/>
                    </a:cubicBezTo>
                    <a:cubicBezTo>
                      <a:pt x="272" y="265"/>
                      <a:pt x="272" y="265"/>
                      <a:pt x="272" y="265"/>
                    </a:cubicBezTo>
                    <a:cubicBezTo>
                      <a:pt x="271" y="261"/>
                      <a:pt x="271" y="261"/>
                      <a:pt x="271" y="261"/>
                    </a:cubicBezTo>
                    <a:cubicBezTo>
                      <a:pt x="297" y="256"/>
                      <a:pt x="297" y="256"/>
                      <a:pt x="297" y="256"/>
                    </a:cubicBezTo>
                    <a:cubicBezTo>
                      <a:pt x="296" y="252"/>
                      <a:pt x="296" y="252"/>
                      <a:pt x="296" y="252"/>
                    </a:cubicBezTo>
                    <a:cubicBezTo>
                      <a:pt x="292" y="253"/>
                      <a:pt x="292" y="253"/>
                      <a:pt x="292" y="253"/>
                    </a:cubicBezTo>
                    <a:cubicBezTo>
                      <a:pt x="291" y="248"/>
                      <a:pt x="291" y="248"/>
                      <a:pt x="291" y="248"/>
                    </a:cubicBezTo>
                    <a:cubicBezTo>
                      <a:pt x="286" y="249"/>
                      <a:pt x="286" y="249"/>
                      <a:pt x="286" y="249"/>
                    </a:cubicBezTo>
                    <a:cubicBezTo>
                      <a:pt x="285" y="244"/>
                      <a:pt x="285" y="244"/>
                      <a:pt x="285" y="244"/>
                    </a:cubicBezTo>
                    <a:cubicBezTo>
                      <a:pt x="281" y="245"/>
                      <a:pt x="281" y="245"/>
                      <a:pt x="281" y="245"/>
                    </a:cubicBezTo>
                    <a:cubicBezTo>
                      <a:pt x="280" y="241"/>
                      <a:pt x="280" y="241"/>
                      <a:pt x="280" y="241"/>
                    </a:cubicBezTo>
                    <a:cubicBezTo>
                      <a:pt x="275" y="242"/>
                      <a:pt x="275" y="242"/>
                      <a:pt x="275" y="242"/>
                    </a:cubicBezTo>
                    <a:cubicBezTo>
                      <a:pt x="274" y="237"/>
                      <a:pt x="274" y="237"/>
                      <a:pt x="274" y="237"/>
                    </a:cubicBezTo>
                    <a:cubicBezTo>
                      <a:pt x="270" y="238"/>
                      <a:pt x="270" y="238"/>
                      <a:pt x="270" y="238"/>
                    </a:cubicBezTo>
                    <a:cubicBezTo>
                      <a:pt x="269" y="233"/>
                      <a:pt x="269" y="233"/>
                      <a:pt x="269" y="233"/>
                    </a:cubicBezTo>
                    <a:cubicBezTo>
                      <a:pt x="264" y="234"/>
                      <a:pt x="264" y="234"/>
                      <a:pt x="264" y="234"/>
                    </a:cubicBezTo>
                    <a:cubicBezTo>
                      <a:pt x="263" y="229"/>
                      <a:pt x="263" y="229"/>
                      <a:pt x="263" y="229"/>
                    </a:cubicBezTo>
                    <a:cubicBezTo>
                      <a:pt x="258" y="230"/>
                      <a:pt x="258" y="230"/>
                      <a:pt x="258" y="230"/>
                    </a:cubicBezTo>
                    <a:cubicBezTo>
                      <a:pt x="257" y="226"/>
                      <a:pt x="257" y="226"/>
                      <a:pt x="257" y="226"/>
                    </a:cubicBezTo>
                    <a:cubicBezTo>
                      <a:pt x="253" y="227"/>
                      <a:pt x="253" y="227"/>
                      <a:pt x="253" y="227"/>
                    </a:cubicBezTo>
                    <a:cubicBezTo>
                      <a:pt x="252" y="222"/>
                      <a:pt x="252" y="222"/>
                      <a:pt x="252" y="222"/>
                    </a:cubicBezTo>
                    <a:cubicBezTo>
                      <a:pt x="247" y="223"/>
                      <a:pt x="247" y="223"/>
                      <a:pt x="247" y="223"/>
                    </a:cubicBezTo>
                    <a:cubicBezTo>
                      <a:pt x="246" y="218"/>
                      <a:pt x="246" y="218"/>
                      <a:pt x="246" y="218"/>
                    </a:cubicBezTo>
                    <a:cubicBezTo>
                      <a:pt x="242" y="219"/>
                      <a:pt x="242" y="219"/>
                      <a:pt x="242" y="219"/>
                    </a:cubicBezTo>
                    <a:cubicBezTo>
                      <a:pt x="241" y="214"/>
                      <a:pt x="241" y="214"/>
                      <a:pt x="241" y="214"/>
                    </a:cubicBezTo>
                    <a:cubicBezTo>
                      <a:pt x="236" y="215"/>
                      <a:pt x="236" y="215"/>
                      <a:pt x="236" y="215"/>
                    </a:cubicBezTo>
                    <a:cubicBezTo>
                      <a:pt x="235" y="211"/>
                      <a:pt x="235" y="211"/>
                      <a:pt x="235" y="211"/>
                    </a:cubicBezTo>
                    <a:cubicBezTo>
                      <a:pt x="230" y="211"/>
                      <a:pt x="230" y="211"/>
                      <a:pt x="230" y="211"/>
                    </a:cubicBezTo>
                    <a:cubicBezTo>
                      <a:pt x="230" y="207"/>
                      <a:pt x="230" y="207"/>
                      <a:pt x="230" y="207"/>
                    </a:cubicBezTo>
                    <a:cubicBezTo>
                      <a:pt x="225" y="208"/>
                      <a:pt x="225" y="208"/>
                      <a:pt x="225" y="208"/>
                    </a:cubicBezTo>
                    <a:cubicBezTo>
                      <a:pt x="225" y="203"/>
                      <a:pt x="225" y="203"/>
                      <a:pt x="225" y="203"/>
                    </a:cubicBezTo>
                    <a:close/>
                    <a:moveTo>
                      <a:pt x="472" y="149"/>
                    </a:moveTo>
                    <a:cubicBezTo>
                      <a:pt x="475" y="150"/>
                      <a:pt x="476" y="147"/>
                      <a:pt x="474" y="144"/>
                    </a:cubicBezTo>
                    <a:cubicBezTo>
                      <a:pt x="465" y="134"/>
                      <a:pt x="455" y="124"/>
                      <a:pt x="446" y="114"/>
                    </a:cubicBezTo>
                    <a:cubicBezTo>
                      <a:pt x="446" y="101"/>
                      <a:pt x="446" y="101"/>
                      <a:pt x="446" y="101"/>
                    </a:cubicBezTo>
                    <a:cubicBezTo>
                      <a:pt x="446" y="98"/>
                      <a:pt x="444" y="97"/>
                      <a:pt x="442" y="97"/>
                    </a:cubicBezTo>
                    <a:cubicBezTo>
                      <a:pt x="438" y="97"/>
                      <a:pt x="438" y="97"/>
                      <a:pt x="438" y="97"/>
                    </a:cubicBezTo>
                    <a:cubicBezTo>
                      <a:pt x="438" y="177"/>
                      <a:pt x="438" y="177"/>
                      <a:pt x="438" y="177"/>
                    </a:cubicBezTo>
                    <a:cubicBezTo>
                      <a:pt x="437" y="177"/>
                      <a:pt x="436" y="178"/>
                      <a:pt x="436" y="180"/>
                    </a:cubicBezTo>
                    <a:cubicBezTo>
                      <a:pt x="435" y="185"/>
                      <a:pt x="435" y="185"/>
                      <a:pt x="435" y="185"/>
                    </a:cubicBezTo>
                    <a:cubicBezTo>
                      <a:pt x="435" y="188"/>
                      <a:pt x="437" y="189"/>
                      <a:pt x="436" y="191"/>
                    </a:cubicBezTo>
                    <a:cubicBezTo>
                      <a:pt x="436" y="198"/>
                      <a:pt x="436" y="198"/>
                      <a:pt x="436" y="198"/>
                    </a:cubicBezTo>
                    <a:cubicBezTo>
                      <a:pt x="436" y="200"/>
                      <a:pt x="435" y="201"/>
                      <a:pt x="435" y="203"/>
                    </a:cubicBezTo>
                    <a:cubicBezTo>
                      <a:pt x="429" y="251"/>
                      <a:pt x="429" y="251"/>
                      <a:pt x="429" y="251"/>
                    </a:cubicBezTo>
                    <a:cubicBezTo>
                      <a:pt x="432" y="256"/>
                      <a:pt x="452" y="256"/>
                      <a:pt x="455" y="251"/>
                    </a:cubicBezTo>
                    <a:cubicBezTo>
                      <a:pt x="450" y="203"/>
                      <a:pt x="450" y="203"/>
                      <a:pt x="450" y="203"/>
                    </a:cubicBezTo>
                    <a:cubicBezTo>
                      <a:pt x="449" y="201"/>
                      <a:pt x="448" y="200"/>
                      <a:pt x="448" y="198"/>
                    </a:cubicBezTo>
                    <a:cubicBezTo>
                      <a:pt x="448" y="191"/>
                      <a:pt x="448" y="191"/>
                      <a:pt x="448" y="191"/>
                    </a:cubicBezTo>
                    <a:cubicBezTo>
                      <a:pt x="447" y="189"/>
                      <a:pt x="449" y="189"/>
                      <a:pt x="449" y="185"/>
                    </a:cubicBezTo>
                    <a:cubicBezTo>
                      <a:pt x="448" y="180"/>
                      <a:pt x="448" y="180"/>
                      <a:pt x="448" y="180"/>
                    </a:cubicBezTo>
                    <a:cubicBezTo>
                      <a:pt x="448" y="178"/>
                      <a:pt x="448" y="177"/>
                      <a:pt x="446" y="177"/>
                    </a:cubicBezTo>
                    <a:cubicBezTo>
                      <a:pt x="446" y="146"/>
                      <a:pt x="446" y="146"/>
                      <a:pt x="446" y="146"/>
                    </a:cubicBezTo>
                    <a:cubicBezTo>
                      <a:pt x="455" y="147"/>
                      <a:pt x="463" y="148"/>
                      <a:pt x="472" y="149"/>
                    </a:cubicBezTo>
                    <a:close/>
                    <a:moveTo>
                      <a:pt x="432" y="98"/>
                    </a:moveTo>
                    <a:cubicBezTo>
                      <a:pt x="412" y="76"/>
                      <a:pt x="392" y="54"/>
                      <a:pt x="372" y="32"/>
                    </a:cubicBezTo>
                    <a:cubicBezTo>
                      <a:pt x="365" y="24"/>
                      <a:pt x="362" y="25"/>
                      <a:pt x="353" y="23"/>
                    </a:cubicBezTo>
                    <a:cubicBezTo>
                      <a:pt x="145" y="0"/>
                      <a:pt x="145" y="0"/>
                      <a:pt x="145" y="0"/>
                    </a:cubicBezTo>
                    <a:cubicBezTo>
                      <a:pt x="141" y="0"/>
                      <a:pt x="139" y="2"/>
                      <a:pt x="142" y="5"/>
                    </a:cubicBezTo>
                    <a:cubicBezTo>
                      <a:pt x="216" y="85"/>
                      <a:pt x="216" y="85"/>
                      <a:pt x="216" y="85"/>
                    </a:cubicBezTo>
                    <a:cubicBezTo>
                      <a:pt x="228" y="62"/>
                      <a:pt x="236" y="49"/>
                      <a:pt x="274" y="54"/>
                    </a:cubicBezTo>
                    <a:cubicBezTo>
                      <a:pt x="300" y="57"/>
                      <a:pt x="319" y="62"/>
                      <a:pt x="343" y="72"/>
                    </a:cubicBezTo>
                    <a:cubicBezTo>
                      <a:pt x="358" y="77"/>
                      <a:pt x="366" y="82"/>
                      <a:pt x="373" y="94"/>
                    </a:cubicBezTo>
                    <a:cubicBezTo>
                      <a:pt x="367" y="86"/>
                      <a:pt x="357" y="81"/>
                      <a:pt x="346" y="77"/>
                    </a:cubicBezTo>
                    <a:cubicBezTo>
                      <a:pt x="324" y="68"/>
                      <a:pt x="300" y="62"/>
                      <a:pt x="276" y="59"/>
                    </a:cubicBezTo>
                    <a:cubicBezTo>
                      <a:pt x="262" y="58"/>
                      <a:pt x="248" y="58"/>
                      <a:pt x="239" y="65"/>
                    </a:cubicBezTo>
                    <a:cubicBezTo>
                      <a:pt x="230" y="72"/>
                      <a:pt x="217" y="101"/>
                      <a:pt x="212" y="112"/>
                    </a:cubicBezTo>
                    <a:cubicBezTo>
                      <a:pt x="209" y="119"/>
                      <a:pt x="213" y="122"/>
                      <a:pt x="219" y="122"/>
                    </a:cubicBezTo>
                    <a:cubicBezTo>
                      <a:pt x="274" y="124"/>
                      <a:pt x="328" y="139"/>
                      <a:pt x="378" y="165"/>
                    </a:cubicBezTo>
                    <a:cubicBezTo>
                      <a:pt x="378" y="136"/>
                      <a:pt x="378" y="136"/>
                      <a:pt x="378" y="136"/>
                    </a:cubicBezTo>
                    <a:cubicBezTo>
                      <a:pt x="396" y="139"/>
                      <a:pt x="414" y="141"/>
                      <a:pt x="432" y="144"/>
                    </a:cubicBezTo>
                    <a:cubicBezTo>
                      <a:pt x="432" y="98"/>
                      <a:pt x="432" y="98"/>
                      <a:pt x="432" y="98"/>
                    </a:cubicBezTo>
                    <a:close/>
                    <a:moveTo>
                      <a:pt x="353" y="159"/>
                    </a:moveTo>
                    <a:cubicBezTo>
                      <a:pt x="358" y="161"/>
                      <a:pt x="370" y="167"/>
                      <a:pt x="374" y="169"/>
                    </a:cubicBezTo>
                    <a:cubicBezTo>
                      <a:pt x="382" y="175"/>
                      <a:pt x="360" y="178"/>
                      <a:pt x="353" y="179"/>
                    </a:cubicBezTo>
                    <a:cubicBezTo>
                      <a:pt x="353" y="159"/>
                      <a:pt x="353" y="159"/>
                      <a:pt x="353" y="159"/>
                    </a:cubicBezTo>
                    <a:close/>
                    <a:moveTo>
                      <a:pt x="62" y="174"/>
                    </a:moveTo>
                    <a:cubicBezTo>
                      <a:pt x="199" y="174"/>
                      <a:pt x="199" y="174"/>
                      <a:pt x="199" y="174"/>
                    </a:cubicBezTo>
                    <a:cubicBezTo>
                      <a:pt x="199" y="189"/>
                      <a:pt x="199" y="189"/>
                      <a:pt x="199" y="189"/>
                    </a:cubicBezTo>
                    <a:cubicBezTo>
                      <a:pt x="62" y="189"/>
                      <a:pt x="62" y="189"/>
                      <a:pt x="62" y="189"/>
                    </a:cubicBezTo>
                    <a:cubicBezTo>
                      <a:pt x="62" y="174"/>
                      <a:pt x="62" y="174"/>
                      <a:pt x="62" y="174"/>
                    </a:cubicBezTo>
                    <a:close/>
                    <a:moveTo>
                      <a:pt x="62" y="203"/>
                    </a:moveTo>
                    <a:cubicBezTo>
                      <a:pt x="199" y="203"/>
                      <a:pt x="199" y="203"/>
                      <a:pt x="199" y="203"/>
                    </a:cubicBezTo>
                    <a:cubicBezTo>
                      <a:pt x="199" y="217"/>
                      <a:pt x="199" y="217"/>
                      <a:pt x="199" y="217"/>
                    </a:cubicBezTo>
                    <a:cubicBezTo>
                      <a:pt x="62" y="217"/>
                      <a:pt x="62" y="217"/>
                      <a:pt x="62" y="217"/>
                    </a:cubicBezTo>
                    <a:cubicBezTo>
                      <a:pt x="62" y="203"/>
                      <a:pt x="62" y="203"/>
                      <a:pt x="62" y="203"/>
                    </a:cubicBezTo>
                    <a:close/>
                    <a:moveTo>
                      <a:pt x="62" y="231"/>
                    </a:moveTo>
                    <a:cubicBezTo>
                      <a:pt x="199" y="231"/>
                      <a:pt x="199" y="231"/>
                      <a:pt x="199" y="231"/>
                    </a:cubicBezTo>
                    <a:cubicBezTo>
                      <a:pt x="199" y="246"/>
                      <a:pt x="199" y="246"/>
                      <a:pt x="199" y="246"/>
                    </a:cubicBezTo>
                    <a:cubicBezTo>
                      <a:pt x="62" y="246"/>
                      <a:pt x="62" y="246"/>
                      <a:pt x="62" y="246"/>
                    </a:cubicBezTo>
                    <a:cubicBezTo>
                      <a:pt x="62" y="231"/>
                      <a:pt x="62" y="231"/>
                      <a:pt x="62" y="231"/>
                    </a:cubicBezTo>
                    <a:close/>
                    <a:moveTo>
                      <a:pt x="62" y="260"/>
                    </a:moveTo>
                    <a:cubicBezTo>
                      <a:pt x="131" y="260"/>
                      <a:pt x="131" y="260"/>
                      <a:pt x="131" y="260"/>
                    </a:cubicBezTo>
                    <a:cubicBezTo>
                      <a:pt x="131" y="275"/>
                      <a:pt x="131" y="275"/>
                      <a:pt x="131" y="275"/>
                    </a:cubicBezTo>
                    <a:cubicBezTo>
                      <a:pt x="62" y="275"/>
                      <a:pt x="62" y="275"/>
                      <a:pt x="62" y="275"/>
                    </a:cubicBezTo>
                    <a:cubicBezTo>
                      <a:pt x="62" y="260"/>
                      <a:pt x="62" y="260"/>
                      <a:pt x="62" y="260"/>
                    </a:cubicBezTo>
                    <a:close/>
                    <a:moveTo>
                      <a:pt x="20" y="128"/>
                    </a:moveTo>
                    <a:cubicBezTo>
                      <a:pt x="227" y="128"/>
                      <a:pt x="227" y="128"/>
                      <a:pt x="227" y="128"/>
                    </a:cubicBezTo>
                    <a:cubicBezTo>
                      <a:pt x="269" y="131"/>
                      <a:pt x="309" y="139"/>
                      <a:pt x="347" y="156"/>
                    </a:cubicBezTo>
                    <a:cubicBezTo>
                      <a:pt x="347" y="342"/>
                      <a:pt x="347" y="342"/>
                      <a:pt x="347" y="342"/>
                    </a:cubicBezTo>
                    <a:cubicBezTo>
                      <a:pt x="20" y="342"/>
                      <a:pt x="20" y="342"/>
                      <a:pt x="20" y="342"/>
                    </a:cubicBezTo>
                    <a:cubicBezTo>
                      <a:pt x="20" y="128"/>
                      <a:pt x="20" y="128"/>
                      <a:pt x="20" y="128"/>
                    </a:cubicBezTo>
                    <a:close/>
                    <a:moveTo>
                      <a:pt x="184" y="133"/>
                    </a:moveTo>
                    <a:cubicBezTo>
                      <a:pt x="188" y="133"/>
                      <a:pt x="191" y="136"/>
                      <a:pt x="191" y="140"/>
                    </a:cubicBezTo>
                    <a:cubicBezTo>
                      <a:pt x="191" y="144"/>
                      <a:pt x="188" y="147"/>
                      <a:pt x="184" y="147"/>
                    </a:cubicBezTo>
                    <a:cubicBezTo>
                      <a:pt x="180" y="147"/>
                      <a:pt x="177" y="144"/>
                      <a:pt x="177" y="140"/>
                    </a:cubicBezTo>
                    <a:cubicBezTo>
                      <a:pt x="177" y="136"/>
                      <a:pt x="180" y="133"/>
                      <a:pt x="184" y="133"/>
                    </a:cubicBezTo>
                    <a:close/>
                    <a:moveTo>
                      <a:pt x="0" y="351"/>
                    </a:moveTo>
                    <a:cubicBezTo>
                      <a:pt x="368" y="351"/>
                      <a:pt x="368" y="351"/>
                      <a:pt x="368" y="351"/>
                    </a:cubicBezTo>
                    <a:cubicBezTo>
                      <a:pt x="368" y="364"/>
                      <a:pt x="368" y="364"/>
                      <a:pt x="368" y="364"/>
                    </a:cubicBezTo>
                    <a:cubicBezTo>
                      <a:pt x="368" y="372"/>
                      <a:pt x="361" y="379"/>
                      <a:pt x="352" y="379"/>
                    </a:cubicBezTo>
                    <a:cubicBezTo>
                      <a:pt x="15" y="379"/>
                      <a:pt x="15" y="379"/>
                      <a:pt x="15" y="379"/>
                    </a:cubicBezTo>
                    <a:cubicBezTo>
                      <a:pt x="7" y="379"/>
                      <a:pt x="0" y="372"/>
                      <a:pt x="0" y="364"/>
                    </a:cubicBezTo>
                    <a:cubicBezTo>
                      <a:pt x="0" y="351"/>
                      <a:pt x="0" y="351"/>
                      <a:pt x="0" y="351"/>
                    </a:cubicBezTo>
                    <a:close/>
                  </a:path>
                </a:pathLst>
              </a:custGeom>
              <a:solidFill>
                <a:schemeClr val="bg1"/>
              </a:solidFill>
              <a:ln>
                <a:noFill/>
              </a:ln>
              <a:effectLst/>
            </p:spPr>
            <p:txBody>
              <a:bodyPr vert="horz" wrap="square" lIns="73152" tIns="36576" rIns="73152" bIns="36576"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63" name="Group 62">
              <a:extLst>
                <a:ext uri="{FF2B5EF4-FFF2-40B4-BE49-F238E27FC236}">
                  <a16:creationId xmlns:a16="http://schemas.microsoft.com/office/drawing/2014/main" id="{E31DA99A-0531-4FEE-9829-AB4154734EE3}"/>
                </a:ext>
              </a:extLst>
            </p:cNvPr>
            <p:cNvGrpSpPr/>
            <p:nvPr/>
          </p:nvGrpSpPr>
          <p:grpSpPr>
            <a:xfrm>
              <a:off x="312464" y="3201271"/>
              <a:ext cx="457200" cy="457200"/>
              <a:chOff x="256079" y="3930435"/>
              <a:chExt cx="457200" cy="457200"/>
            </a:xfrm>
          </p:grpSpPr>
          <p:sp>
            <p:nvSpPr>
              <p:cNvPr id="64" name="Oval 63">
                <a:extLst>
                  <a:ext uri="{FF2B5EF4-FFF2-40B4-BE49-F238E27FC236}">
                    <a16:creationId xmlns:a16="http://schemas.microsoft.com/office/drawing/2014/main" id="{DC1925A8-C28A-4E9E-B44D-72C10B740857}"/>
                  </a:ext>
                </a:extLst>
              </p:cNvPr>
              <p:cNvSpPr/>
              <p:nvPr/>
            </p:nvSpPr>
            <p:spPr bwMode="gray">
              <a:xfrm>
                <a:off x="256079" y="3930435"/>
                <a:ext cx="457200" cy="457200"/>
              </a:xfrm>
              <a:prstGeom prst="ellipse">
                <a:avLst/>
              </a:prstGeom>
              <a:solidFill>
                <a:srgbClr val="0070C0"/>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Open Sans"/>
                  <a:ea typeface="+mn-ea"/>
                  <a:cs typeface="+mn-cs"/>
                </a:endParaRPr>
              </a:p>
            </p:txBody>
          </p:sp>
          <p:sp>
            <p:nvSpPr>
              <p:cNvPr id="65" name="Freeform 45">
                <a:extLst>
                  <a:ext uri="{FF2B5EF4-FFF2-40B4-BE49-F238E27FC236}">
                    <a16:creationId xmlns:a16="http://schemas.microsoft.com/office/drawing/2014/main" id="{E2DE1186-9614-409A-B6B8-465B891DDD4E}"/>
                  </a:ext>
                </a:extLst>
              </p:cNvPr>
              <p:cNvSpPr>
                <a:spLocks noChangeAspect="1" noEditPoints="1"/>
              </p:cNvSpPr>
              <p:nvPr/>
            </p:nvSpPr>
            <p:spPr bwMode="auto">
              <a:xfrm>
                <a:off x="330399" y="3970619"/>
                <a:ext cx="320040" cy="319014"/>
              </a:xfrm>
              <a:custGeom>
                <a:avLst/>
                <a:gdLst>
                  <a:gd name="T0" fmla="*/ 445 w 511"/>
                  <a:gd name="T1" fmla="*/ 483 h 510"/>
                  <a:gd name="T2" fmla="*/ 445 w 511"/>
                  <a:gd name="T3" fmla="*/ 483 h 510"/>
                  <a:gd name="T4" fmla="*/ 408 w 511"/>
                  <a:gd name="T5" fmla="*/ 445 h 510"/>
                  <a:gd name="T6" fmla="*/ 445 w 511"/>
                  <a:gd name="T7" fmla="*/ 408 h 510"/>
                  <a:gd name="T8" fmla="*/ 483 w 511"/>
                  <a:gd name="T9" fmla="*/ 445 h 510"/>
                  <a:gd name="T10" fmla="*/ 445 w 511"/>
                  <a:gd name="T11" fmla="*/ 483 h 510"/>
                  <a:gd name="T12" fmla="*/ 293 w 511"/>
                  <a:gd name="T13" fmla="*/ 445 h 510"/>
                  <a:gd name="T14" fmla="*/ 293 w 511"/>
                  <a:gd name="T15" fmla="*/ 445 h 510"/>
                  <a:gd name="T16" fmla="*/ 255 w 511"/>
                  <a:gd name="T17" fmla="*/ 483 h 510"/>
                  <a:gd name="T18" fmla="*/ 217 w 511"/>
                  <a:gd name="T19" fmla="*/ 445 h 510"/>
                  <a:gd name="T20" fmla="*/ 255 w 511"/>
                  <a:gd name="T21" fmla="*/ 408 h 510"/>
                  <a:gd name="T22" fmla="*/ 293 w 511"/>
                  <a:gd name="T23" fmla="*/ 445 h 510"/>
                  <a:gd name="T24" fmla="*/ 217 w 511"/>
                  <a:gd name="T25" fmla="*/ 65 h 510"/>
                  <a:gd name="T26" fmla="*/ 217 w 511"/>
                  <a:gd name="T27" fmla="*/ 65 h 510"/>
                  <a:gd name="T28" fmla="*/ 255 w 511"/>
                  <a:gd name="T29" fmla="*/ 27 h 510"/>
                  <a:gd name="T30" fmla="*/ 293 w 511"/>
                  <a:gd name="T31" fmla="*/ 65 h 510"/>
                  <a:gd name="T32" fmla="*/ 255 w 511"/>
                  <a:gd name="T33" fmla="*/ 102 h 510"/>
                  <a:gd name="T34" fmla="*/ 217 w 511"/>
                  <a:gd name="T35" fmla="*/ 65 h 510"/>
                  <a:gd name="T36" fmla="*/ 102 w 511"/>
                  <a:gd name="T37" fmla="*/ 445 h 510"/>
                  <a:gd name="T38" fmla="*/ 102 w 511"/>
                  <a:gd name="T39" fmla="*/ 445 h 510"/>
                  <a:gd name="T40" fmla="*/ 65 w 511"/>
                  <a:gd name="T41" fmla="*/ 483 h 510"/>
                  <a:gd name="T42" fmla="*/ 27 w 511"/>
                  <a:gd name="T43" fmla="*/ 445 h 510"/>
                  <a:gd name="T44" fmla="*/ 65 w 511"/>
                  <a:gd name="T45" fmla="*/ 408 h 510"/>
                  <a:gd name="T46" fmla="*/ 102 w 511"/>
                  <a:gd name="T47" fmla="*/ 445 h 510"/>
                  <a:gd name="T48" fmla="*/ 471 w 511"/>
                  <a:gd name="T49" fmla="*/ 385 h 510"/>
                  <a:gd name="T50" fmla="*/ 471 w 511"/>
                  <a:gd name="T51" fmla="*/ 385 h 510"/>
                  <a:gd name="T52" fmla="*/ 471 w 511"/>
                  <a:gd name="T53" fmla="*/ 323 h 510"/>
                  <a:gd name="T54" fmla="*/ 377 w 511"/>
                  <a:gd name="T55" fmla="*/ 229 h 510"/>
                  <a:gd name="T56" fmla="*/ 323 w 511"/>
                  <a:gd name="T57" fmla="*/ 229 h 510"/>
                  <a:gd name="T58" fmla="*/ 281 w 511"/>
                  <a:gd name="T59" fmla="*/ 201 h 510"/>
                  <a:gd name="T60" fmla="*/ 281 w 511"/>
                  <a:gd name="T61" fmla="*/ 125 h 510"/>
                  <a:gd name="T62" fmla="*/ 320 w 511"/>
                  <a:gd name="T63" fmla="*/ 65 h 510"/>
                  <a:gd name="T64" fmla="*/ 255 w 511"/>
                  <a:gd name="T65" fmla="*/ 0 h 510"/>
                  <a:gd name="T66" fmla="*/ 190 w 511"/>
                  <a:gd name="T67" fmla="*/ 65 h 510"/>
                  <a:gd name="T68" fmla="*/ 229 w 511"/>
                  <a:gd name="T69" fmla="*/ 125 h 510"/>
                  <a:gd name="T70" fmla="*/ 229 w 511"/>
                  <a:gd name="T71" fmla="*/ 201 h 510"/>
                  <a:gd name="T72" fmla="*/ 187 w 511"/>
                  <a:gd name="T73" fmla="*/ 229 h 510"/>
                  <a:gd name="T74" fmla="*/ 133 w 511"/>
                  <a:gd name="T75" fmla="*/ 229 h 510"/>
                  <a:gd name="T76" fmla="*/ 39 w 511"/>
                  <a:gd name="T77" fmla="*/ 323 h 510"/>
                  <a:gd name="T78" fmla="*/ 39 w 511"/>
                  <a:gd name="T79" fmla="*/ 385 h 510"/>
                  <a:gd name="T80" fmla="*/ 0 w 511"/>
                  <a:gd name="T81" fmla="*/ 445 h 510"/>
                  <a:gd name="T82" fmla="*/ 65 w 511"/>
                  <a:gd name="T83" fmla="*/ 510 h 510"/>
                  <a:gd name="T84" fmla="*/ 130 w 511"/>
                  <a:gd name="T85" fmla="*/ 445 h 510"/>
                  <a:gd name="T86" fmla="*/ 91 w 511"/>
                  <a:gd name="T87" fmla="*/ 385 h 510"/>
                  <a:gd name="T88" fmla="*/ 91 w 511"/>
                  <a:gd name="T89" fmla="*/ 323 h 510"/>
                  <a:gd name="T90" fmla="*/ 133 w 511"/>
                  <a:gd name="T91" fmla="*/ 281 h 510"/>
                  <a:gd name="T92" fmla="*/ 187 w 511"/>
                  <a:gd name="T93" fmla="*/ 281 h 510"/>
                  <a:gd name="T94" fmla="*/ 229 w 511"/>
                  <a:gd name="T95" fmla="*/ 274 h 510"/>
                  <a:gd name="T96" fmla="*/ 229 w 511"/>
                  <a:gd name="T97" fmla="*/ 385 h 510"/>
                  <a:gd name="T98" fmla="*/ 190 w 511"/>
                  <a:gd name="T99" fmla="*/ 445 h 510"/>
                  <a:gd name="T100" fmla="*/ 255 w 511"/>
                  <a:gd name="T101" fmla="*/ 510 h 510"/>
                  <a:gd name="T102" fmla="*/ 320 w 511"/>
                  <a:gd name="T103" fmla="*/ 445 h 510"/>
                  <a:gd name="T104" fmla="*/ 281 w 511"/>
                  <a:gd name="T105" fmla="*/ 385 h 510"/>
                  <a:gd name="T106" fmla="*/ 281 w 511"/>
                  <a:gd name="T107" fmla="*/ 274 h 510"/>
                  <a:gd name="T108" fmla="*/ 323 w 511"/>
                  <a:gd name="T109" fmla="*/ 281 h 510"/>
                  <a:gd name="T110" fmla="*/ 377 w 511"/>
                  <a:gd name="T111" fmla="*/ 281 h 510"/>
                  <a:gd name="T112" fmla="*/ 420 w 511"/>
                  <a:gd name="T113" fmla="*/ 323 h 510"/>
                  <a:gd name="T114" fmla="*/ 420 w 511"/>
                  <a:gd name="T115" fmla="*/ 385 h 510"/>
                  <a:gd name="T116" fmla="*/ 380 w 511"/>
                  <a:gd name="T117" fmla="*/ 445 h 510"/>
                  <a:gd name="T118" fmla="*/ 445 w 511"/>
                  <a:gd name="T119" fmla="*/ 510 h 510"/>
                  <a:gd name="T120" fmla="*/ 511 w 511"/>
                  <a:gd name="T121" fmla="*/ 445 h 510"/>
                  <a:gd name="T122" fmla="*/ 471 w 511"/>
                  <a:gd name="T123" fmla="*/ 385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1" h="510">
                    <a:moveTo>
                      <a:pt x="445" y="483"/>
                    </a:moveTo>
                    <a:lnTo>
                      <a:pt x="445" y="483"/>
                    </a:lnTo>
                    <a:cubicBezTo>
                      <a:pt x="425" y="483"/>
                      <a:pt x="408" y="466"/>
                      <a:pt x="408" y="445"/>
                    </a:cubicBezTo>
                    <a:cubicBezTo>
                      <a:pt x="408" y="424"/>
                      <a:pt x="425" y="408"/>
                      <a:pt x="445" y="408"/>
                    </a:cubicBezTo>
                    <a:cubicBezTo>
                      <a:pt x="466" y="408"/>
                      <a:pt x="483" y="424"/>
                      <a:pt x="483" y="445"/>
                    </a:cubicBezTo>
                    <a:cubicBezTo>
                      <a:pt x="483" y="466"/>
                      <a:pt x="466" y="483"/>
                      <a:pt x="445" y="483"/>
                    </a:cubicBezTo>
                    <a:close/>
                    <a:moveTo>
                      <a:pt x="293" y="445"/>
                    </a:moveTo>
                    <a:lnTo>
                      <a:pt x="293" y="445"/>
                    </a:lnTo>
                    <a:cubicBezTo>
                      <a:pt x="293" y="466"/>
                      <a:pt x="276" y="483"/>
                      <a:pt x="255" y="483"/>
                    </a:cubicBezTo>
                    <a:cubicBezTo>
                      <a:pt x="234" y="483"/>
                      <a:pt x="217" y="466"/>
                      <a:pt x="217" y="445"/>
                    </a:cubicBezTo>
                    <a:cubicBezTo>
                      <a:pt x="217" y="424"/>
                      <a:pt x="234" y="408"/>
                      <a:pt x="255" y="408"/>
                    </a:cubicBezTo>
                    <a:cubicBezTo>
                      <a:pt x="276" y="408"/>
                      <a:pt x="293" y="424"/>
                      <a:pt x="293" y="445"/>
                    </a:cubicBezTo>
                    <a:close/>
                    <a:moveTo>
                      <a:pt x="217" y="65"/>
                    </a:moveTo>
                    <a:lnTo>
                      <a:pt x="217" y="65"/>
                    </a:lnTo>
                    <a:cubicBezTo>
                      <a:pt x="217" y="44"/>
                      <a:pt x="234" y="27"/>
                      <a:pt x="255" y="27"/>
                    </a:cubicBezTo>
                    <a:cubicBezTo>
                      <a:pt x="276" y="27"/>
                      <a:pt x="293" y="44"/>
                      <a:pt x="293" y="65"/>
                    </a:cubicBezTo>
                    <a:cubicBezTo>
                      <a:pt x="293" y="85"/>
                      <a:pt x="276" y="102"/>
                      <a:pt x="255" y="102"/>
                    </a:cubicBezTo>
                    <a:cubicBezTo>
                      <a:pt x="234" y="102"/>
                      <a:pt x="217" y="85"/>
                      <a:pt x="217" y="65"/>
                    </a:cubicBezTo>
                    <a:close/>
                    <a:moveTo>
                      <a:pt x="102" y="445"/>
                    </a:moveTo>
                    <a:lnTo>
                      <a:pt x="102" y="445"/>
                    </a:lnTo>
                    <a:cubicBezTo>
                      <a:pt x="102" y="466"/>
                      <a:pt x="86" y="483"/>
                      <a:pt x="65" y="483"/>
                    </a:cubicBezTo>
                    <a:cubicBezTo>
                      <a:pt x="44" y="483"/>
                      <a:pt x="27" y="466"/>
                      <a:pt x="27" y="445"/>
                    </a:cubicBezTo>
                    <a:cubicBezTo>
                      <a:pt x="27" y="424"/>
                      <a:pt x="44" y="408"/>
                      <a:pt x="65" y="408"/>
                    </a:cubicBezTo>
                    <a:cubicBezTo>
                      <a:pt x="86" y="408"/>
                      <a:pt x="102" y="424"/>
                      <a:pt x="102" y="445"/>
                    </a:cubicBezTo>
                    <a:close/>
                    <a:moveTo>
                      <a:pt x="471" y="385"/>
                    </a:moveTo>
                    <a:lnTo>
                      <a:pt x="471" y="385"/>
                    </a:lnTo>
                    <a:lnTo>
                      <a:pt x="471" y="323"/>
                    </a:lnTo>
                    <a:cubicBezTo>
                      <a:pt x="471" y="285"/>
                      <a:pt x="446" y="229"/>
                      <a:pt x="377" y="229"/>
                    </a:cubicBezTo>
                    <a:lnTo>
                      <a:pt x="323" y="229"/>
                    </a:lnTo>
                    <a:cubicBezTo>
                      <a:pt x="285" y="229"/>
                      <a:pt x="281" y="210"/>
                      <a:pt x="281" y="201"/>
                    </a:cubicBezTo>
                    <a:lnTo>
                      <a:pt x="281" y="125"/>
                    </a:lnTo>
                    <a:cubicBezTo>
                      <a:pt x="304" y="114"/>
                      <a:pt x="320" y="91"/>
                      <a:pt x="320" y="65"/>
                    </a:cubicBezTo>
                    <a:cubicBezTo>
                      <a:pt x="320" y="29"/>
                      <a:pt x="291" y="0"/>
                      <a:pt x="255" y="0"/>
                    </a:cubicBezTo>
                    <a:cubicBezTo>
                      <a:pt x="219" y="0"/>
                      <a:pt x="190" y="29"/>
                      <a:pt x="190" y="65"/>
                    </a:cubicBezTo>
                    <a:cubicBezTo>
                      <a:pt x="190" y="91"/>
                      <a:pt x="206" y="114"/>
                      <a:pt x="229" y="125"/>
                    </a:cubicBezTo>
                    <a:lnTo>
                      <a:pt x="229" y="201"/>
                    </a:lnTo>
                    <a:cubicBezTo>
                      <a:pt x="229" y="208"/>
                      <a:pt x="227" y="229"/>
                      <a:pt x="187" y="229"/>
                    </a:cubicBezTo>
                    <a:lnTo>
                      <a:pt x="133" y="229"/>
                    </a:lnTo>
                    <a:cubicBezTo>
                      <a:pt x="64" y="229"/>
                      <a:pt x="39" y="285"/>
                      <a:pt x="39" y="323"/>
                    </a:cubicBezTo>
                    <a:lnTo>
                      <a:pt x="39" y="385"/>
                    </a:lnTo>
                    <a:cubicBezTo>
                      <a:pt x="16" y="395"/>
                      <a:pt x="0" y="418"/>
                      <a:pt x="0" y="445"/>
                    </a:cubicBezTo>
                    <a:cubicBezTo>
                      <a:pt x="0" y="481"/>
                      <a:pt x="29" y="510"/>
                      <a:pt x="65" y="510"/>
                    </a:cubicBezTo>
                    <a:cubicBezTo>
                      <a:pt x="101" y="510"/>
                      <a:pt x="130" y="481"/>
                      <a:pt x="130" y="445"/>
                    </a:cubicBezTo>
                    <a:cubicBezTo>
                      <a:pt x="130" y="418"/>
                      <a:pt x="114" y="395"/>
                      <a:pt x="91" y="385"/>
                    </a:cubicBezTo>
                    <a:lnTo>
                      <a:pt x="91" y="323"/>
                    </a:lnTo>
                    <a:cubicBezTo>
                      <a:pt x="91" y="316"/>
                      <a:pt x="93" y="281"/>
                      <a:pt x="133" y="281"/>
                    </a:cubicBezTo>
                    <a:lnTo>
                      <a:pt x="187" y="281"/>
                    </a:lnTo>
                    <a:cubicBezTo>
                      <a:pt x="204" y="281"/>
                      <a:pt x="218" y="278"/>
                      <a:pt x="229" y="274"/>
                    </a:cubicBezTo>
                    <a:lnTo>
                      <a:pt x="229" y="385"/>
                    </a:lnTo>
                    <a:cubicBezTo>
                      <a:pt x="206" y="395"/>
                      <a:pt x="190" y="418"/>
                      <a:pt x="190" y="445"/>
                    </a:cubicBezTo>
                    <a:cubicBezTo>
                      <a:pt x="190" y="481"/>
                      <a:pt x="219" y="510"/>
                      <a:pt x="255" y="510"/>
                    </a:cubicBezTo>
                    <a:cubicBezTo>
                      <a:pt x="291" y="510"/>
                      <a:pt x="320" y="481"/>
                      <a:pt x="320" y="445"/>
                    </a:cubicBezTo>
                    <a:cubicBezTo>
                      <a:pt x="320" y="418"/>
                      <a:pt x="304" y="395"/>
                      <a:pt x="281" y="385"/>
                    </a:cubicBezTo>
                    <a:lnTo>
                      <a:pt x="281" y="274"/>
                    </a:lnTo>
                    <a:cubicBezTo>
                      <a:pt x="293" y="278"/>
                      <a:pt x="307" y="281"/>
                      <a:pt x="323" y="281"/>
                    </a:cubicBezTo>
                    <a:lnTo>
                      <a:pt x="377" y="281"/>
                    </a:lnTo>
                    <a:cubicBezTo>
                      <a:pt x="416" y="281"/>
                      <a:pt x="419" y="313"/>
                      <a:pt x="420" y="323"/>
                    </a:cubicBezTo>
                    <a:lnTo>
                      <a:pt x="420" y="385"/>
                    </a:lnTo>
                    <a:cubicBezTo>
                      <a:pt x="396" y="395"/>
                      <a:pt x="380" y="418"/>
                      <a:pt x="380" y="445"/>
                    </a:cubicBezTo>
                    <a:cubicBezTo>
                      <a:pt x="380" y="481"/>
                      <a:pt x="409" y="510"/>
                      <a:pt x="445" y="510"/>
                    </a:cubicBezTo>
                    <a:cubicBezTo>
                      <a:pt x="481" y="510"/>
                      <a:pt x="511" y="481"/>
                      <a:pt x="511" y="445"/>
                    </a:cubicBezTo>
                    <a:cubicBezTo>
                      <a:pt x="511" y="418"/>
                      <a:pt x="494" y="395"/>
                      <a:pt x="471" y="385"/>
                    </a:cubicBezTo>
                    <a:close/>
                  </a:path>
                </a:pathLst>
              </a:custGeom>
              <a:solidFill>
                <a:schemeClr val="bg1"/>
              </a:solidFill>
              <a:ln>
                <a:noFill/>
              </a:ln>
              <a:effectLst/>
            </p:spPr>
            <p:txBody>
              <a:bodyPr vert="horz" wrap="square" lIns="73152" tIns="36576" rIns="73152" bIns="36576"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66" name="Group 65">
              <a:extLst>
                <a:ext uri="{FF2B5EF4-FFF2-40B4-BE49-F238E27FC236}">
                  <a16:creationId xmlns:a16="http://schemas.microsoft.com/office/drawing/2014/main" id="{9D720E8D-A5D2-4B08-8927-0C71D872FBDB}"/>
                </a:ext>
              </a:extLst>
            </p:cNvPr>
            <p:cNvGrpSpPr/>
            <p:nvPr/>
          </p:nvGrpSpPr>
          <p:grpSpPr>
            <a:xfrm>
              <a:off x="302343" y="5916932"/>
              <a:ext cx="457200" cy="457200"/>
              <a:chOff x="256079" y="5147339"/>
              <a:chExt cx="457200" cy="457200"/>
            </a:xfrm>
          </p:grpSpPr>
          <p:sp>
            <p:nvSpPr>
              <p:cNvPr id="67" name="Oval 66">
                <a:extLst>
                  <a:ext uri="{FF2B5EF4-FFF2-40B4-BE49-F238E27FC236}">
                    <a16:creationId xmlns:a16="http://schemas.microsoft.com/office/drawing/2014/main" id="{6F510DC1-971F-4C69-96CD-13FCF626B328}"/>
                  </a:ext>
                </a:extLst>
              </p:cNvPr>
              <p:cNvSpPr/>
              <p:nvPr/>
            </p:nvSpPr>
            <p:spPr bwMode="gray">
              <a:xfrm>
                <a:off x="256079" y="5147339"/>
                <a:ext cx="457200" cy="457200"/>
              </a:xfrm>
              <a:prstGeom prst="ellipse">
                <a:avLst/>
              </a:prstGeom>
              <a:solidFill>
                <a:srgbClr val="0070C0"/>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Open Sans"/>
                  <a:ea typeface="+mn-ea"/>
                  <a:cs typeface="+mn-cs"/>
                </a:endParaRPr>
              </a:p>
            </p:txBody>
          </p:sp>
          <p:sp>
            <p:nvSpPr>
              <p:cNvPr id="68" name="Freeform 147">
                <a:extLst>
                  <a:ext uri="{FF2B5EF4-FFF2-40B4-BE49-F238E27FC236}">
                    <a16:creationId xmlns:a16="http://schemas.microsoft.com/office/drawing/2014/main" id="{1C5D6CDF-0D14-432D-B859-72ADCD3AD85F}"/>
                  </a:ext>
                </a:extLst>
              </p:cNvPr>
              <p:cNvSpPr>
                <a:spLocks noChangeAspect="1" noEditPoints="1"/>
              </p:cNvSpPr>
              <p:nvPr/>
            </p:nvSpPr>
            <p:spPr bwMode="auto">
              <a:xfrm>
                <a:off x="330399" y="5242089"/>
                <a:ext cx="335307" cy="256681"/>
              </a:xfrm>
              <a:custGeom>
                <a:avLst/>
                <a:gdLst>
                  <a:gd name="T0" fmla="*/ 37 w 148"/>
                  <a:gd name="T1" fmla="*/ 68 h 89"/>
                  <a:gd name="T2" fmla="*/ 37 w 148"/>
                  <a:gd name="T3" fmla="*/ 29 h 89"/>
                  <a:gd name="T4" fmla="*/ 52 w 148"/>
                  <a:gd name="T5" fmla="*/ 29 h 89"/>
                  <a:gd name="T6" fmla="*/ 26 w 148"/>
                  <a:gd name="T7" fmla="*/ 0 h 89"/>
                  <a:gd name="T8" fmla="*/ 0 w 148"/>
                  <a:gd name="T9" fmla="*/ 29 h 89"/>
                  <a:gd name="T10" fmla="*/ 15 w 148"/>
                  <a:gd name="T11" fmla="*/ 29 h 89"/>
                  <a:gd name="T12" fmla="*/ 15 w 148"/>
                  <a:gd name="T13" fmla="*/ 74 h 89"/>
                  <a:gd name="T14" fmla="*/ 30 w 148"/>
                  <a:gd name="T15" fmla="*/ 89 h 89"/>
                  <a:gd name="T16" fmla="*/ 96 w 148"/>
                  <a:gd name="T17" fmla="*/ 89 h 89"/>
                  <a:gd name="T18" fmla="*/ 77 w 148"/>
                  <a:gd name="T19" fmla="*/ 68 h 89"/>
                  <a:gd name="T20" fmla="*/ 37 w 148"/>
                  <a:gd name="T21" fmla="*/ 68 h 89"/>
                  <a:gd name="T22" fmla="*/ 133 w 148"/>
                  <a:gd name="T23" fmla="*/ 59 h 89"/>
                  <a:gd name="T24" fmla="*/ 133 w 148"/>
                  <a:gd name="T25" fmla="*/ 15 h 89"/>
                  <a:gd name="T26" fmla="*/ 118 w 148"/>
                  <a:gd name="T27" fmla="*/ 0 h 89"/>
                  <a:gd name="T28" fmla="*/ 52 w 148"/>
                  <a:gd name="T29" fmla="*/ 0 h 89"/>
                  <a:gd name="T30" fmla="*/ 71 w 148"/>
                  <a:gd name="T31" fmla="*/ 21 h 89"/>
                  <a:gd name="T32" fmla="*/ 111 w 148"/>
                  <a:gd name="T33" fmla="*/ 21 h 89"/>
                  <a:gd name="T34" fmla="*/ 111 w 148"/>
                  <a:gd name="T35" fmla="*/ 59 h 89"/>
                  <a:gd name="T36" fmla="*/ 96 w 148"/>
                  <a:gd name="T37" fmla="*/ 59 h 89"/>
                  <a:gd name="T38" fmla="*/ 122 w 148"/>
                  <a:gd name="T39" fmla="*/ 89 h 89"/>
                  <a:gd name="T40" fmla="*/ 148 w 148"/>
                  <a:gd name="T41" fmla="*/ 59 h 89"/>
                  <a:gd name="T42" fmla="*/ 133 w 148"/>
                  <a:gd name="T43" fmla="*/ 5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89">
                    <a:moveTo>
                      <a:pt x="37" y="68"/>
                    </a:moveTo>
                    <a:cubicBezTo>
                      <a:pt x="37" y="29"/>
                      <a:pt x="37" y="29"/>
                      <a:pt x="37" y="29"/>
                    </a:cubicBezTo>
                    <a:cubicBezTo>
                      <a:pt x="52" y="29"/>
                      <a:pt x="52" y="29"/>
                      <a:pt x="52" y="29"/>
                    </a:cubicBezTo>
                    <a:cubicBezTo>
                      <a:pt x="26" y="0"/>
                      <a:pt x="26" y="0"/>
                      <a:pt x="26" y="0"/>
                    </a:cubicBezTo>
                    <a:cubicBezTo>
                      <a:pt x="0" y="29"/>
                      <a:pt x="0" y="29"/>
                      <a:pt x="0" y="29"/>
                    </a:cubicBezTo>
                    <a:cubicBezTo>
                      <a:pt x="15" y="29"/>
                      <a:pt x="15" y="29"/>
                      <a:pt x="15" y="29"/>
                    </a:cubicBezTo>
                    <a:cubicBezTo>
                      <a:pt x="15" y="74"/>
                      <a:pt x="15" y="74"/>
                      <a:pt x="15" y="74"/>
                    </a:cubicBezTo>
                    <a:cubicBezTo>
                      <a:pt x="15" y="82"/>
                      <a:pt x="22" y="89"/>
                      <a:pt x="30" y="89"/>
                    </a:cubicBezTo>
                    <a:cubicBezTo>
                      <a:pt x="96" y="89"/>
                      <a:pt x="96" y="89"/>
                      <a:pt x="96" y="89"/>
                    </a:cubicBezTo>
                    <a:cubicBezTo>
                      <a:pt x="77" y="68"/>
                      <a:pt x="77" y="68"/>
                      <a:pt x="77" y="68"/>
                    </a:cubicBezTo>
                    <a:lnTo>
                      <a:pt x="37" y="68"/>
                    </a:lnTo>
                    <a:close/>
                    <a:moveTo>
                      <a:pt x="133" y="59"/>
                    </a:moveTo>
                    <a:cubicBezTo>
                      <a:pt x="133" y="15"/>
                      <a:pt x="133" y="15"/>
                      <a:pt x="133" y="15"/>
                    </a:cubicBezTo>
                    <a:cubicBezTo>
                      <a:pt x="133" y="7"/>
                      <a:pt x="126" y="0"/>
                      <a:pt x="118" y="0"/>
                    </a:cubicBezTo>
                    <a:cubicBezTo>
                      <a:pt x="52" y="0"/>
                      <a:pt x="52" y="0"/>
                      <a:pt x="52" y="0"/>
                    </a:cubicBezTo>
                    <a:cubicBezTo>
                      <a:pt x="71" y="21"/>
                      <a:pt x="71" y="21"/>
                      <a:pt x="71" y="21"/>
                    </a:cubicBezTo>
                    <a:cubicBezTo>
                      <a:pt x="111" y="21"/>
                      <a:pt x="111" y="21"/>
                      <a:pt x="111" y="21"/>
                    </a:cubicBezTo>
                    <a:cubicBezTo>
                      <a:pt x="111" y="59"/>
                      <a:pt x="111" y="59"/>
                      <a:pt x="111" y="59"/>
                    </a:cubicBezTo>
                    <a:cubicBezTo>
                      <a:pt x="96" y="59"/>
                      <a:pt x="96" y="59"/>
                      <a:pt x="96" y="59"/>
                    </a:cubicBezTo>
                    <a:cubicBezTo>
                      <a:pt x="122" y="89"/>
                      <a:pt x="122" y="89"/>
                      <a:pt x="122" y="89"/>
                    </a:cubicBezTo>
                    <a:cubicBezTo>
                      <a:pt x="148" y="59"/>
                      <a:pt x="148" y="59"/>
                      <a:pt x="148" y="59"/>
                    </a:cubicBezTo>
                    <a:lnTo>
                      <a:pt x="133" y="59"/>
                    </a:lnTo>
                    <a:close/>
                  </a:path>
                </a:pathLst>
              </a:custGeom>
              <a:solidFill>
                <a:schemeClr val="bg1"/>
              </a:solidFill>
              <a:ln>
                <a:noFill/>
              </a:ln>
              <a:effectLst/>
            </p:spPr>
            <p:txBody>
              <a:bodyPr vert="horz" wrap="square" lIns="73152" tIns="36576" rIns="73152" bIns="36576"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69" name="TextBox 68">
              <a:extLst>
                <a:ext uri="{FF2B5EF4-FFF2-40B4-BE49-F238E27FC236}">
                  <a16:creationId xmlns:a16="http://schemas.microsoft.com/office/drawing/2014/main" id="{9376F90C-A20C-4777-B9EB-FDF622ABD555}"/>
                </a:ext>
              </a:extLst>
            </p:cNvPr>
            <p:cNvSpPr txBox="1"/>
            <p:nvPr/>
          </p:nvSpPr>
          <p:spPr>
            <a:xfrm>
              <a:off x="903316" y="3199058"/>
              <a:ext cx="4421334" cy="696951"/>
            </a:xfrm>
            <a:prstGeom prst="rect">
              <a:avLst/>
            </a:prstGeom>
            <a:noFill/>
            <a:ln>
              <a:noFill/>
            </a:ln>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1000" b="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Transition Manager will discuss and document the list of resources needed to mitigate risks during the transition phase. Any changes to the project team </a:t>
              </a: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will be decided by the</a:t>
              </a:r>
              <a:r>
                <a:rPr kumimoji="0" lang="en-US" sz="1000" b="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Deloitte PMD, SM and DLs on the engagement. </a:t>
              </a:r>
            </a:p>
          </p:txBody>
        </p:sp>
        <p:sp>
          <p:nvSpPr>
            <p:cNvPr id="70" name="TextBox 69">
              <a:extLst>
                <a:ext uri="{FF2B5EF4-FFF2-40B4-BE49-F238E27FC236}">
                  <a16:creationId xmlns:a16="http://schemas.microsoft.com/office/drawing/2014/main" id="{98AECFA4-F505-4BD8-B588-8D4CCB84D866}"/>
                </a:ext>
              </a:extLst>
            </p:cNvPr>
            <p:cNvSpPr txBox="1"/>
            <p:nvPr/>
          </p:nvSpPr>
          <p:spPr>
            <a:xfrm>
              <a:off x="906833" y="4129119"/>
              <a:ext cx="4421334" cy="522713"/>
            </a:xfrm>
            <a:prstGeom prst="rect">
              <a:avLst/>
            </a:prstGeom>
            <a:noFill/>
            <a:ln>
              <a:noFill/>
            </a:ln>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1000" b="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Transition</a:t>
              </a: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 Manager will diligently address any internal or external risks related to availability of stakeholders, SME, and current support team members during the transition phase.  </a:t>
              </a:r>
              <a:endParaRPr kumimoji="0" lang="en-US" sz="1000" b="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1" name="TextBox 70">
              <a:extLst>
                <a:ext uri="{FF2B5EF4-FFF2-40B4-BE49-F238E27FC236}">
                  <a16:creationId xmlns:a16="http://schemas.microsoft.com/office/drawing/2014/main" id="{3528C52B-7E11-420E-BCA5-26EBF33D3DC0}"/>
                </a:ext>
              </a:extLst>
            </p:cNvPr>
            <p:cNvSpPr txBox="1"/>
            <p:nvPr/>
          </p:nvSpPr>
          <p:spPr>
            <a:xfrm>
              <a:off x="903316" y="5077294"/>
              <a:ext cx="4421334" cy="348476"/>
            </a:xfrm>
            <a:prstGeom prst="rect">
              <a:avLst/>
            </a:prstGeom>
            <a:noFill/>
            <a:ln>
              <a:noFill/>
            </a:ln>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Transition Managers must report all risks, severity and mitigation plan within the weekly transition status reports</a:t>
              </a:r>
            </a:p>
          </p:txBody>
        </p:sp>
        <p:sp>
          <p:nvSpPr>
            <p:cNvPr id="72" name="TextBox 71">
              <a:extLst>
                <a:ext uri="{FF2B5EF4-FFF2-40B4-BE49-F238E27FC236}">
                  <a16:creationId xmlns:a16="http://schemas.microsoft.com/office/drawing/2014/main" id="{9617B317-492B-4AD3-9B7F-5EE3D8490A2B}"/>
                </a:ext>
              </a:extLst>
            </p:cNvPr>
            <p:cNvSpPr txBox="1"/>
            <p:nvPr/>
          </p:nvSpPr>
          <p:spPr>
            <a:xfrm>
              <a:off x="903316" y="6011682"/>
              <a:ext cx="4421334" cy="348476"/>
            </a:xfrm>
            <a:prstGeom prst="rect">
              <a:avLst/>
            </a:prstGeom>
            <a:noFill/>
            <a:ln>
              <a:noFill/>
            </a:ln>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1000" b="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Knowledge transfer sessions should be recorded and stored on the project MS TEAMS site for further review, </a:t>
              </a:r>
              <a:r>
                <a:rPr kumimoji="0" lang="en-US" sz="1000" b="0"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as needed</a:t>
              </a:r>
            </a:p>
          </p:txBody>
        </p:sp>
      </p:grpSp>
      <p:grpSp>
        <p:nvGrpSpPr>
          <p:cNvPr id="123" name="Group 122">
            <a:extLst>
              <a:ext uri="{FF2B5EF4-FFF2-40B4-BE49-F238E27FC236}">
                <a16:creationId xmlns:a16="http://schemas.microsoft.com/office/drawing/2014/main" id="{A61FAE34-41BC-4827-B365-8AEE37AEA40D}"/>
              </a:ext>
            </a:extLst>
          </p:cNvPr>
          <p:cNvGrpSpPr/>
          <p:nvPr/>
        </p:nvGrpSpPr>
        <p:grpSpPr>
          <a:xfrm>
            <a:off x="6656125" y="2893616"/>
            <a:ext cx="4724860" cy="3497638"/>
            <a:chOff x="206761" y="2577545"/>
            <a:chExt cx="5349653" cy="3960149"/>
          </a:xfrm>
        </p:grpSpPr>
        <p:sp>
          <p:nvSpPr>
            <p:cNvPr id="124" name="Rectangle 123">
              <a:extLst>
                <a:ext uri="{FF2B5EF4-FFF2-40B4-BE49-F238E27FC236}">
                  <a16:creationId xmlns:a16="http://schemas.microsoft.com/office/drawing/2014/main" id="{3E454104-11AA-43D9-999C-5F5F76076CE6}"/>
                </a:ext>
              </a:extLst>
            </p:cNvPr>
            <p:cNvSpPr/>
            <p:nvPr/>
          </p:nvSpPr>
          <p:spPr>
            <a:xfrm>
              <a:off x="206761" y="2577545"/>
              <a:ext cx="5349653" cy="3960149"/>
            </a:xfrm>
            <a:prstGeom prst="rect">
              <a:avLst/>
            </a:prstGeom>
            <a:solidFill>
              <a:schemeClr val="bg1">
                <a:lumMod val="95000"/>
              </a:schemeClr>
            </a:solidFill>
            <a:ln w="12700" cap="flat" cmpd="sng" algn="ctr">
              <a:noFill/>
              <a:prstDash val="solid"/>
              <a:miter lim="800000"/>
            </a:ln>
            <a:effectLst/>
          </p:spPr>
          <p:txBody>
            <a:bodyPr rtlCol="0" anchor="t"/>
            <a:lstStyle/>
            <a:p>
              <a:pPr>
                <a:defRPr/>
              </a:pPr>
              <a:endParaRPr lang="en-US" sz="900" b="1" kern="0">
                <a:solidFill>
                  <a:prstClr val="black"/>
                </a:solidFill>
                <a:latin typeface="Open Sans"/>
              </a:endParaRPr>
            </a:p>
            <a:p>
              <a:pPr>
                <a:defRPr/>
              </a:pPr>
              <a:endParaRPr lang="en-US" sz="900" b="1" kern="0">
                <a:solidFill>
                  <a:prstClr val="black"/>
                </a:solidFill>
                <a:latin typeface="Open Sans"/>
              </a:endParaRPr>
            </a:p>
            <a:p>
              <a:pPr>
                <a:defRPr/>
              </a:pPr>
              <a:endParaRPr lang="en-US" sz="900" b="1" kern="0">
                <a:solidFill>
                  <a:prstClr val="black"/>
                </a:solidFill>
                <a:latin typeface="Open Sans"/>
              </a:endParaRPr>
            </a:p>
            <a:p>
              <a:pPr>
                <a:defRPr/>
              </a:pPr>
              <a:endParaRPr lang="en-US" sz="900" b="1" kern="0">
                <a:solidFill>
                  <a:prstClr val="black"/>
                </a:solidFill>
                <a:latin typeface="Open Sans"/>
              </a:endParaRPr>
            </a:p>
            <a:p>
              <a:pPr>
                <a:defRPr/>
              </a:pPr>
              <a:endParaRPr lang="en-US" sz="900" b="1" kern="0">
                <a:solidFill>
                  <a:prstClr val="black"/>
                </a:solidFill>
                <a:latin typeface="Open Sans"/>
              </a:endParaRPr>
            </a:p>
          </p:txBody>
        </p:sp>
        <p:sp>
          <p:nvSpPr>
            <p:cNvPr id="125" name="TextBox 124">
              <a:extLst>
                <a:ext uri="{FF2B5EF4-FFF2-40B4-BE49-F238E27FC236}">
                  <a16:creationId xmlns:a16="http://schemas.microsoft.com/office/drawing/2014/main" id="{A8C3D8F2-11F4-48B3-BD0A-33894D65C47A}"/>
                </a:ext>
              </a:extLst>
            </p:cNvPr>
            <p:cNvSpPr txBox="1"/>
            <p:nvPr/>
          </p:nvSpPr>
          <p:spPr>
            <a:xfrm>
              <a:off x="1256382" y="2671371"/>
              <a:ext cx="3189078" cy="243933"/>
            </a:xfrm>
            <a:prstGeom prst="rect">
              <a:avLst/>
            </a:prstGeom>
            <a:noFill/>
          </p:spPr>
          <p:txBody>
            <a:bodyPr wrap="square" lIns="0" tIns="0" rIns="0" bIns="0" rtlCol="0" anchor="ctr">
              <a:sp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r>
                <a:rPr kumimoji="0" lang="en-US" sz="1400" b="1" i="0" u="none" strike="noStrike" kern="1200" cap="none" spc="0" normalizeH="0" baseline="0" noProof="0">
                  <a:ln>
                    <a:noFill/>
                  </a:ln>
                  <a:solidFill>
                    <a:srgbClr val="313131"/>
                  </a:solidFill>
                  <a:effectLst/>
                  <a:uLnTx/>
                  <a:uFillTx/>
                  <a:latin typeface="Open Sans"/>
                  <a:ea typeface="+mn-ea"/>
                  <a:cs typeface="+mn-cs"/>
                </a:rPr>
                <a:t>Readiness Criteria</a:t>
              </a:r>
            </a:p>
          </p:txBody>
        </p:sp>
        <p:cxnSp>
          <p:nvCxnSpPr>
            <p:cNvPr id="126" name="Straight Connector 125">
              <a:extLst>
                <a:ext uri="{FF2B5EF4-FFF2-40B4-BE49-F238E27FC236}">
                  <a16:creationId xmlns:a16="http://schemas.microsoft.com/office/drawing/2014/main" id="{227CF4AC-2D14-413A-BF51-147A97965333}"/>
                </a:ext>
              </a:extLst>
            </p:cNvPr>
            <p:cNvCxnSpPr>
              <a:cxnSpLocks/>
            </p:cNvCxnSpPr>
            <p:nvPr/>
          </p:nvCxnSpPr>
          <p:spPr>
            <a:xfrm flipH="1">
              <a:off x="593522" y="3015512"/>
              <a:ext cx="4544591" cy="0"/>
            </a:xfrm>
            <a:prstGeom prst="line">
              <a:avLst/>
            </a:prstGeom>
            <a:noFill/>
            <a:ln w="50800" cap="sq" cmpd="dbl" algn="ctr">
              <a:solidFill>
                <a:srgbClr val="0070C0"/>
              </a:solidFill>
              <a:prstDash val="solid"/>
              <a:miter lim="800000"/>
              <a:tailEnd type="none"/>
            </a:ln>
            <a:effectLst/>
          </p:spPr>
        </p:cxnSp>
      </p:grpSp>
      <p:grpSp>
        <p:nvGrpSpPr>
          <p:cNvPr id="143" name="Group 142">
            <a:extLst>
              <a:ext uri="{FF2B5EF4-FFF2-40B4-BE49-F238E27FC236}">
                <a16:creationId xmlns:a16="http://schemas.microsoft.com/office/drawing/2014/main" id="{F12F9FFA-9C9C-4EE0-B0E3-124D5952B4EF}"/>
              </a:ext>
            </a:extLst>
          </p:cNvPr>
          <p:cNvGrpSpPr/>
          <p:nvPr/>
        </p:nvGrpSpPr>
        <p:grpSpPr>
          <a:xfrm>
            <a:off x="6848982" y="3626131"/>
            <a:ext cx="1084954" cy="1576801"/>
            <a:chOff x="2600622" y="3703333"/>
            <a:chExt cx="932726" cy="2029955"/>
          </a:xfrm>
        </p:grpSpPr>
        <p:sp>
          <p:nvSpPr>
            <p:cNvPr id="144" name="Right Arrow 74">
              <a:extLst>
                <a:ext uri="{FF2B5EF4-FFF2-40B4-BE49-F238E27FC236}">
                  <a16:creationId xmlns:a16="http://schemas.microsoft.com/office/drawing/2014/main" id="{21918D6A-1D55-4E6B-B025-58E3D692BB8D}"/>
                </a:ext>
              </a:extLst>
            </p:cNvPr>
            <p:cNvSpPr/>
            <p:nvPr/>
          </p:nvSpPr>
          <p:spPr>
            <a:xfrm>
              <a:off x="2600622" y="4421875"/>
              <a:ext cx="932726" cy="564364"/>
            </a:xfrm>
            <a:prstGeom prst="rightArrow">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31758" tIns="31758" rIns="31758" bIns="31758" rtlCol="0"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lumMod val="10000"/>
                  </a:srgbClr>
                </a:solidFill>
                <a:effectLst/>
                <a:uLnTx/>
                <a:uFillTx/>
                <a:latin typeface="Verdana"/>
                <a:ea typeface="Verdana" panose="020B0604030504040204" pitchFamily="34" charset="0"/>
                <a:cs typeface="Verdana" panose="020B0604030504040204" pitchFamily="34" charset="0"/>
              </a:endParaRPr>
            </a:p>
          </p:txBody>
        </p:sp>
        <p:sp>
          <p:nvSpPr>
            <p:cNvPr id="145" name="AutoShape 11" descr="Large grid">
              <a:extLst>
                <a:ext uri="{FF2B5EF4-FFF2-40B4-BE49-F238E27FC236}">
                  <a16:creationId xmlns:a16="http://schemas.microsoft.com/office/drawing/2014/main" id="{B02816DF-2A56-43B8-BECB-A0693B3B549B}"/>
                </a:ext>
              </a:extLst>
            </p:cNvPr>
            <p:cNvSpPr>
              <a:spLocks noChangeArrowheads="1"/>
            </p:cNvSpPr>
            <p:nvPr/>
          </p:nvSpPr>
          <p:spPr bwMode="auto">
            <a:xfrm rot="16200000">
              <a:off x="1950109" y="4518233"/>
              <a:ext cx="2029955" cy="400155"/>
            </a:xfrm>
            <a:prstGeom prst="flowChartInputOutput">
              <a:avLst/>
            </a:prstGeom>
            <a:pattFill prst="lgGrid">
              <a:fgClr>
                <a:srgbClr val="DDDDDD"/>
              </a:fgClr>
              <a:bgClr>
                <a:srgbClr val="FFFFFF"/>
              </a:bgClr>
            </a:pattFill>
            <a:ln w="9525">
              <a:solidFill>
                <a:schemeClr val="tx1"/>
              </a:solidFill>
              <a:miter lim="800000"/>
              <a:headEnd/>
              <a:tailEnd/>
            </a:ln>
            <a:effectLst>
              <a:outerShdw dist="45791" dir="3378596" algn="ctr" rotWithShape="0">
                <a:srgbClr val="B2B2B2"/>
              </a:outerShdw>
            </a:effectLst>
          </p:spPr>
          <p:txBody>
            <a:bodyPr vert="eaVert" lIns="98993" tIns="49497" rIns="98993" bIns="49497" anchor="ctr"/>
            <a:lstStyle/>
            <a:p>
              <a:pPr marL="0" marR="0" lvl="0" indent="0" algn="l" defTabSz="99014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D0D0CE">
                    <a:lumMod val="10000"/>
                  </a:srgbClr>
                </a:solidFill>
                <a:effectLst/>
                <a:uLnTx/>
                <a:uFillTx/>
                <a:latin typeface="Verdana"/>
                <a:ea typeface="Verdana" panose="020B0604030504040204" pitchFamily="34" charset="0"/>
                <a:cs typeface="Verdana" panose="020B0604030504040204" pitchFamily="34" charset="0"/>
              </a:endParaRPr>
            </a:p>
          </p:txBody>
        </p:sp>
      </p:grpSp>
      <p:sp>
        <p:nvSpPr>
          <p:cNvPr id="146" name="TextBox 18">
            <a:extLst>
              <a:ext uri="{FF2B5EF4-FFF2-40B4-BE49-F238E27FC236}">
                <a16:creationId xmlns:a16="http://schemas.microsoft.com/office/drawing/2014/main" id="{FB40DC2D-535B-4561-8C84-7C507BF88BBD}"/>
              </a:ext>
            </a:extLst>
          </p:cNvPr>
          <p:cNvSpPr txBox="1">
            <a:spLocks noChangeArrowheads="1"/>
          </p:cNvSpPr>
          <p:nvPr/>
        </p:nvSpPr>
        <p:spPr bwMode="auto">
          <a:xfrm>
            <a:off x="7889734" y="3395949"/>
            <a:ext cx="3423819" cy="2805964"/>
          </a:xfrm>
          <a:prstGeom prst="roundRect">
            <a:avLst/>
          </a:prstGeom>
          <a:noFill/>
          <a:ln>
            <a:noFill/>
          </a:ln>
        </p:spPr>
        <p:txBody>
          <a:bodyPr wrap="square" lIns="89896" tIns="44948" rIns="89896" bIns="44948">
            <a:noAutofit/>
          </a:bodyPr>
          <a:lstStyle>
            <a:lvl1pPr marL="169863" indent="-168275" eaLnBrk="0" hangingPunct="0">
              <a:defRPr sz="1600" b="1">
                <a:solidFill>
                  <a:schemeClr val="tx1"/>
                </a:solidFill>
                <a:latin typeface="Univers 45 Light"/>
                <a:cs typeface="Arial" pitchFamily="34" charset="0"/>
              </a:defRPr>
            </a:lvl1pPr>
            <a:lvl2pPr marL="742950" indent="-285750" eaLnBrk="0" hangingPunct="0">
              <a:defRPr sz="1600" b="1">
                <a:solidFill>
                  <a:schemeClr val="tx1"/>
                </a:solidFill>
                <a:latin typeface="Univers 45 Light"/>
                <a:cs typeface="Arial" pitchFamily="34" charset="0"/>
              </a:defRPr>
            </a:lvl2pPr>
            <a:lvl3pPr marL="1143000" indent="-228600" eaLnBrk="0" hangingPunct="0">
              <a:defRPr sz="1600" b="1">
                <a:solidFill>
                  <a:schemeClr val="tx1"/>
                </a:solidFill>
                <a:latin typeface="Univers 45 Light"/>
                <a:cs typeface="Arial" pitchFamily="34" charset="0"/>
              </a:defRPr>
            </a:lvl3pPr>
            <a:lvl4pPr marL="1600200" indent="-228600" eaLnBrk="0" hangingPunct="0">
              <a:defRPr sz="1600" b="1">
                <a:solidFill>
                  <a:schemeClr val="tx1"/>
                </a:solidFill>
                <a:latin typeface="Univers 45 Light"/>
                <a:cs typeface="Arial" pitchFamily="34" charset="0"/>
              </a:defRPr>
            </a:lvl4pPr>
            <a:lvl5pPr marL="2057400" indent="-228600" eaLnBrk="0" hangingPunct="0">
              <a:defRPr sz="1600" b="1">
                <a:solidFill>
                  <a:schemeClr val="tx1"/>
                </a:solidFill>
                <a:latin typeface="Univers 45 Light"/>
                <a:cs typeface="Arial" pitchFamily="34" charset="0"/>
              </a:defRPr>
            </a:lvl5pPr>
            <a:lvl6pPr marL="2514600" indent="-228600" eaLnBrk="0" fontAlgn="base" hangingPunct="0">
              <a:spcBef>
                <a:spcPct val="0"/>
              </a:spcBef>
              <a:spcAft>
                <a:spcPct val="0"/>
              </a:spcAft>
              <a:defRPr sz="1600" b="1">
                <a:solidFill>
                  <a:schemeClr val="tx1"/>
                </a:solidFill>
                <a:latin typeface="Univers 45 Light"/>
                <a:cs typeface="Arial" pitchFamily="34" charset="0"/>
              </a:defRPr>
            </a:lvl6pPr>
            <a:lvl7pPr marL="2971800" indent="-228600" eaLnBrk="0" fontAlgn="base" hangingPunct="0">
              <a:spcBef>
                <a:spcPct val="0"/>
              </a:spcBef>
              <a:spcAft>
                <a:spcPct val="0"/>
              </a:spcAft>
              <a:defRPr sz="1600" b="1">
                <a:solidFill>
                  <a:schemeClr val="tx1"/>
                </a:solidFill>
                <a:latin typeface="Univers 45 Light"/>
                <a:cs typeface="Arial" pitchFamily="34" charset="0"/>
              </a:defRPr>
            </a:lvl7pPr>
            <a:lvl8pPr marL="3429000" indent="-228600" eaLnBrk="0" fontAlgn="base" hangingPunct="0">
              <a:spcBef>
                <a:spcPct val="0"/>
              </a:spcBef>
              <a:spcAft>
                <a:spcPct val="0"/>
              </a:spcAft>
              <a:defRPr sz="1600" b="1">
                <a:solidFill>
                  <a:schemeClr val="tx1"/>
                </a:solidFill>
                <a:latin typeface="Univers 45 Light"/>
                <a:cs typeface="Arial" pitchFamily="34" charset="0"/>
              </a:defRPr>
            </a:lvl8pPr>
            <a:lvl9pPr marL="3886200" indent="-228600" eaLnBrk="0" fontAlgn="base" hangingPunct="0">
              <a:spcBef>
                <a:spcPct val="0"/>
              </a:spcBef>
              <a:spcAft>
                <a:spcPct val="0"/>
              </a:spcAft>
              <a:defRPr sz="1600" b="1">
                <a:solidFill>
                  <a:schemeClr val="tx1"/>
                </a:solidFill>
                <a:latin typeface="Univers 45 Light"/>
                <a:cs typeface="Arial" pitchFamily="34" charset="0"/>
              </a:defRPr>
            </a:lvl9pPr>
          </a:lstStyle>
          <a:p>
            <a:pPr marL="110314" lvl="0" indent="-110314" defTabSz="806867" eaLnBrk="1" fontAlgn="base" hangingPunct="1">
              <a:spcBef>
                <a:spcPts val="600"/>
              </a:spcBef>
              <a:spcAft>
                <a:spcPct val="0"/>
              </a:spcAft>
              <a:buClr>
                <a:srgbClr val="000000"/>
              </a:buClr>
              <a:buSzPct val="100000"/>
              <a:buFont typeface="Arial" panose="020B0604020202020204" pitchFamily="34" charset="0"/>
              <a:buChar char="•"/>
              <a:defRPr/>
            </a:pPr>
            <a:r>
              <a:rPr lang="en-US" sz="1100" b="0">
                <a:solidFill>
                  <a:srgbClr val="000000"/>
                </a:solidFill>
                <a:latin typeface="Open Sans" panose="020B0606030504020204" pitchFamily="34" charset="0"/>
                <a:ea typeface="Open Sans" panose="020B0606030504020204" pitchFamily="34" charset="0"/>
                <a:cs typeface="Open Sans" panose="020B0606030504020204" pitchFamily="34" charset="0"/>
              </a:rPr>
              <a:t>All Critical risks/issues addressed and documented</a:t>
            </a:r>
          </a:p>
          <a:p>
            <a:pPr marL="110314" lvl="0" indent="-110314" defTabSz="806867" eaLnBrk="1" fontAlgn="base" hangingPunct="1">
              <a:spcBef>
                <a:spcPts val="600"/>
              </a:spcBef>
              <a:spcAft>
                <a:spcPct val="0"/>
              </a:spcAft>
              <a:buClr>
                <a:srgbClr val="000000"/>
              </a:buClr>
              <a:buSzPct val="100000"/>
              <a:buFont typeface="Arial" panose="020B0604020202020204" pitchFamily="34" charset="0"/>
              <a:buChar char="•"/>
              <a:defRPr/>
            </a:pPr>
            <a:r>
              <a:rPr lang="en-US" sz="1100" b="0">
                <a:solidFill>
                  <a:srgbClr val="000000"/>
                </a:solidFill>
                <a:latin typeface="Open Sans" panose="020B0606030504020204" pitchFamily="34" charset="0"/>
                <a:ea typeface="Open Sans" panose="020B0606030504020204" pitchFamily="34" charset="0"/>
                <a:cs typeface="Open Sans" panose="020B0606030504020204" pitchFamily="34" charset="0"/>
              </a:rPr>
              <a:t>All open tickets/queues are transferred over to Deloitte AMS project team</a:t>
            </a:r>
          </a:p>
          <a:p>
            <a:pPr marL="110314" lvl="0" indent="-110314" defTabSz="806867" eaLnBrk="1" fontAlgn="base" hangingPunct="1">
              <a:spcBef>
                <a:spcPts val="600"/>
              </a:spcBef>
              <a:spcAft>
                <a:spcPct val="0"/>
              </a:spcAft>
              <a:buClr>
                <a:srgbClr val="000000"/>
              </a:buClr>
              <a:buSzPct val="100000"/>
              <a:buFont typeface="Arial" panose="020B0604020202020204" pitchFamily="34" charset="0"/>
              <a:buChar char="•"/>
              <a:defRPr/>
            </a:pPr>
            <a:r>
              <a:rPr lang="en-US" sz="1100" b="0">
                <a:solidFill>
                  <a:srgbClr val="000000"/>
                </a:solidFill>
                <a:latin typeface="Open Sans" panose="020B0606030504020204" pitchFamily="34" charset="0"/>
                <a:ea typeface="Open Sans" panose="020B0606030504020204" pitchFamily="34" charset="0"/>
                <a:cs typeface="Open Sans" panose="020B0606030504020204" pitchFamily="34" charset="0"/>
              </a:rPr>
              <a:t>Required application access and connectivity is tested and operational</a:t>
            </a:r>
          </a:p>
          <a:p>
            <a:pPr marL="110314" lvl="0" indent="-110314" defTabSz="806867" eaLnBrk="1" fontAlgn="base" hangingPunct="1">
              <a:spcBef>
                <a:spcPts val="600"/>
              </a:spcBef>
              <a:spcAft>
                <a:spcPct val="0"/>
              </a:spcAft>
              <a:buClr>
                <a:srgbClr val="000000"/>
              </a:buClr>
              <a:buSzPct val="100000"/>
              <a:buFont typeface="Arial" panose="020B0604020202020204" pitchFamily="34" charset="0"/>
              <a:buChar char="•"/>
              <a:defRPr/>
            </a:pPr>
            <a:r>
              <a:rPr lang="en-US" sz="1100" b="0">
                <a:solidFill>
                  <a:srgbClr val="000000"/>
                </a:solidFill>
                <a:latin typeface="Open Sans" panose="020B0606030504020204" pitchFamily="34" charset="0"/>
                <a:ea typeface="Open Sans" panose="020B0606030504020204" pitchFamily="34" charset="0"/>
                <a:cs typeface="Open Sans" panose="020B0606030504020204" pitchFamily="34" charset="0"/>
              </a:rPr>
              <a:t>Advanced level of knowledge and proficiency obtained (&gt;90% tickets resolved by Deloitte AMS Team independently during last one to two weeks of reverse shadow)</a:t>
            </a:r>
          </a:p>
          <a:p>
            <a:pPr marL="110314" lvl="0" indent="-110314" defTabSz="806867" eaLnBrk="1" fontAlgn="base" hangingPunct="1">
              <a:spcBef>
                <a:spcPts val="600"/>
              </a:spcBef>
              <a:spcAft>
                <a:spcPct val="0"/>
              </a:spcAft>
              <a:buClr>
                <a:srgbClr val="000000"/>
              </a:buClr>
              <a:buSzPct val="100000"/>
              <a:buFont typeface="Arial" panose="020B0604020202020204" pitchFamily="34" charset="0"/>
              <a:buChar char="•"/>
              <a:defRPr/>
            </a:pPr>
            <a:r>
              <a:rPr lang="en-US" sz="1100" b="0">
                <a:solidFill>
                  <a:srgbClr val="000000"/>
                </a:solidFill>
                <a:latin typeface="Open Sans" panose="020B0606030504020204" pitchFamily="34" charset="0"/>
                <a:ea typeface="Open Sans" panose="020B0606030504020204" pitchFamily="34" charset="0"/>
                <a:cs typeface="Open Sans" panose="020B0606030504020204" pitchFamily="34" charset="0"/>
              </a:rPr>
              <a:t>Finalize and signoff on the clients’ operations manual/runbook </a:t>
            </a:r>
          </a:p>
        </p:txBody>
      </p:sp>
      <p:grpSp>
        <p:nvGrpSpPr>
          <p:cNvPr id="73" name="Group 72">
            <a:extLst>
              <a:ext uri="{FF2B5EF4-FFF2-40B4-BE49-F238E27FC236}">
                <a16:creationId xmlns:a16="http://schemas.microsoft.com/office/drawing/2014/main" id="{441EE48B-DD29-410B-AAC0-42C6728B891A}"/>
              </a:ext>
            </a:extLst>
          </p:cNvPr>
          <p:cNvGrpSpPr/>
          <p:nvPr/>
        </p:nvGrpSpPr>
        <p:grpSpPr>
          <a:xfrm>
            <a:off x="365760" y="1197764"/>
            <a:ext cx="11503152" cy="1449292"/>
            <a:chOff x="11977" y="1317437"/>
            <a:chExt cx="12154063" cy="1383908"/>
          </a:xfrm>
        </p:grpSpPr>
        <p:cxnSp>
          <p:nvCxnSpPr>
            <p:cNvPr id="74" name="Straight Connector 73">
              <a:extLst>
                <a:ext uri="{FF2B5EF4-FFF2-40B4-BE49-F238E27FC236}">
                  <a16:creationId xmlns:a16="http://schemas.microsoft.com/office/drawing/2014/main" id="{7F82A3CE-87F9-4874-8CC6-AD49FC099F80}"/>
                </a:ext>
              </a:extLst>
            </p:cNvPr>
            <p:cNvCxnSpPr>
              <a:cxnSpLocks/>
            </p:cNvCxnSpPr>
            <p:nvPr/>
          </p:nvCxnSpPr>
          <p:spPr>
            <a:xfrm flipH="1" flipV="1">
              <a:off x="842377" y="1962938"/>
              <a:ext cx="0" cy="436574"/>
            </a:xfrm>
            <a:prstGeom prst="line">
              <a:avLst/>
            </a:prstGeom>
            <a:noFill/>
            <a:ln w="9525" cap="flat" cmpd="sng" algn="ctr">
              <a:solidFill>
                <a:srgbClr val="6B777C"/>
              </a:solidFill>
              <a:prstDash val="solid"/>
            </a:ln>
            <a:effectLst/>
          </p:spPr>
        </p:cxnSp>
        <p:cxnSp>
          <p:nvCxnSpPr>
            <p:cNvPr id="75" name="Straight Connector 74">
              <a:extLst>
                <a:ext uri="{FF2B5EF4-FFF2-40B4-BE49-F238E27FC236}">
                  <a16:creationId xmlns:a16="http://schemas.microsoft.com/office/drawing/2014/main" id="{2760F121-7F01-431B-8A0A-34DF06309A7B}"/>
                </a:ext>
              </a:extLst>
            </p:cNvPr>
            <p:cNvCxnSpPr>
              <a:cxnSpLocks/>
            </p:cNvCxnSpPr>
            <p:nvPr/>
          </p:nvCxnSpPr>
          <p:spPr>
            <a:xfrm flipH="1" flipV="1">
              <a:off x="2457981" y="1962938"/>
              <a:ext cx="0" cy="436574"/>
            </a:xfrm>
            <a:prstGeom prst="line">
              <a:avLst/>
            </a:prstGeom>
            <a:noFill/>
            <a:ln w="9525" cap="flat" cmpd="sng" algn="ctr">
              <a:solidFill>
                <a:srgbClr val="6B777C"/>
              </a:solidFill>
              <a:prstDash val="solid"/>
            </a:ln>
            <a:effectLst/>
          </p:spPr>
        </p:cxnSp>
        <p:cxnSp>
          <p:nvCxnSpPr>
            <p:cNvPr id="76" name="Straight Connector 75">
              <a:extLst>
                <a:ext uri="{FF2B5EF4-FFF2-40B4-BE49-F238E27FC236}">
                  <a16:creationId xmlns:a16="http://schemas.microsoft.com/office/drawing/2014/main" id="{CC367579-E087-4DA7-B943-5C12D650BDAC}"/>
                </a:ext>
              </a:extLst>
            </p:cNvPr>
            <p:cNvCxnSpPr>
              <a:cxnSpLocks/>
            </p:cNvCxnSpPr>
            <p:nvPr/>
          </p:nvCxnSpPr>
          <p:spPr>
            <a:xfrm flipV="1">
              <a:off x="4214990" y="1962938"/>
              <a:ext cx="0" cy="436574"/>
            </a:xfrm>
            <a:prstGeom prst="line">
              <a:avLst/>
            </a:prstGeom>
            <a:noFill/>
            <a:ln w="9525" cap="flat" cmpd="sng" algn="ctr">
              <a:solidFill>
                <a:srgbClr val="6B777C"/>
              </a:solidFill>
              <a:prstDash val="solid"/>
            </a:ln>
            <a:effectLst/>
          </p:spPr>
        </p:cxnSp>
        <p:cxnSp>
          <p:nvCxnSpPr>
            <p:cNvPr id="77" name="Straight Connector 76">
              <a:extLst>
                <a:ext uri="{FF2B5EF4-FFF2-40B4-BE49-F238E27FC236}">
                  <a16:creationId xmlns:a16="http://schemas.microsoft.com/office/drawing/2014/main" id="{B4D7FCBD-23DF-4B4C-B63A-A7E920E0EFB3}"/>
                </a:ext>
              </a:extLst>
            </p:cNvPr>
            <p:cNvCxnSpPr>
              <a:cxnSpLocks/>
            </p:cNvCxnSpPr>
            <p:nvPr/>
          </p:nvCxnSpPr>
          <p:spPr>
            <a:xfrm flipV="1">
              <a:off x="5953142" y="1930600"/>
              <a:ext cx="0" cy="436574"/>
            </a:xfrm>
            <a:prstGeom prst="line">
              <a:avLst/>
            </a:prstGeom>
            <a:noFill/>
            <a:ln w="9525" cap="flat" cmpd="sng" algn="ctr">
              <a:solidFill>
                <a:srgbClr val="6B777C"/>
              </a:solidFill>
              <a:prstDash val="solid"/>
            </a:ln>
            <a:effectLst/>
          </p:spPr>
        </p:cxnSp>
        <p:cxnSp>
          <p:nvCxnSpPr>
            <p:cNvPr id="78" name="Straight Connector 77">
              <a:extLst>
                <a:ext uri="{FF2B5EF4-FFF2-40B4-BE49-F238E27FC236}">
                  <a16:creationId xmlns:a16="http://schemas.microsoft.com/office/drawing/2014/main" id="{889613E7-76A6-4F02-B71C-EF524FACC262}"/>
                </a:ext>
              </a:extLst>
            </p:cNvPr>
            <p:cNvCxnSpPr>
              <a:cxnSpLocks/>
            </p:cNvCxnSpPr>
            <p:nvPr/>
          </p:nvCxnSpPr>
          <p:spPr>
            <a:xfrm flipV="1">
              <a:off x="7672444" y="1930600"/>
              <a:ext cx="0" cy="436574"/>
            </a:xfrm>
            <a:prstGeom prst="line">
              <a:avLst/>
            </a:prstGeom>
            <a:noFill/>
            <a:ln w="9525" cap="flat" cmpd="sng" algn="ctr">
              <a:solidFill>
                <a:srgbClr val="6B777C"/>
              </a:solidFill>
              <a:prstDash val="solid"/>
            </a:ln>
            <a:effectLst/>
          </p:spPr>
        </p:cxnSp>
        <p:cxnSp>
          <p:nvCxnSpPr>
            <p:cNvPr id="79" name="Straight Connector 78">
              <a:extLst>
                <a:ext uri="{FF2B5EF4-FFF2-40B4-BE49-F238E27FC236}">
                  <a16:creationId xmlns:a16="http://schemas.microsoft.com/office/drawing/2014/main" id="{3DC9C623-953C-4A0A-8CC5-D8D582BA9F7F}"/>
                </a:ext>
              </a:extLst>
            </p:cNvPr>
            <p:cNvCxnSpPr>
              <a:cxnSpLocks/>
            </p:cNvCxnSpPr>
            <p:nvPr/>
          </p:nvCxnSpPr>
          <p:spPr>
            <a:xfrm flipV="1">
              <a:off x="9429449" y="1930600"/>
              <a:ext cx="0" cy="436574"/>
            </a:xfrm>
            <a:prstGeom prst="line">
              <a:avLst/>
            </a:prstGeom>
            <a:noFill/>
            <a:ln w="9525" cap="flat" cmpd="sng" algn="ctr">
              <a:solidFill>
                <a:srgbClr val="6B777C"/>
              </a:solidFill>
              <a:prstDash val="solid"/>
            </a:ln>
            <a:effectLst/>
          </p:spPr>
        </p:cxnSp>
        <p:sp>
          <p:nvSpPr>
            <p:cNvPr id="80" name="Right Arrow 74">
              <a:extLst>
                <a:ext uri="{FF2B5EF4-FFF2-40B4-BE49-F238E27FC236}">
                  <a16:creationId xmlns:a16="http://schemas.microsoft.com/office/drawing/2014/main" id="{25914C1A-A07B-494A-BD47-64A1D77C723D}"/>
                </a:ext>
              </a:extLst>
            </p:cNvPr>
            <p:cNvSpPr/>
            <p:nvPr/>
          </p:nvSpPr>
          <p:spPr>
            <a:xfrm>
              <a:off x="11977" y="2229406"/>
              <a:ext cx="12154063" cy="471939"/>
            </a:xfrm>
            <a:prstGeom prst="rightArrow">
              <a:avLst>
                <a:gd name="adj1" fmla="val 50000"/>
                <a:gd name="adj2" fmla="val 48792"/>
              </a:avLst>
            </a:prstGeom>
            <a:solidFill>
              <a:srgbClr val="0070C0"/>
            </a:solidFill>
            <a:ln w="12700" cap="flat" cmpd="sng" algn="ctr">
              <a:noFill/>
              <a:prstDash val="solid"/>
            </a:ln>
            <a:effectLst/>
          </p:spPr>
          <p:txBody>
            <a:bodyPr wrap="square" lIns="31758" tIns="31758" rIns="31758" bIns="31758" rtlCol="0" anchor="ctr">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D0D0CE">
                    <a:lumMod val="10000"/>
                  </a:srgbClr>
                </a:solidFill>
                <a:effectLst/>
                <a:uLnTx/>
                <a:uFillTx/>
                <a:latin typeface="Open Sans"/>
                <a:ea typeface="Verdana" panose="020B0604030504040204" pitchFamily="34" charset="0"/>
                <a:cs typeface="Verdana" panose="020B0604030504040204" pitchFamily="34" charset="0"/>
              </a:endParaRPr>
            </a:p>
          </p:txBody>
        </p:sp>
        <p:sp>
          <p:nvSpPr>
            <p:cNvPr id="91" name="Rectangle: Rounded Corners 90">
              <a:extLst>
                <a:ext uri="{FF2B5EF4-FFF2-40B4-BE49-F238E27FC236}">
                  <a16:creationId xmlns:a16="http://schemas.microsoft.com/office/drawing/2014/main" id="{C706DE10-05C6-4C4D-91AD-5D6D0F97AEDF}"/>
                </a:ext>
              </a:extLst>
            </p:cNvPr>
            <p:cNvSpPr/>
            <p:nvPr/>
          </p:nvSpPr>
          <p:spPr bwMode="gray">
            <a:xfrm>
              <a:off x="115030" y="1317437"/>
              <a:ext cx="1371600" cy="692727"/>
            </a:xfrm>
            <a:prstGeom prst="roundRect">
              <a:avLst/>
            </a:prstGeom>
            <a:solidFill>
              <a:schemeClr val="accent1">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800" b="0" i="0" u="none" strike="noStrike" kern="0" cap="none" spc="0" normalizeH="0" baseline="0" noProof="0">
                  <a:ln>
                    <a:noFill/>
                  </a:ln>
                  <a:solidFill>
                    <a:prstClr val="black"/>
                  </a:solidFill>
                  <a:effectLst/>
                  <a:uLnTx/>
                  <a:uFillTx/>
                  <a:latin typeface="Open Sans"/>
                </a:rPr>
                <a:t>Establish Reverse Shadow process, activities, roles and responsibilities outlined in KT plan</a:t>
              </a:r>
            </a:p>
          </p:txBody>
        </p:sp>
        <p:sp>
          <p:nvSpPr>
            <p:cNvPr id="93" name="Rectangle: Rounded Corners 92">
              <a:extLst>
                <a:ext uri="{FF2B5EF4-FFF2-40B4-BE49-F238E27FC236}">
                  <a16:creationId xmlns:a16="http://schemas.microsoft.com/office/drawing/2014/main" id="{9AC46268-7AF7-4F7B-AD2B-39BA456D3D7F}"/>
                </a:ext>
              </a:extLst>
            </p:cNvPr>
            <p:cNvSpPr/>
            <p:nvPr/>
          </p:nvSpPr>
          <p:spPr bwMode="gray">
            <a:xfrm>
              <a:off x="1796003" y="1317437"/>
              <a:ext cx="1371600" cy="692727"/>
            </a:xfrm>
            <a:prstGeom prst="roundRect">
              <a:avLst/>
            </a:prstGeom>
            <a:solidFill>
              <a:schemeClr val="accent1">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800" b="0" i="0" u="none" strike="noStrike" kern="0" cap="none" spc="0" normalizeH="0" baseline="0" noProof="0">
                  <a:ln>
                    <a:noFill/>
                  </a:ln>
                  <a:solidFill>
                    <a:prstClr val="black"/>
                  </a:solidFill>
                  <a:effectLst/>
                  <a:uLnTx/>
                  <a:uFillTx/>
                  <a:latin typeface="Open Sans"/>
                </a:rPr>
                <a:t>Deloitte team will begin fixing low, medium, high and critical priority tickets</a:t>
              </a:r>
            </a:p>
          </p:txBody>
        </p:sp>
        <p:sp>
          <p:nvSpPr>
            <p:cNvPr id="95" name="Rectangle: Rounded Corners 94">
              <a:extLst>
                <a:ext uri="{FF2B5EF4-FFF2-40B4-BE49-F238E27FC236}">
                  <a16:creationId xmlns:a16="http://schemas.microsoft.com/office/drawing/2014/main" id="{EE38BB27-80E9-444E-AA93-C412D9EBDF7C}"/>
                </a:ext>
              </a:extLst>
            </p:cNvPr>
            <p:cNvSpPr/>
            <p:nvPr/>
          </p:nvSpPr>
          <p:spPr bwMode="gray">
            <a:xfrm>
              <a:off x="3526869" y="1317437"/>
              <a:ext cx="1371600" cy="692727"/>
            </a:xfrm>
            <a:prstGeom prst="roundRect">
              <a:avLst/>
            </a:prstGeom>
            <a:solidFill>
              <a:schemeClr val="accent1">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800" b="0" i="0" u="none" strike="noStrike" kern="0" cap="none" spc="0" normalizeH="0" baseline="0" noProof="0">
                  <a:ln>
                    <a:noFill/>
                  </a:ln>
                  <a:solidFill>
                    <a:prstClr val="black"/>
                  </a:solidFill>
                  <a:effectLst/>
                  <a:uLnTx/>
                  <a:uFillTx/>
                  <a:latin typeface="Open Sans"/>
                </a:rPr>
                <a:t>Update the KT:Reverse Shadow Plan including contingencies as required</a:t>
              </a:r>
            </a:p>
          </p:txBody>
        </p:sp>
        <p:sp>
          <p:nvSpPr>
            <p:cNvPr id="97" name="Rectangle: Rounded Corners 96">
              <a:extLst>
                <a:ext uri="{FF2B5EF4-FFF2-40B4-BE49-F238E27FC236}">
                  <a16:creationId xmlns:a16="http://schemas.microsoft.com/office/drawing/2014/main" id="{2014587A-AFE0-439B-B1A0-8F77225C7F5B}"/>
                </a:ext>
              </a:extLst>
            </p:cNvPr>
            <p:cNvSpPr/>
            <p:nvPr/>
          </p:nvSpPr>
          <p:spPr bwMode="gray">
            <a:xfrm>
              <a:off x="5257735" y="1317437"/>
              <a:ext cx="1371600" cy="692727"/>
            </a:xfrm>
            <a:prstGeom prst="roundRect">
              <a:avLst/>
            </a:prstGeom>
            <a:solidFill>
              <a:schemeClr val="accent1">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Open Sans"/>
                </a:rPr>
                <a:t>Maintain risk log and manage risks and issues</a:t>
              </a:r>
            </a:p>
          </p:txBody>
        </p:sp>
        <p:sp>
          <p:nvSpPr>
            <p:cNvPr id="99" name="Rectangle: Rounded Corners 98">
              <a:extLst>
                <a:ext uri="{FF2B5EF4-FFF2-40B4-BE49-F238E27FC236}">
                  <a16:creationId xmlns:a16="http://schemas.microsoft.com/office/drawing/2014/main" id="{A0FA167E-4177-4BB2-A495-37FF41AECDF6}"/>
                </a:ext>
              </a:extLst>
            </p:cNvPr>
            <p:cNvSpPr/>
            <p:nvPr/>
          </p:nvSpPr>
          <p:spPr bwMode="gray">
            <a:xfrm>
              <a:off x="6988601" y="1317437"/>
              <a:ext cx="1371600" cy="692727"/>
            </a:xfrm>
            <a:prstGeom prst="roundRect">
              <a:avLst/>
            </a:prstGeom>
            <a:solidFill>
              <a:schemeClr val="accent1">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800" b="0" i="0" u="none" strike="noStrike" kern="0" cap="none" spc="0" normalizeH="0" baseline="0" noProof="0">
                  <a:ln>
                    <a:noFill/>
                  </a:ln>
                  <a:solidFill>
                    <a:prstClr val="black"/>
                  </a:solidFill>
                  <a:effectLst/>
                  <a:uLnTx/>
                  <a:uFillTx/>
                  <a:latin typeface="Open Sans"/>
                </a:rPr>
                <a:t>Measure the effectiveness of Reverse Shadow and resolve any gaps</a:t>
              </a:r>
            </a:p>
          </p:txBody>
        </p:sp>
        <p:sp>
          <p:nvSpPr>
            <p:cNvPr id="101" name="Rectangle: Rounded Corners 100">
              <a:extLst>
                <a:ext uri="{FF2B5EF4-FFF2-40B4-BE49-F238E27FC236}">
                  <a16:creationId xmlns:a16="http://schemas.microsoft.com/office/drawing/2014/main" id="{7E8CA094-4A71-446F-8516-D90A647389B0}"/>
                </a:ext>
              </a:extLst>
            </p:cNvPr>
            <p:cNvSpPr/>
            <p:nvPr/>
          </p:nvSpPr>
          <p:spPr bwMode="gray">
            <a:xfrm>
              <a:off x="8719467" y="1317437"/>
              <a:ext cx="1371600" cy="692727"/>
            </a:xfrm>
            <a:prstGeom prst="roundRect">
              <a:avLst/>
            </a:prstGeom>
            <a:solidFill>
              <a:schemeClr val="accent1">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800" b="0" i="0" u="none" strike="noStrike" kern="0" cap="none" spc="0" normalizeH="0" baseline="0" noProof="0">
                  <a:ln>
                    <a:noFill/>
                  </a:ln>
                  <a:solidFill>
                    <a:prstClr val="black"/>
                  </a:solidFill>
                  <a:effectLst/>
                  <a:uLnTx/>
                  <a:uFillTx/>
                  <a:latin typeface="Open Sans"/>
                </a:rPr>
                <a:t>Start measuring SLA/SLOs for the tickets handled by Deloitte AMS Team</a:t>
              </a:r>
            </a:p>
          </p:txBody>
        </p:sp>
        <p:sp>
          <p:nvSpPr>
            <p:cNvPr id="102" name="Oval 101">
              <a:extLst>
                <a:ext uri="{FF2B5EF4-FFF2-40B4-BE49-F238E27FC236}">
                  <a16:creationId xmlns:a16="http://schemas.microsoft.com/office/drawing/2014/main" id="{7BB61D51-81D5-4157-86FE-25F4986D1AEE}"/>
                </a:ext>
              </a:extLst>
            </p:cNvPr>
            <p:cNvSpPr/>
            <p:nvPr/>
          </p:nvSpPr>
          <p:spPr bwMode="gray">
            <a:xfrm>
              <a:off x="5867996" y="2372088"/>
              <a:ext cx="182880" cy="182880"/>
            </a:xfrm>
            <a:prstGeom prst="ellipse">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0" cap="none" spc="0" normalizeH="0" baseline="0" noProof="0">
                <a:ln>
                  <a:noFill/>
                </a:ln>
                <a:solidFill>
                  <a:prstClr val="white"/>
                </a:solidFill>
                <a:effectLst/>
                <a:uLnTx/>
                <a:uFillTx/>
                <a:latin typeface="Open Sans"/>
              </a:endParaRPr>
            </a:p>
          </p:txBody>
        </p:sp>
        <p:sp>
          <p:nvSpPr>
            <p:cNvPr id="105" name="Oval 104">
              <a:extLst>
                <a:ext uri="{FF2B5EF4-FFF2-40B4-BE49-F238E27FC236}">
                  <a16:creationId xmlns:a16="http://schemas.microsoft.com/office/drawing/2014/main" id="{C1AC5B14-59DA-4370-A2FA-3BA36B519D1B}"/>
                </a:ext>
              </a:extLst>
            </p:cNvPr>
            <p:cNvSpPr/>
            <p:nvPr/>
          </p:nvSpPr>
          <p:spPr bwMode="gray">
            <a:xfrm>
              <a:off x="7581004" y="2372088"/>
              <a:ext cx="182880" cy="182880"/>
            </a:xfrm>
            <a:prstGeom prst="ellipse">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0" cap="none" spc="0" normalizeH="0" baseline="0" noProof="0">
                <a:ln>
                  <a:noFill/>
                </a:ln>
                <a:solidFill>
                  <a:prstClr val="white"/>
                </a:solidFill>
                <a:effectLst/>
                <a:uLnTx/>
                <a:uFillTx/>
                <a:latin typeface="Open Sans"/>
              </a:endParaRPr>
            </a:p>
          </p:txBody>
        </p:sp>
        <p:sp>
          <p:nvSpPr>
            <p:cNvPr id="107" name="Oval 106">
              <a:extLst>
                <a:ext uri="{FF2B5EF4-FFF2-40B4-BE49-F238E27FC236}">
                  <a16:creationId xmlns:a16="http://schemas.microsoft.com/office/drawing/2014/main" id="{D419A6EB-89A4-4076-8B3C-A4247402459E}"/>
                </a:ext>
              </a:extLst>
            </p:cNvPr>
            <p:cNvSpPr/>
            <p:nvPr/>
          </p:nvSpPr>
          <p:spPr bwMode="gray">
            <a:xfrm>
              <a:off x="9338009" y="2372088"/>
              <a:ext cx="182880" cy="182880"/>
            </a:xfrm>
            <a:prstGeom prst="ellipse">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0" cap="none" spc="0" normalizeH="0" baseline="0" noProof="0">
                <a:ln>
                  <a:noFill/>
                </a:ln>
                <a:solidFill>
                  <a:prstClr val="white"/>
                </a:solidFill>
                <a:effectLst/>
                <a:uLnTx/>
                <a:uFillTx/>
                <a:latin typeface="Open Sans"/>
              </a:endParaRPr>
            </a:p>
          </p:txBody>
        </p:sp>
        <p:sp>
          <p:nvSpPr>
            <p:cNvPr id="109" name="Oval 108">
              <a:extLst>
                <a:ext uri="{FF2B5EF4-FFF2-40B4-BE49-F238E27FC236}">
                  <a16:creationId xmlns:a16="http://schemas.microsoft.com/office/drawing/2014/main" id="{D8C8FF04-B62A-4246-9E19-8947DFB08AD0}"/>
                </a:ext>
              </a:extLst>
            </p:cNvPr>
            <p:cNvSpPr/>
            <p:nvPr/>
          </p:nvSpPr>
          <p:spPr bwMode="gray">
            <a:xfrm>
              <a:off x="4125895" y="2362669"/>
              <a:ext cx="182880" cy="182880"/>
            </a:xfrm>
            <a:prstGeom prst="ellipse">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0" cap="none" spc="0" normalizeH="0" baseline="0" noProof="0">
                <a:ln>
                  <a:noFill/>
                </a:ln>
                <a:solidFill>
                  <a:prstClr val="white"/>
                </a:solidFill>
                <a:effectLst/>
                <a:uLnTx/>
                <a:uFillTx/>
                <a:latin typeface="Open Sans"/>
              </a:endParaRPr>
            </a:p>
          </p:txBody>
        </p:sp>
        <p:sp>
          <p:nvSpPr>
            <p:cNvPr id="111" name="Oval 110">
              <a:extLst>
                <a:ext uri="{FF2B5EF4-FFF2-40B4-BE49-F238E27FC236}">
                  <a16:creationId xmlns:a16="http://schemas.microsoft.com/office/drawing/2014/main" id="{7B073D50-AD59-4326-8239-F52251C4B017}"/>
                </a:ext>
              </a:extLst>
            </p:cNvPr>
            <p:cNvSpPr/>
            <p:nvPr/>
          </p:nvSpPr>
          <p:spPr bwMode="gray">
            <a:xfrm>
              <a:off x="2368890" y="2372088"/>
              <a:ext cx="182880" cy="182880"/>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0" cap="none" spc="0" normalizeH="0" baseline="0" noProof="0">
                <a:ln>
                  <a:noFill/>
                </a:ln>
                <a:solidFill>
                  <a:prstClr val="white"/>
                </a:solidFill>
                <a:effectLst/>
                <a:uLnTx/>
                <a:uFillTx/>
                <a:latin typeface="Open Sans"/>
              </a:endParaRPr>
            </a:p>
          </p:txBody>
        </p:sp>
        <p:sp>
          <p:nvSpPr>
            <p:cNvPr id="113" name="Oval 112">
              <a:extLst>
                <a:ext uri="{FF2B5EF4-FFF2-40B4-BE49-F238E27FC236}">
                  <a16:creationId xmlns:a16="http://schemas.microsoft.com/office/drawing/2014/main" id="{4924292A-712B-48CB-AF24-4116585015EF}"/>
                </a:ext>
              </a:extLst>
            </p:cNvPr>
            <p:cNvSpPr/>
            <p:nvPr/>
          </p:nvSpPr>
          <p:spPr bwMode="gray">
            <a:xfrm>
              <a:off x="758613" y="2361629"/>
              <a:ext cx="182880" cy="182880"/>
            </a:xfrm>
            <a:prstGeom prst="ellipse">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0" cap="none" spc="0" normalizeH="0" baseline="0" noProof="0">
                <a:ln>
                  <a:noFill/>
                </a:ln>
                <a:solidFill>
                  <a:prstClr val="white"/>
                </a:solidFill>
                <a:effectLst/>
                <a:uLnTx/>
                <a:uFillTx/>
                <a:latin typeface="Open Sans"/>
              </a:endParaRPr>
            </a:p>
          </p:txBody>
        </p:sp>
        <p:cxnSp>
          <p:nvCxnSpPr>
            <p:cNvPr id="117" name="Straight Connector 116">
              <a:extLst>
                <a:ext uri="{FF2B5EF4-FFF2-40B4-BE49-F238E27FC236}">
                  <a16:creationId xmlns:a16="http://schemas.microsoft.com/office/drawing/2014/main" id="{D6960230-1A1F-4CC8-9345-0007B126AAD3}"/>
                </a:ext>
              </a:extLst>
            </p:cNvPr>
            <p:cNvCxnSpPr>
              <a:cxnSpLocks/>
            </p:cNvCxnSpPr>
            <p:nvPr/>
          </p:nvCxnSpPr>
          <p:spPr>
            <a:xfrm flipV="1">
              <a:off x="11155962" y="1930600"/>
              <a:ext cx="0" cy="436574"/>
            </a:xfrm>
            <a:prstGeom prst="line">
              <a:avLst/>
            </a:prstGeom>
            <a:noFill/>
            <a:ln w="9525" cap="flat" cmpd="sng" algn="ctr">
              <a:solidFill>
                <a:srgbClr val="6B777C"/>
              </a:solidFill>
              <a:prstDash val="solid"/>
            </a:ln>
            <a:effectLst/>
          </p:spPr>
        </p:cxnSp>
        <p:sp>
          <p:nvSpPr>
            <p:cNvPr id="122" name="Oval 121">
              <a:extLst>
                <a:ext uri="{FF2B5EF4-FFF2-40B4-BE49-F238E27FC236}">
                  <a16:creationId xmlns:a16="http://schemas.microsoft.com/office/drawing/2014/main" id="{96960BC7-EB64-41AD-A53A-064A76F6E415}"/>
                </a:ext>
              </a:extLst>
            </p:cNvPr>
            <p:cNvSpPr/>
            <p:nvPr/>
          </p:nvSpPr>
          <p:spPr bwMode="gray">
            <a:xfrm>
              <a:off x="11064522" y="2372088"/>
              <a:ext cx="182880" cy="182880"/>
            </a:xfrm>
            <a:prstGeom prst="ellipse">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0" cap="none" spc="0" normalizeH="0" baseline="0" noProof="0">
                <a:ln>
                  <a:noFill/>
                </a:ln>
                <a:solidFill>
                  <a:prstClr val="white"/>
                </a:solidFill>
                <a:effectLst/>
                <a:uLnTx/>
                <a:uFillTx/>
                <a:latin typeface="Open Sans"/>
              </a:endParaRPr>
            </a:p>
          </p:txBody>
        </p:sp>
        <p:sp>
          <p:nvSpPr>
            <p:cNvPr id="115" name="Rectangle: Rounded Corners 114">
              <a:extLst>
                <a:ext uri="{FF2B5EF4-FFF2-40B4-BE49-F238E27FC236}">
                  <a16:creationId xmlns:a16="http://schemas.microsoft.com/office/drawing/2014/main" id="{DEBBEBE1-5614-4744-9F61-677CEF598C54}"/>
                </a:ext>
              </a:extLst>
            </p:cNvPr>
            <p:cNvSpPr/>
            <p:nvPr/>
          </p:nvSpPr>
          <p:spPr bwMode="gray">
            <a:xfrm>
              <a:off x="10450332" y="1319616"/>
              <a:ext cx="1371600" cy="692727"/>
            </a:xfrm>
            <a:prstGeom prst="roundRect">
              <a:avLst/>
            </a:prstGeom>
            <a:solidFill>
              <a:schemeClr val="accent1">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800" b="0" i="0" u="none" strike="noStrike" kern="0" cap="none" spc="0" normalizeH="0" baseline="0" noProof="0">
                  <a:ln>
                    <a:noFill/>
                  </a:ln>
                  <a:solidFill>
                    <a:prstClr val="black"/>
                  </a:solidFill>
                  <a:effectLst/>
                  <a:uLnTx/>
                  <a:uFillTx/>
                  <a:latin typeface="Open Sans"/>
                </a:rPr>
                <a:t>Confirm the overall readiness for AMS steady state</a:t>
              </a:r>
            </a:p>
          </p:txBody>
        </p:sp>
      </p:grpSp>
    </p:spTree>
    <p:extLst>
      <p:ext uri="{BB962C8B-B14F-4D97-AF65-F5344CB8AC3E}">
        <p14:creationId xmlns:p14="http://schemas.microsoft.com/office/powerpoint/2010/main" val="19386816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7B525-B786-490D-BA15-A054E7E95B8C}"/>
              </a:ext>
            </a:extLst>
          </p:cNvPr>
          <p:cNvSpPr>
            <a:spLocks noGrp="1"/>
          </p:cNvSpPr>
          <p:nvPr>
            <p:ph type="title"/>
          </p:nvPr>
        </p:nvSpPr>
        <p:spPr/>
        <p:txBody>
          <a:bodyPr/>
          <a:lstStyle/>
          <a:p>
            <a:r>
              <a:rPr lang="en-US" b="1">
                <a:latin typeface="Open Sans" panose="020B0606030504020204" pitchFamily="34" charset="0"/>
                <a:ea typeface="Open Sans" panose="020B0606030504020204" pitchFamily="34" charset="0"/>
                <a:cs typeface="Open Sans" panose="020B0606030504020204" pitchFamily="34" charset="0"/>
              </a:rPr>
              <a:t>Table of Content </a:t>
            </a:r>
          </a:p>
        </p:txBody>
      </p:sp>
      <p:sp>
        <p:nvSpPr>
          <p:cNvPr id="45" name="Oval 44">
            <a:extLst>
              <a:ext uri="{FF2B5EF4-FFF2-40B4-BE49-F238E27FC236}">
                <a16:creationId xmlns:a16="http://schemas.microsoft.com/office/drawing/2014/main" id="{695EC919-1689-4570-8CB4-8C8ADB2B6302}"/>
              </a:ext>
            </a:extLst>
          </p:cNvPr>
          <p:cNvSpPr/>
          <p:nvPr/>
        </p:nvSpPr>
        <p:spPr>
          <a:xfrm>
            <a:off x="692763" y="2362371"/>
            <a:ext cx="479159" cy="451945"/>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6" name="Oval 45">
            <a:extLst>
              <a:ext uri="{FF2B5EF4-FFF2-40B4-BE49-F238E27FC236}">
                <a16:creationId xmlns:a16="http://schemas.microsoft.com/office/drawing/2014/main" id="{687944F5-0080-4769-985E-A017C94B8831}"/>
              </a:ext>
            </a:extLst>
          </p:cNvPr>
          <p:cNvSpPr/>
          <p:nvPr/>
        </p:nvSpPr>
        <p:spPr>
          <a:xfrm>
            <a:off x="692763" y="3083268"/>
            <a:ext cx="479159" cy="451945"/>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7" name="Text Placeholder 5">
            <a:extLst>
              <a:ext uri="{FF2B5EF4-FFF2-40B4-BE49-F238E27FC236}">
                <a16:creationId xmlns:a16="http://schemas.microsoft.com/office/drawing/2014/main" id="{9C863380-D034-446E-A4CF-D43EE6BAA303}"/>
              </a:ext>
            </a:extLst>
          </p:cNvPr>
          <p:cNvSpPr txBox="1">
            <a:spLocks/>
          </p:cNvSpPr>
          <p:nvPr/>
        </p:nvSpPr>
        <p:spPr>
          <a:xfrm>
            <a:off x="1401622" y="1791752"/>
            <a:ext cx="6251906" cy="3806099"/>
          </a:xfrm>
          <a:prstGeom prst="rect">
            <a:avLst/>
          </a:prstGeom>
        </p:spPr>
        <p:txBody>
          <a:bodyPr vert="horz" lIns="0" tIns="0" rIns="0" bIns="0" rtlCol="0" anchor="t">
            <a:noAutofit/>
          </a:bodyPr>
          <a:lstStyle>
            <a:lvl1pPr marL="0" indent="0" algn="l" defTabSz="914400" rtl="0" eaLnBrk="1" latinLnBrk="0" hangingPunct="1">
              <a:spcBef>
                <a:spcPts val="0"/>
              </a:spcBef>
              <a:spcAft>
                <a:spcPts val="1000"/>
              </a:spcAft>
              <a:buSzPct val="100000"/>
              <a:buFontTx/>
              <a:buNone/>
              <a:defRPr sz="1400" b="0" kern="1200">
                <a:solidFill>
                  <a:schemeClr val="bg1">
                    <a:lumMod val="50000"/>
                  </a:schemeClr>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spcAft>
                <a:spcPts val="3000"/>
              </a:spcAft>
              <a:defRPr/>
            </a:pPr>
            <a:r>
              <a:rPr lang="en-US" sz="20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Business Understanding</a:t>
            </a:r>
          </a:p>
          <a:p>
            <a:pPr>
              <a:spcAft>
                <a:spcPts val="3000"/>
              </a:spcAft>
              <a:defRPr/>
            </a:pPr>
            <a:r>
              <a:rPr lang="en-US" sz="20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Data Mining and Cleaning</a:t>
            </a:r>
          </a:p>
          <a:p>
            <a:pPr>
              <a:spcAft>
                <a:spcPts val="3000"/>
              </a:spcAft>
              <a:defRPr/>
            </a:pPr>
            <a:r>
              <a:rPr lang="en-US" sz="20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Data Exploration</a:t>
            </a:r>
          </a:p>
          <a:p>
            <a:pPr>
              <a:spcAft>
                <a:spcPts val="3000"/>
              </a:spcAft>
              <a:defRPr/>
            </a:pPr>
            <a:r>
              <a:rPr lang="en-US" sz="20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Feature Engineering</a:t>
            </a:r>
          </a:p>
          <a:p>
            <a:pPr>
              <a:spcAft>
                <a:spcPts val="3000"/>
              </a:spcAft>
              <a:defRPr/>
            </a:pPr>
            <a:r>
              <a:rPr lang="en-US" sz="20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Predictive Modeling</a:t>
            </a:r>
          </a:p>
          <a:p>
            <a:pPr>
              <a:spcAft>
                <a:spcPts val="3000"/>
              </a:spcAft>
              <a:defRPr/>
            </a:pPr>
            <a:r>
              <a:rPr lang="en-US" sz="20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Data visualization</a:t>
            </a:r>
          </a:p>
          <a:p>
            <a:pPr>
              <a:spcAft>
                <a:spcPts val="3000"/>
              </a:spcAft>
              <a:defRPr/>
            </a:pPr>
            <a:endParaRPr lang="en-US" sz="20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8" name="Oval 47">
            <a:extLst>
              <a:ext uri="{FF2B5EF4-FFF2-40B4-BE49-F238E27FC236}">
                <a16:creationId xmlns:a16="http://schemas.microsoft.com/office/drawing/2014/main" id="{0ABDF659-05B1-4D6C-8B42-F2068DDA6A20}"/>
              </a:ext>
            </a:extLst>
          </p:cNvPr>
          <p:cNvSpPr/>
          <p:nvPr/>
        </p:nvSpPr>
        <p:spPr>
          <a:xfrm>
            <a:off x="692763" y="1729311"/>
            <a:ext cx="479159" cy="451945"/>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9" name="TextBox 48">
            <a:extLst>
              <a:ext uri="{FF2B5EF4-FFF2-40B4-BE49-F238E27FC236}">
                <a16:creationId xmlns:a16="http://schemas.microsoft.com/office/drawing/2014/main" id="{A1A22405-A133-4E34-B8C6-A1606B2FA8D5}"/>
              </a:ext>
            </a:extLst>
          </p:cNvPr>
          <p:cNvSpPr txBox="1"/>
          <p:nvPr/>
        </p:nvSpPr>
        <p:spPr>
          <a:xfrm>
            <a:off x="840615" y="1749020"/>
            <a:ext cx="138915" cy="369332"/>
          </a:xfrm>
          <a:prstGeom prst="rect">
            <a:avLst/>
          </a:prstGeom>
          <a:solidFill>
            <a:schemeClr val="accent2"/>
          </a:solidFill>
        </p:spPr>
        <p:txBody>
          <a:bodyPr wrap="square" lIns="0" tIns="0" rIns="0" bIns="0" rtlCol="0" anchor="ctr">
            <a:spAutoFit/>
          </a:bodyPr>
          <a:lstStyle/>
          <a:p>
            <a:pPr>
              <a:spcBef>
                <a:spcPts val="600"/>
              </a:spcBef>
              <a:buSzPct val="100000"/>
              <a:defRPr/>
            </a:pPr>
            <a:r>
              <a:rPr lang="en-US" sz="2400" b="1">
                <a:solidFill>
                  <a:srgbClr val="FFFFFF"/>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50" name="TextBox 49">
            <a:extLst>
              <a:ext uri="{FF2B5EF4-FFF2-40B4-BE49-F238E27FC236}">
                <a16:creationId xmlns:a16="http://schemas.microsoft.com/office/drawing/2014/main" id="{EFF9719F-ECB4-45F9-BAE0-6F1D2601F7F4}"/>
              </a:ext>
            </a:extLst>
          </p:cNvPr>
          <p:cNvSpPr txBox="1"/>
          <p:nvPr/>
        </p:nvSpPr>
        <p:spPr>
          <a:xfrm>
            <a:off x="840615" y="2393344"/>
            <a:ext cx="185401" cy="369332"/>
          </a:xfrm>
          <a:prstGeom prst="rect">
            <a:avLst/>
          </a:prstGeom>
          <a:solidFill>
            <a:schemeClr val="accent2"/>
          </a:solidFill>
        </p:spPr>
        <p:txBody>
          <a:bodyPr wrap="square" lIns="0" tIns="0" rIns="0" bIns="0" rtlCol="0" anchor="ctr">
            <a:spAutoFit/>
          </a:bodyPr>
          <a:lstStyle/>
          <a:p>
            <a:pPr>
              <a:spcBef>
                <a:spcPts val="600"/>
              </a:spcBef>
              <a:buSzPct val="100000"/>
              <a:defRPr/>
            </a:pPr>
            <a:r>
              <a:rPr lang="en-US" sz="2400" b="1">
                <a:solidFill>
                  <a:srgbClr val="FFFFFF"/>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51" name="TextBox 50">
            <a:extLst>
              <a:ext uri="{FF2B5EF4-FFF2-40B4-BE49-F238E27FC236}">
                <a16:creationId xmlns:a16="http://schemas.microsoft.com/office/drawing/2014/main" id="{F6435304-395C-46D6-9AB2-CB3FCBC62078}"/>
              </a:ext>
            </a:extLst>
          </p:cNvPr>
          <p:cNvSpPr txBox="1"/>
          <p:nvPr/>
        </p:nvSpPr>
        <p:spPr>
          <a:xfrm>
            <a:off x="840615" y="3130438"/>
            <a:ext cx="185401" cy="369332"/>
          </a:xfrm>
          <a:prstGeom prst="rect">
            <a:avLst/>
          </a:prstGeom>
          <a:solidFill>
            <a:schemeClr val="accent2"/>
          </a:solidFill>
        </p:spPr>
        <p:txBody>
          <a:bodyPr wrap="square" lIns="0" tIns="0" rIns="0" bIns="0" rtlCol="0" anchor="ctr">
            <a:spAutoFit/>
          </a:bodyPr>
          <a:lstStyle/>
          <a:p>
            <a:pPr>
              <a:spcBef>
                <a:spcPts val="600"/>
              </a:spcBef>
              <a:buSzPct val="100000"/>
              <a:defRPr/>
            </a:pPr>
            <a:r>
              <a:rPr lang="en-US" sz="2400" b="1">
                <a:solidFill>
                  <a:srgbClr val="FFFFFF"/>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52" name="Oval 51">
            <a:extLst>
              <a:ext uri="{FF2B5EF4-FFF2-40B4-BE49-F238E27FC236}">
                <a16:creationId xmlns:a16="http://schemas.microsoft.com/office/drawing/2014/main" id="{FE5C739F-7F67-471F-BFEC-FD56EC95700B}"/>
              </a:ext>
            </a:extLst>
          </p:cNvPr>
          <p:cNvSpPr/>
          <p:nvPr/>
        </p:nvSpPr>
        <p:spPr>
          <a:xfrm>
            <a:off x="692763" y="3730817"/>
            <a:ext cx="479159" cy="451945"/>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3" name="TextBox 52">
            <a:extLst>
              <a:ext uri="{FF2B5EF4-FFF2-40B4-BE49-F238E27FC236}">
                <a16:creationId xmlns:a16="http://schemas.microsoft.com/office/drawing/2014/main" id="{3425DE5F-0BD5-4E00-8CCA-5E06DFA1C247}"/>
              </a:ext>
            </a:extLst>
          </p:cNvPr>
          <p:cNvSpPr txBox="1"/>
          <p:nvPr/>
        </p:nvSpPr>
        <p:spPr>
          <a:xfrm>
            <a:off x="840615" y="3753704"/>
            <a:ext cx="176330" cy="369332"/>
          </a:xfrm>
          <a:prstGeom prst="rect">
            <a:avLst/>
          </a:prstGeom>
          <a:solidFill>
            <a:schemeClr val="accent2"/>
          </a:solidFill>
        </p:spPr>
        <p:txBody>
          <a:bodyPr wrap="none" lIns="0" tIns="0" rIns="0" bIns="0" rtlCol="0" anchor="ctr">
            <a:spAutoFit/>
          </a:bodyPr>
          <a:lstStyle/>
          <a:p>
            <a:pPr>
              <a:spcBef>
                <a:spcPts val="600"/>
              </a:spcBef>
              <a:buSzPct val="100000"/>
              <a:defRPr/>
            </a:pPr>
            <a:r>
              <a:rPr lang="en-US" sz="2400" b="1">
                <a:solidFill>
                  <a:srgbClr val="FFFFFF"/>
                </a:solidFill>
                <a:latin typeface="Open Sans" panose="020B0606030504020204" pitchFamily="34" charset="0"/>
                <a:ea typeface="Open Sans" panose="020B0606030504020204" pitchFamily="34" charset="0"/>
                <a:cs typeface="Open Sans" panose="020B0606030504020204" pitchFamily="34" charset="0"/>
              </a:rPr>
              <a:t>4</a:t>
            </a:r>
          </a:p>
        </p:txBody>
      </p:sp>
      <p:sp>
        <p:nvSpPr>
          <p:cNvPr id="54" name="Oval 53">
            <a:extLst>
              <a:ext uri="{FF2B5EF4-FFF2-40B4-BE49-F238E27FC236}">
                <a16:creationId xmlns:a16="http://schemas.microsoft.com/office/drawing/2014/main" id="{C8CDE363-2F65-4734-9F8F-1FAB318D89D5}"/>
              </a:ext>
            </a:extLst>
          </p:cNvPr>
          <p:cNvSpPr/>
          <p:nvPr/>
        </p:nvSpPr>
        <p:spPr>
          <a:xfrm>
            <a:off x="692763" y="4390348"/>
            <a:ext cx="479159" cy="451945"/>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5" name="TextBox 54">
            <a:extLst>
              <a:ext uri="{FF2B5EF4-FFF2-40B4-BE49-F238E27FC236}">
                <a16:creationId xmlns:a16="http://schemas.microsoft.com/office/drawing/2014/main" id="{4C336672-AFD7-473A-AC08-A732EBC8101D}"/>
              </a:ext>
            </a:extLst>
          </p:cNvPr>
          <p:cNvSpPr txBox="1"/>
          <p:nvPr/>
        </p:nvSpPr>
        <p:spPr>
          <a:xfrm>
            <a:off x="840615" y="4431654"/>
            <a:ext cx="176330" cy="369332"/>
          </a:xfrm>
          <a:prstGeom prst="rect">
            <a:avLst/>
          </a:prstGeom>
          <a:solidFill>
            <a:schemeClr val="accent2"/>
          </a:solidFill>
        </p:spPr>
        <p:txBody>
          <a:bodyPr wrap="none" lIns="0" tIns="0" rIns="0" bIns="0" rtlCol="0" anchor="ctr">
            <a:spAutoFit/>
          </a:bodyPr>
          <a:lstStyle/>
          <a:p>
            <a:pPr>
              <a:spcBef>
                <a:spcPts val="600"/>
              </a:spcBef>
              <a:buSzPct val="100000"/>
              <a:defRPr/>
            </a:pPr>
            <a:r>
              <a:rPr lang="en-US" sz="2400" b="1">
                <a:solidFill>
                  <a:srgbClr val="FFFFFF"/>
                </a:solidFill>
                <a:latin typeface="Open Sans" panose="020B0606030504020204" pitchFamily="34" charset="0"/>
                <a:ea typeface="Open Sans" panose="020B0606030504020204" pitchFamily="34" charset="0"/>
                <a:cs typeface="Open Sans" panose="020B0606030504020204" pitchFamily="34" charset="0"/>
              </a:rPr>
              <a:t>5</a:t>
            </a:r>
          </a:p>
        </p:txBody>
      </p:sp>
      <p:sp>
        <p:nvSpPr>
          <p:cNvPr id="56" name="Oval 55">
            <a:extLst>
              <a:ext uri="{FF2B5EF4-FFF2-40B4-BE49-F238E27FC236}">
                <a16:creationId xmlns:a16="http://schemas.microsoft.com/office/drawing/2014/main" id="{A309E110-3458-43C8-9A18-85204250DAD1}"/>
              </a:ext>
            </a:extLst>
          </p:cNvPr>
          <p:cNvSpPr/>
          <p:nvPr/>
        </p:nvSpPr>
        <p:spPr>
          <a:xfrm>
            <a:off x="692763" y="5037420"/>
            <a:ext cx="479159" cy="451945"/>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7" name="TextBox 56">
            <a:extLst>
              <a:ext uri="{FF2B5EF4-FFF2-40B4-BE49-F238E27FC236}">
                <a16:creationId xmlns:a16="http://schemas.microsoft.com/office/drawing/2014/main" id="{CB8B8410-69F3-4B27-8FEA-F0864D828660}"/>
              </a:ext>
            </a:extLst>
          </p:cNvPr>
          <p:cNvSpPr txBox="1"/>
          <p:nvPr/>
        </p:nvSpPr>
        <p:spPr>
          <a:xfrm>
            <a:off x="840615" y="5083479"/>
            <a:ext cx="176330" cy="369332"/>
          </a:xfrm>
          <a:prstGeom prst="rect">
            <a:avLst/>
          </a:prstGeom>
          <a:solidFill>
            <a:schemeClr val="accent2"/>
          </a:solidFill>
        </p:spPr>
        <p:txBody>
          <a:bodyPr wrap="none" lIns="0" tIns="0" rIns="0" bIns="0" rtlCol="0" anchor="ctr">
            <a:spAutoFit/>
          </a:bodyPr>
          <a:lstStyle/>
          <a:p>
            <a:pPr>
              <a:spcBef>
                <a:spcPts val="600"/>
              </a:spcBef>
              <a:buSzPct val="100000"/>
              <a:defRPr/>
            </a:pPr>
            <a:r>
              <a:rPr lang="en-US" sz="2400" b="1">
                <a:solidFill>
                  <a:srgbClr val="FFFFFF"/>
                </a:solidFill>
                <a:latin typeface="Open Sans" panose="020B0606030504020204" pitchFamily="34" charset="0"/>
                <a:ea typeface="Open Sans" panose="020B0606030504020204" pitchFamily="34" charset="0"/>
                <a:cs typeface="Open Sans" panose="020B0606030504020204" pitchFamily="34" charset="0"/>
              </a:rPr>
              <a:t>6</a:t>
            </a:r>
          </a:p>
        </p:txBody>
      </p:sp>
      <p:sp>
        <p:nvSpPr>
          <p:cNvPr id="60" name="TextBox 59">
            <a:extLst>
              <a:ext uri="{FF2B5EF4-FFF2-40B4-BE49-F238E27FC236}">
                <a16:creationId xmlns:a16="http://schemas.microsoft.com/office/drawing/2014/main" id="{B889FD1F-ECBC-49DC-BCB1-18D5E5AF2CC7}"/>
              </a:ext>
            </a:extLst>
          </p:cNvPr>
          <p:cNvSpPr txBox="1"/>
          <p:nvPr/>
        </p:nvSpPr>
        <p:spPr>
          <a:xfrm>
            <a:off x="8322598" y="1811924"/>
            <a:ext cx="748892" cy="369332"/>
          </a:xfrm>
          <a:prstGeom prst="rect">
            <a:avLst/>
          </a:prstGeom>
          <a:noFill/>
        </p:spPr>
        <p:txBody>
          <a:bodyPr wrap="square" rtlCol="0">
            <a:spAutoFit/>
          </a:bodyPr>
          <a:lstStyle/>
          <a:p>
            <a:pPr algn="ctr"/>
            <a:r>
              <a:rPr lang="en-US">
                <a:solidFill>
                  <a:srgbClr val="000000"/>
                </a:solidFill>
                <a:latin typeface="Open Sans" panose="020B0606030504020204" pitchFamily="34" charset="0"/>
                <a:ea typeface="Open Sans" panose="020B0606030504020204" pitchFamily="34" charset="0"/>
                <a:cs typeface="Open Sans" panose="020B0606030504020204" pitchFamily="34" charset="0"/>
                <a:hlinkClick r:id="rId2" action="ppaction://hlinksldjump"/>
              </a:rPr>
              <a:t>3</a:t>
            </a:r>
            <a:endParaRPr lang="en-US">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1" name="TextBox 60">
            <a:extLst>
              <a:ext uri="{FF2B5EF4-FFF2-40B4-BE49-F238E27FC236}">
                <a16:creationId xmlns:a16="http://schemas.microsoft.com/office/drawing/2014/main" id="{B827AEAC-EF40-49A4-84AB-3971FF6588ED}"/>
              </a:ext>
            </a:extLst>
          </p:cNvPr>
          <p:cNvSpPr txBox="1"/>
          <p:nvPr/>
        </p:nvSpPr>
        <p:spPr>
          <a:xfrm>
            <a:off x="8322598" y="2495243"/>
            <a:ext cx="748892" cy="369332"/>
          </a:xfrm>
          <a:prstGeom prst="rect">
            <a:avLst/>
          </a:prstGeom>
          <a:noFill/>
        </p:spPr>
        <p:txBody>
          <a:bodyPr wrap="square" rtlCol="0">
            <a:spAutoFit/>
          </a:bodyPr>
          <a:lstStyle/>
          <a:p>
            <a:pPr algn="ctr"/>
            <a:r>
              <a:rPr lang="en-US">
                <a:solidFill>
                  <a:srgbClr val="000000"/>
                </a:solidFill>
                <a:latin typeface="Open Sans" panose="020B0606030504020204" pitchFamily="34" charset="0"/>
                <a:ea typeface="Open Sans" panose="020B0606030504020204" pitchFamily="34" charset="0"/>
                <a:cs typeface="Open Sans" panose="020B0606030504020204" pitchFamily="34" charset="0"/>
                <a:hlinkClick r:id="rId3" action="ppaction://hlinksldjump"/>
              </a:rPr>
              <a:t>5</a:t>
            </a:r>
            <a:endParaRPr lang="en-US">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2" name="TextBox 61">
            <a:extLst>
              <a:ext uri="{FF2B5EF4-FFF2-40B4-BE49-F238E27FC236}">
                <a16:creationId xmlns:a16="http://schemas.microsoft.com/office/drawing/2014/main" id="{721F9A8D-1117-43F4-A807-7DC61C7D37F9}"/>
              </a:ext>
            </a:extLst>
          </p:cNvPr>
          <p:cNvSpPr txBox="1"/>
          <p:nvPr/>
        </p:nvSpPr>
        <p:spPr>
          <a:xfrm>
            <a:off x="8322598" y="3178562"/>
            <a:ext cx="748892" cy="369332"/>
          </a:xfrm>
          <a:prstGeom prst="rect">
            <a:avLst/>
          </a:prstGeom>
          <a:noFill/>
        </p:spPr>
        <p:txBody>
          <a:bodyPr wrap="square" rtlCol="0">
            <a:spAutoFit/>
          </a:bodyPr>
          <a:lstStyle/>
          <a:p>
            <a:pPr algn="ctr"/>
            <a:r>
              <a:rPr lang="en-US">
                <a:solidFill>
                  <a:srgbClr val="000000"/>
                </a:solidFill>
                <a:latin typeface="Open Sans" panose="020B0606030504020204" pitchFamily="34" charset="0"/>
                <a:ea typeface="Open Sans" panose="020B0606030504020204" pitchFamily="34" charset="0"/>
                <a:cs typeface="Open Sans" panose="020B0606030504020204" pitchFamily="34" charset="0"/>
                <a:hlinkClick r:id="rId4" action="ppaction://hlinksldjump"/>
              </a:rPr>
              <a:t>7</a:t>
            </a:r>
            <a:endParaRPr lang="en-US">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TextBox 62">
            <a:extLst>
              <a:ext uri="{FF2B5EF4-FFF2-40B4-BE49-F238E27FC236}">
                <a16:creationId xmlns:a16="http://schemas.microsoft.com/office/drawing/2014/main" id="{E13572D7-099F-4F94-A498-3DD87043358A}"/>
              </a:ext>
            </a:extLst>
          </p:cNvPr>
          <p:cNvSpPr txBox="1"/>
          <p:nvPr/>
        </p:nvSpPr>
        <p:spPr>
          <a:xfrm>
            <a:off x="8322598" y="3861881"/>
            <a:ext cx="748892" cy="369332"/>
          </a:xfrm>
          <a:prstGeom prst="rect">
            <a:avLst/>
          </a:prstGeom>
          <a:noFill/>
        </p:spPr>
        <p:txBody>
          <a:bodyPr wrap="square" rtlCol="0">
            <a:spAutoFit/>
          </a:bodyPr>
          <a:lstStyle/>
          <a:p>
            <a:pPr algn="ctr"/>
            <a:r>
              <a:rPr lang="en-US">
                <a:solidFill>
                  <a:srgbClr val="000000"/>
                </a:solidFill>
                <a:latin typeface="Open Sans" panose="020B0606030504020204" pitchFamily="34" charset="0"/>
                <a:ea typeface="Open Sans" panose="020B0606030504020204" pitchFamily="34" charset="0"/>
                <a:cs typeface="Open Sans" panose="020B0606030504020204" pitchFamily="34" charset="0"/>
                <a:hlinkClick r:id="rId5" action="ppaction://hlinksldjump"/>
              </a:rPr>
              <a:t>9</a:t>
            </a:r>
            <a:endParaRPr lang="en-US">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TextBox 63">
            <a:extLst>
              <a:ext uri="{FF2B5EF4-FFF2-40B4-BE49-F238E27FC236}">
                <a16:creationId xmlns:a16="http://schemas.microsoft.com/office/drawing/2014/main" id="{4B8F2FD2-3F9C-46B9-9E49-CEAE930CD541}"/>
              </a:ext>
            </a:extLst>
          </p:cNvPr>
          <p:cNvSpPr txBox="1"/>
          <p:nvPr/>
        </p:nvSpPr>
        <p:spPr>
          <a:xfrm>
            <a:off x="8322598" y="4545200"/>
            <a:ext cx="748892" cy="369332"/>
          </a:xfrm>
          <a:prstGeom prst="rect">
            <a:avLst/>
          </a:prstGeom>
          <a:noFill/>
        </p:spPr>
        <p:txBody>
          <a:bodyPr wrap="square" rtlCol="0">
            <a:spAutoFit/>
          </a:bodyPr>
          <a:lstStyle/>
          <a:p>
            <a:pPr algn="ctr"/>
            <a:r>
              <a:rPr lang="en-US">
                <a:solidFill>
                  <a:srgbClr val="000000"/>
                </a:solidFill>
                <a:latin typeface="Open Sans" panose="020B0606030504020204" pitchFamily="34" charset="0"/>
                <a:ea typeface="Open Sans" panose="020B0606030504020204" pitchFamily="34" charset="0"/>
                <a:cs typeface="Open Sans" panose="020B0606030504020204" pitchFamily="34" charset="0"/>
                <a:hlinkClick r:id="rId6" action="ppaction://hlinksldjump"/>
              </a:rPr>
              <a:t>21</a:t>
            </a:r>
            <a:endParaRPr lang="en-US">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TextBox 64">
            <a:extLst>
              <a:ext uri="{FF2B5EF4-FFF2-40B4-BE49-F238E27FC236}">
                <a16:creationId xmlns:a16="http://schemas.microsoft.com/office/drawing/2014/main" id="{8A5911BD-820F-4231-842E-602E5C8C9928}"/>
              </a:ext>
            </a:extLst>
          </p:cNvPr>
          <p:cNvSpPr txBox="1"/>
          <p:nvPr/>
        </p:nvSpPr>
        <p:spPr>
          <a:xfrm>
            <a:off x="8322598" y="5228519"/>
            <a:ext cx="748892" cy="369332"/>
          </a:xfrm>
          <a:prstGeom prst="rect">
            <a:avLst/>
          </a:prstGeom>
          <a:noFill/>
        </p:spPr>
        <p:txBody>
          <a:bodyPr wrap="square" rtlCol="0">
            <a:spAutoFit/>
          </a:bodyPr>
          <a:lstStyle/>
          <a:p>
            <a:pPr algn="ctr"/>
            <a:r>
              <a:rPr lang="en-US">
                <a:solidFill>
                  <a:srgbClr val="000000"/>
                </a:solidFill>
                <a:latin typeface="Open Sans" panose="020B0606030504020204" pitchFamily="34" charset="0"/>
                <a:ea typeface="Open Sans" panose="020B0606030504020204" pitchFamily="34" charset="0"/>
                <a:cs typeface="Open Sans" panose="020B0606030504020204" pitchFamily="34" charset="0"/>
                <a:hlinkClick r:id="rId7" action="ppaction://hlinksldjump"/>
              </a:rPr>
              <a:t>24</a:t>
            </a:r>
            <a:endParaRPr lang="en-US">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4" name="Straight Connector 3">
            <a:extLst>
              <a:ext uri="{FF2B5EF4-FFF2-40B4-BE49-F238E27FC236}">
                <a16:creationId xmlns:a16="http://schemas.microsoft.com/office/drawing/2014/main" id="{F9C5ACA9-D2F6-4C1E-886A-66A0AE373E55}"/>
              </a:ext>
            </a:extLst>
          </p:cNvPr>
          <p:cNvCxnSpPr/>
          <p:nvPr/>
        </p:nvCxnSpPr>
        <p:spPr>
          <a:xfrm>
            <a:off x="8244849" y="1809733"/>
            <a:ext cx="0" cy="3805636"/>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2607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B59233-7904-4980-915D-4F60B2F0B43B}"/>
              </a:ext>
            </a:extLst>
          </p:cNvPr>
          <p:cNvSpPr>
            <a:spLocks noGrp="1"/>
          </p:cNvSpPr>
          <p:nvPr>
            <p:ph type="title"/>
          </p:nvPr>
        </p:nvSpPr>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Process &amp; Delivery: standard operating procedures/runbook</a:t>
            </a:r>
          </a:p>
        </p:txBody>
      </p:sp>
      <p:sp>
        <p:nvSpPr>
          <p:cNvPr id="77" name="Text Placeholder 1">
            <a:extLst>
              <a:ext uri="{FF2B5EF4-FFF2-40B4-BE49-F238E27FC236}">
                <a16:creationId xmlns:a16="http://schemas.microsoft.com/office/drawing/2014/main" id="{FC226FBD-C6D7-4B47-A1C0-594F911CFB59}"/>
              </a:ext>
            </a:extLst>
          </p:cNvPr>
          <p:cNvSpPr>
            <a:spLocks noGrp="1"/>
          </p:cNvSpPr>
          <p:nvPr>
            <p:ph type="body" sz="quarter" idx="22"/>
          </p:nvPr>
        </p:nvSpPr>
        <p:spPr>
          <a:xfrm>
            <a:off x="463295" y="682940"/>
            <a:ext cx="11277600" cy="472109"/>
          </a:xfrm>
        </p:spPr>
        <p:txBody>
          <a:bodyPr/>
          <a:lstStyle/>
          <a:p>
            <a:r>
              <a:rPr lang="en-US" sz="1400" dirty="0">
                <a:latin typeface="Open Sans" panose="020B0606030504020204" pitchFamily="34" charset="0"/>
                <a:ea typeface="Open Sans" panose="020B0606030504020204" pitchFamily="34" charset="0"/>
                <a:cs typeface="Open Sans" panose="020B0606030504020204" pitchFamily="34" charset="0"/>
              </a:rPr>
              <a:t>Standardized processes help to manage information flow, from change to problem management, both internally and externally to the client’s systems</a:t>
            </a:r>
          </a:p>
        </p:txBody>
      </p:sp>
      <p:sp>
        <p:nvSpPr>
          <p:cNvPr id="78" name="Rectangle 77">
            <a:extLst>
              <a:ext uri="{FF2B5EF4-FFF2-40B4-BE49-F238E27FC236}">
                <a16:creationId xmlns:a16="http://schemas.microsoft.com/office/drawing/2014/main" id="{D4ED2986-0304-49FD-B201-C2EEE0D2441B}"/>
              </a:ext>
            </a:extLst>
          </p:cNvPr>
          <p:cNvSpPr/>
          <p:nvPr/>
        </p:nvSpPr>
        <p:spPr bwMode="gray">
          <a:xfrm>
            <a:off x="7219151" y="1835611"/>
            <a:ext cx="4972849" cy="4160104"/>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0" name="TextBox 79">
            <a:extLst>
              <a:ext uri="{FF2B5EF4-FFF2-40B4-BE49-F238E27FC236}">
                <a16:creationId xmlns:a16="http://schemas.microsoft.com/office/drawing/2014/main" id="{5BD7164A-A8F9-4D57-8932-3EBB26C0D7EE}"/>
              </a:ext>
            </a:extLst>
          </p:cNvPr>
          <p:cNvSpPr txBox="1"/>
          <p:nvPr/>
        </p:nvSpPr>
        <p:spPr>
          <a:xfrm>
            <a:off x="7391400" y="2336212"/>
            <a:ext cx="4572000" cy="3131627"/>
          </a:xfrm>
          <a:prstGeom prst="rect">
            <a:avLst/>
          </a:prstGeom>
          <a:noFill/>
        </p:spPr>
        <p:txBody>
          <a:bodyPr wrap="square">
            <a:spAutoFit/>
          </a:bodyPr>
          <a:lstStyle/>
          <a:p>
            <a:pPr marL="171450" indent="274320">
              <a:spcBef>
                <a:spcPts val="600"/>
              </a:spcBef>
              <a:spcAft>
                <a:spcPts val="300"/>
              </a:spcAft>
              <a:buFont typeface="Wingdings" panose="05000000000000000000" pitchFamily="2" charset="2"/>
              <a:buChar char="q"/>
            </a:pPr>
            <a:r>
              <a:rPr lang="en-US" sz="1600" dirty="0">
                <a:latin typeface="Open Sans" panose="020B0606030504020204" pitchFamily="34" charset="0"/>
                <a:ea typeface="Open Sans" panose="020B0606030504020204" pitchFamily="34" charset="0"/>
                <a:cs typeface="Open Sans" panose="020B0606030504020204" pitchFamily="34" charset="0"/>
              </a:rPr>
              <a:t>Enables all customer requests (issues, enhancements, or questions) are managed to completion</a:t>
            </a:r>
          </a:p>
          <a:p>
            <a:pPr marL="171450" indent="274320">
              <a:spcBef>
                <a:spcPts val="600"/>
              </a:spcBef>
              <a:spcAft>
                <a:spcPts val="300"/>
              </a:spcAft>
              <a:buFont typeface="Wingdings" panose="05000000000000000000" pitchFamily="2" charset="2"/>
              <a:buChar char="q"/>
            </a:pPr>
            <a:r>
              <a:rPr lang="en-US" sz="1600" dirty="0">
                <a:latin typeface="Open Sans" panose="020B0606030504020204" pitchFamily="34" charset="0"/>
                <a:ea typeface="Open Sans" panose="020B0606030504020204" pitchFamily="34" charset="0"/>
                <a:cs typeface="Open Sans" panose="020B0606030504020204" pitchFamily="34" charset="0"/>
              </a:rPr>
              <a:t>Facilitates adherence to service-level objectives (SLOs)</a:t>
            </a:r>
          </a:p>
          <a:p>
            <a:pPr marL="171450" indent="274320">
              <a:spcBef>
                <a:spcPts val="600"/>
              </a:spcBef>
              <a:spcAft>
                <a:spcPts val="300"/>
              </a:spcAft>
              <a:buFont typeface="Wingdings" panose="05000000000000000000" pitchFamily="2" charset="2"/>
              <a:buChar char="q"/>
            </a:pPr>
            <a:r>
              <a:rPr lang="en-US" sz="1600" dirty="0">
                <a:latin typeface="Open Sans" panose="020B0606030504020204" pitchFamily="34" charset="0"/>
                <a:ea typeface="Open Sans" panose="020B0606030504020204" pitchFamily="34" charset="0"/>
                <a:cs typeface="Open Sans" panose="020B0606030504020204" pitchFamily="34" charset="0"/>
              </a:rPr>
              <a:t>Focuses on end-to-end service management </a:t>
            </a:r>
          </a:p>
          <a:p>
            <a:pPr marL="171450" indent="274320">
              <a:spcBef>
                <a:spcPts val="600"/>
              </a:spcBef>
              <a:spcAft>
                <a:spcPts val="300"/>
              </a:spcAft>
              <a:buFont typeface="Wingdings" panose="05000000000000000000" pitchFamily="2" charset="2"/>
              <a:buChar char="q"/>
            </a:pPr>
            <a:r>
              <a:rPr lang="en-US" sz="1600" dirty="0">
                <a:latin typeface="Open Sans" panose="020B0606030504020204" pitchFamily="34" charset="0"/>
                <a:ea typeface="Open Sans" panose="020B0606030504020204" pitchFamily="34" charset="0"/>
                <a:cs typeface="Open Sans" panose="020B0606030504020204" pitchFamily="34" charset="0"/>
              </a:rPr>
              <a:t>Supports quality initiatives</a:t>
            </a:r>
          </a:p>
          <a:p>
            <a:pPr marL="171450" indent="274320">
              <a:spcBef>
                <a:spcPts val="600"/>
              </a:spcBef>
              <a:spcAft>
                <a:spcPts val="300"/>
              </a:spcAft>
              <a:buFont typeface="Wingdings" panose="05000000000000000000" pitchFamily="2" charset="2"/>
              <a:buChar char="q"/>
            </a:pPr>
            <a:r>
              <a:rPr lang="en-US" sz="1600" dirty="0">
                <a:latin typeface="Open Sans" panose="020B0606030504020204" pitchFamily="34" charset="0"/>
                <a:ea typeface="Open Sans" panose="020B0606030504020204" pitchFamily="34" charset="0"/>
                <a:cs typeface="Open Sans" panose="020B0606030504020204" pitchFamily="34" charset="0"/>
              </a:rPr>
              <a:t>Refines through delivery experience</a:t>
            </a:r>
          </a:p>
          <a:p>
            <a:pPr marL="171450" indent="274320">
              <a:spcBef>
                <a:spcPts val="600"/>
              </a:spcBef>
              <a:spcAft>
                <a:spcPts val="300"/>
              </a:spcAft>
              <a:buFont typeface="Wingdings" panose="05000000000000000000" pitchFamily="2" charset="2"/>
              <a:buChar char="q"/>
            </a:pPr>
            <a:r>
              <a:rPr lang="en-US" sz="1600" dirty="0">
                <a:latin typeface="Open Sans" panose="020B0606030504020204" pitchFamily="34" charset="0"/>
                <a:ea typeface="Open Sans" panose="020B0606030504020204" pitchFamily="34" charset="0"/>
                <a:cs typeface="Open Sans" panose="020B0606030504020204" pitchFamily="34" charset="0"/>
              </a:rPr>
              <a:t>Facilitates cost-effective service delivery</a:t>
            </a:r>
          </a:p>
        </p:txBody>
      </p:sp>
      <p:sp>
        <p:nvSpPr>
          <p:cNvPr id="79" name="TextBox 78">
            <a:extLst>
              <a:ext uri="{FF2B5EF4-FFF2-40B4-BE49-F238E27FC236}">
                <a16:creationId xmlns:a16="http://schemas.microsoft.com/office/drawing/2014/main" id="{92E60D07-3EE2-42B6-BAD6-07842E71637F}"/>
              </a:ext>
            </a:extLst>
          </p:cNvPr>
          <p:cNvSpPr txBox="1"/>
          <p:nvPr/>
        </p:nvSpPr>
        <p:spPr>
          <a:xfrm>
            <a:off x="8601012" y="1918739"/>
            <a:ext cx="2040465" cy="215444"/>
          </a:xfrm>
          <a:prstGeom prst="rect">
            <a:avLst/>
          </a:prstGeom>
          <a:noFill/>
        </p:spPr>
        <p:txBody>
          <a:bodyPr wrap="square" lIns="0" tIns="0" rIns="0" bIns="0" rtlCol="0" anchor="ctr">
            <a:sp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r>
              <a:rPr lang="en-US" sz="1400" b="1" dirty="0">
                <a:solidFill>
                  <a:srgbClr val="313131"/>
                </a:solidFill>
                <a:latin typeface="Open Sans" panose="020B0606030504020204" pitchFamily="34" charset="0"/>
                <a:ea typeface="Open Sans" panose="020B0606030504020204" pitchFamily="34" charset="0"/>
                <a:cs typeface="Open Sans" panose="020B0606030504020204" pitchFamily="34" charset="0"/>
              </a:rPr>
              <a:t>Key Features</a:t>
            </a:r>
            <a:endParaRPr kumimoji="0" lang="en-US" sz="1400" b="1"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81" name="Straight Connector 80">
            <a:extLst>
              <a:ext uri="{FF2B5EF4-FFF2-40B4-BE49-F238E27FC236}">
                <a16:creationId xmlns:a16="http://schemas.microsoft.com/office/drawing/2014/main" id="{780F7189-1156-420A-AD9A-EF909ECE2A31}"/>
              </a:ext>
            </a:extLst>
          </p:cNvPr>
          <p:cNvCxnSpPr>
            <a:cxnSpLocks/>
          </p:cNvCxnSpPr>
          <p:nvPr/>
        </p:nvCxnSpPr>
        <p:spPr>
          <a:xfrm flipH="1">
            <a:off x="8337165" y="2223669"/>
            <a:ext cx="2568161" cy="0"/>
          </a:xfrm>
          <a:prstGeom prst="line">
            <a:avLst/>
          </a:prstGeom>
          <a:noFill/>
          <a:ln w="50800" cap="sq" cmpd="dbl" algn="ctr">
            <a:solidFill>
              <a:srgbClr val="0070C0"/>
            </a:solidFill>
            <a:prstDash val="solid"/>
            <a:miter lim="800000"/>
            <a:tailEnd type="none"/>
          </a:ln>
          <a:effectLst/>
        </p:spPr>
      </p:cxnSp>
      <p:graphicFrame>
        <p:nvGraphicFramePr>
          <p:cNvPr id="168" name="Table 167">
            <a:extLst>
              <a:ext uri="{FF2B5EF4-FFF2-40B4-BE49-F238E27FC236}">
                <a16:creationId xmlns:a16="http://schemas.microsoft.com/office/drawing/2014/main" id="{7B7476D5-D17F-4B96-A92E-D95E1242EF3C}"/>
              </a:ext>
            </a:extLst>
          </p:cNvPr>
          <p:cNvGraphicFramePr>
            <a:graphicFrameLocks noGrp="1"/>
          </p:cNvGraphicFramePr>
          <p:nvPr>
            <p:extLst>
              <p:ext uri="{D42A27DB-BD31-4B8C-83A1-F6EECF244321}">
                <p14:modId xmlns:p14="http://schemas.microsoft.com/office/powerpoint/2010/main" val="3158237684"/>
              </p:ext>
            </p:extLst>
          </p:nvPr>
        </p:nvGraphicFramePr>
        <p:xfrm>
          <a:off x="609733" y="1640597"/>
          <a:ext cx="5752966" cy="4534462"/>
        </p:xfrm>
        <a:graphic>
          <a:graphicData uri="http://schemas.openxmlformats.org/drawingml/2006/table">
            <a:tbl>
              <a:tblPr>
                <a:tableStyleId>{5C22544A-7EE6-4342-B048-85BDC9FD1C3A}</a:tableStyleId>
              </a:tblPr>
              <a:tblGrid>
                <a:gridCol w="664901">
                  <a:extLst>
                    <a:ext uri="{9D8B030D-6E8A-4147-A177-3AD203B41FA5}">
                      <a16:colId xmlns:a16="http://schemas.microsoft.com/office/drawing/2014/main" val="353424070"/>
                    </a:ext>
                  </a:extLst>
                </a:gridCol>
                <a:gridCol w="1539818">
                  <a:extLst>
                    <a:ext uri="{9D8B030D-6E8A-4147-A177-3AD203B41FA5}">
                      <a16:colId xmlns:a16="http://schemas.microsoft.com/office/drawing/2014/main" val="922850871"/>
                    </a:ext>
                  </a:extLst>
                </a:gridCol>
                <a:gridCol w="3548247">
                  <a:extLst>
                    <a:ext uri="{9D8B030D-6E8A-4147-A177-3AD203B41FA5}">
                      <a16:colId xmlns:a16="http://schemas.microsoft.com/office/drawing/2014/main" val="2296603303"/>
                    </a:ext>
                  </a:extLst>
                </a:gridCol>
              </a:tblGrid>
              <a:tr h="791741">
                <a:tc>
                  <a:txBody>
                    <a:bodyPr/>
                    <a:lstStyle/>
                    <a:p>
                      <a:endParaRPr lang="en-US" sz="1200" dirty="0">
                        <a:latin typeface="Calibri" panose="020F0502020204030204" pitchFamily="34" charset="0"/>
                        <a:cs typeface="Calibri" panose="020F0502020204030204" pitchFamily="34" charset="0"/>
                      </a:endParaRPr>
                    </a:p>
                  </a:txBody>
                  <a:tcPr anchor="c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Case/Incident Management</a:t>
                      </a:r>
                    </a:p>
                  </a:txBody>
                  <a:tcPr anchor="ctr">
                    <a:lnB w="19050" cap="flat" cmpd="sng" algn="ctr">
                      <a:solidFill>
                        <a:schemeClr val="bg1">
                          <a:lumMod val="6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Restores normal service operations as quickly as possible and minimizes the adverse impact on business operations</a:t>
                      </a:r>
                    </a:p>
                  </a:txBody>
                  <a:tcPr anchor="ctr">
                    <a:lnB w="190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1178306186"/>
                  </a:ext>
                </a:extLst>
              </a:tr>
              <a:tr h="791741">
                <a:tc>
                  <a:txBody>
                    <a:bodyPr/>
                    <a:lstStyle/>
                    <a:p>
                      <a:endParaRPr lang="en-US" sz="1200" dirty="0">
                        <a:latin typeface="Calibri" panose="020F0502020204030204" pitchFamily="34" charset="0"/>
                        <a:cs typeface="Calibri" panose="020F0502020204030204" pitchFamily="34" charset="0"/>
                      </a:endParaRP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Problem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Management </a:t>
                      </a:r>
                    </a:p>
                  </a:txBody>
                  <a:tcPr anchor="ctr">
                    <a:lnT w="19050" cap="flat" cmpd="sng" algn="ctr">
                      <a:solidFill>
                        <a:schemeClr val="bg1">
                          <a:lumMod val="65000"/>
                        </a:schemeClr>
                      </a:solidFill>
                      <a:prstDash val="sysDash"/>
                      <a:round/>
                      <a:headEnd type="none" w="med" len="med"/>
                      <a:tailEnd type="none" w="med" len="med"/>
                    </a:lnT>
                    <a:lnB w="19050" cap="flat" cmpd="sng" algn="ctr">
                      <a:solidFill>
                        <a:schemeClr val="bg1">
                          <a:lumMod val="6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nchor="ctr">
                    <a:lnT w="19050" cap="flat" cmpd="sng" algn="ctr">
                      <a:solidFill>
                        <a:schemeClr val="bg1">
                          <a:lumMod val="65000"/>
                        </a:schemeClr>
                      </a:solidFill>
                      <a:prstDash val="sysDash"/>
                      <a:round/>
                      <a:headEnd type="none" w="med" len="med"/>
                      <a:tailEnd type="none" w="med" len="med"/>
                    </a:lnT>
                    <a:lnB w="190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3677893023"/>
                  </a:ext>
                </a:extLst>
              </a:tr>
              <a:tr h="869863">
                <a:tc>
                  <a:txBody>
                    <a:bodyPr/>
                    <a:lstStyle/>
                    <a:p>
                      <a:endParaRPr lang="en-US" sz="1200" dirty="0">
                        <a:latin typeface="Calibri" panose="020F0502020204030204" pitchFamily="34" charset="0"/>
                        <a:cs typeface="Calibri" panose="020F0502020204030204" pitchFamily="34" charset="0"/>
                      </a:endParaRP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Change Management</a:t>
                      </a:r>
                    </a:p>
                  </a:txBody>
                  <a:tcPr anchor="ctr">
                    <a:lnT w="19050" cap="flat" cmpd="sng" algn="ctr">
                      <a:solidFill>
                        <a:schemeClr val="bg1">
                          <a:lumMod val="65000"/>
                        </a:schemeClr>
                      </a:solidFill>
                      <a:prstDash val="sysDash"/>
                      <a:round/>
                      <a:headEnd type="none" w="med" len="med"/>
                      <a:tailEnd type="none" w="med" len="med"/>
                    </a:lnT>
                    <a:lnB w="19050" cap="flat" cmpd="sng" algn="ctr">
                      <a:solidFill>
                        <a:schemeClr val="bg1">
                          <a:lumMod val="6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Ensures standardized methods and procedures are used for efficient handling of all changes to minimize the impact of change-related incidents and improve operations</a:t>
                      </a:r>
                    </a:p>
                  </a:txBody>
                  <a:tcPr anchor="ctr">
                    <a:lnT w="19050" cap="flat" cmpd="sng" algn="ctr">
                      <a:solidFill>
                        <a:schemeClr val="bg1">
                          <a:lumMod val="65000"/>
                        </a:schemeClr>
                      </a:solidFill>
                      <a:prstDash val="sysDash"/>
                      <a:round/>
                      <a:headEnd type="none" w="med" len="med"/>
                      <a:tailEnd type="none" w="med" len="med"/>
                    </a:lnT>
                    <a:lnB w="190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4074141964"/>
                  </a:ext>
                </a:extLst>
              </a:tr>
              <a:tr h="1017952">
                <a:tc>
                  <a:txBody>
                    <a:bodyPr/>
                    <a:lstStyle/>
                    <a:p>
                      <a:endParaRPr lang="en-US" sz="1200" dirty="0">
                        <a:latin typeface="Calibri" panose="020F0502020204030204" pitchFamily="34" charset="0"/>
                        <a:cs typeface="Calibri" panose="020F0502020204030204" pitchFamily="34" charset="0"/>
                      </a:endParaRPr>
                    </a:p>
                  </a:txBody>
                  <a:tcPr anchor="c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Configuration Management</a:t>
                      </a:r>
                    </a:p>
                  </a:txBody>
                  <a:tcPr anchor="ctr">
                    <a:lnT w="19050" cap="flat" cmpd="sng" algn="ctr">
                      <a:solidFill>
                        <a:schemeClr val="bg1">
                          <a:lumMod val="65000"/>
                        </a:schemeClr>
                      </a:solidFill>
                      <a:prstDash val="sysDash"/>
                      <a:round/>
                      <a:headEnd type="none" w="med" len="med"/>
                      <a:tailEnd type="none" w="med" len="med"/>
                    </a:lnT>
                    <a:lnB w="19050" cap="flat" cmpd="sng" algn="ctr">
                      <a:solidFill>
                        <a:schemeClr val="bg1">
                          <a:lumMod val="6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Maintains the alignment of what is requested to be designed in the change request and what is built, tested, and accepted</a:t>
                      </a:r>
                    </a:p>
                  </a:txBody>
                  <a:tcPr anchor="ctr">
                    <a:lnT w="19050" cap="flat" cmpd="sng" algn="ctr">
                      <a:solidFill>
                        <a:schemeClr val="bg1">
                          <a:lumMod val="65000"/>
                        </a:schemeClr>
                      </a:solidFill>
                      <a:prstDash val="sysDash"/>
                      <a:round/>
                      <a:headEnd type="none" w="med" len="med"/>
                      <a:tailEnd type="none" w="med" len="med"/>
                    </a:lnT>
                    <a:lnB w="19050" cap="flat" cmpd="sng" algn="ctr">
                      <a:solidFill>
                        <a:schemeClr val="bg1">
                          <a:lumMod val="65000"/>
                        </a:schemeClr>
                      </a:solidFill>
                      <a:prstDash val="sysDash"/>
                      <a:round/>
                      <a:headEnd type="none" w="med" len="med"/>
                      <a:tailEnd type="none" w="med" len="med"/>
                    </a:lnB>
                    <a:noFill/>
                  </a:tcPr>
                </a:tc>
                <a:extLst>
                  <a:ext uri="{0D108BD9-81ED-4DB2-BD59-A6C34878D82A}">
                    <a16:rowId xmlns:a16="http://schemas.microsoft.com/office/drawing/2014/main" val="3470268901"/>
                  </a:ext>
                </a:extLst>
              </a:tr>
              <a:tr h="1063165">
                <a:tc>
                  <a:txBody>
                    <a:bodyPr/>
                    <a:lstStyle/>
                    <a:p>
                      <a:endParaRPr lang="en-US" sz="1200" dirty="0">
                        <a:latin typeface="Calibri" panose="020F0502020204030204" pitchFamily="34" charset="0"/>
                        <a:cs typeface="Calibri" panose="020F0502020204030204" pitchFamily="34" charset="0"/>
                      </a:endParaRPr>
                    </a:p>
                  </a:txBody>
                  <a:tcPr anchor="c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Release Management</a:t>
                      </a:r>
                    </a:p>
                  </a:txBody>
                  <a:tcPr anchor="ctr">
                    <a:lnT w="19050" cap="flat" cmpd="sng" algn="ctr">
                      <a:solidFill>
                        <a:schemeClr val="bg1">
                          <a:lumMod val="65000"/>
                        </a:schemeClr>
                      </a:solidFill>
                      <a:prstDash val="sysDash"/>
                      <a:round/>
                      <a:headEnd type="none" w="med" len="med"/>
                      <a:tailEnd type="none" w="med" len="med"/>
                    </a:lnT>
                    <a:lnB w="12700" cap="flat" cmpd="sng" algn="ctr">
                      <a:no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Ensures effective management of weekly, bi-annual, and regular releases beginning with an evaluation of impact of the release, planning for release, regression testing/trouble-shooting and validating changes in production</a:t>
                      </a:r>
                    </a:p>
                  </a:txBody>
                  <a:tcPr anchor="ctr">
                    <a:lnT w="19050" cap="flat" cmpd="sng" algn="ctr">
                      <a:solidFill>
                        <a:schemeClr val="bg1">
                          <a:lumMod val="65000"/>
                        </a:schemeClr>
                      </a:solidFill>
                      <a:prstDash val="sysDash"/>
                      <a:round/>
                      <a:headEnd type="none" w="med" len="med"/>
                      <a:tailEnd type="none" w="med" len="med"/>
                    </a:lnT>
                    <a:lnB w="12700" cap="flat" cmpd="sng" algn="ctr">
                      <a:noFill/>
                      <a:prstDash val="sysDot"/>
                      <a:round/>
                      <a:headEnd type="none" w="med" len="med"/>
                      <a:tailEnd type="none" w="med" len="med"/>
                    </a:lnB>
                    <a:noFill/>
                  </a:tcPr>
                </a:tc>
                <a:extLst>
                  <a:ext uri="{0D108BD9-81ED-4DB2-BD59-A6C34878D82A}">
                    <a16:rowId xmlns:a16="http://schemas.microsoft.com/office/drawing/2014/main" val="2099004503"/>
                  </a:ext>
                </a:extLst>
              </a:tr>
            </a:tbl>
          </a:graphicData>
        </a:graphic>
      </p:graphicFrame>
      <p:grpSp>
        <p:nvGrpSpPr>
          <p:cNvPr id="170" name="Group 841">
            <a:extLst>
              <a:ext uri="{FF2B5EF4-FFF2-40B4-BE49-F238E27FC236}">
                <a16:creationId xmlns:a16="http://schemas.microsoft.com/office/drawing/2014/main" id="{D86ABE84-4D37-4DD3-B9AC-1971818F92B1}"/>
              </a:ext>
            </a:extLst>
          </p:cNvPr>
          <p:cNvGrpSpPr>
            <a:grpSpLocks noChangeAspect="1"/>
          </p:cNvGrpSpPr>
          <p:nvPr/>
        </p:nvGrpSpPr>
        <p:grpSpPr bwMode="auto">
          <a:xfrm>
            <a:off x="534130" y="3324808"/>
            <a:ext cx="611211" cy="611211"/>
            <a:chOff x="4235" y="3197"/>
            <a:chExt cx="340" cy="340"/>
          </a:xfrm>
          <a:solidFill>
            <a:schemeClr val="accent1"/>
          </a:solidFill>
        </p:grpSpPr>
        <p:sp>
          <p:nvSpPr>
            <p:cNvPr id="171" name="Freeform 842">
              <a:extLst>
                <a:ext uri="{FF2B5EF4-FFF2-40B4-BE49-F238E27FC236}">
                  <a16:creationId xmlns:a16="http://schemas.microsoft.com/office/drawing/2014/main" id="{FD7D5689-5732-47C8-BE05-E1865D45E0F7}"/>
                </a:ext>
              </a:extLst>
            </p:cNvPr>
            <p:cNvSpPr>
              <a:spLocks noEditPoints="1"/>
            </p:cNvSpPr>
            <p:nvPr/>
          </p:nvSpPr>
          <p:spPr bwMode="auto">
            <a:xfrm>
              <a:off x="4299" y="3261"/>
              <a:ext cx="212" cy="212"/>
            </a:xfrm>
            <a:custGeom>
              <a:avLst/>
              <a:gdLst>
                <a:gd name="T0" fmla="*/ 213 w 320"/>
                <a:gd name="T1" fmla="*/ 320 h 320"/>
                <a:gd name="T2" fmla="*/ 106 w 320"/>
                <a:gd name="T3" fmla="*/ 320 h 320"/>
                <a:gd name="T4" fmla="*/ 96 w 320"/>
                <a:gd name="T5" fmla="*/ 309 h 320"/>
                <a:gd name="T6" fmla="*/ 96 w 320"/>
                <a:gd name="T7" fmla="*/ 224 h 320"/>
                <a:gd name="T8" fmla="*/ 10 w 320"/>
                <a:gd name="T9" fmla="*/ 224 h 320"/>
                <a:gd name="T10" fmla="*/ 0 w 320"/>
                <a:gd name="T11" fmla="*/ 213 h 320"/>
                <a:gd name="T12" fmla="*/ 0 w 320"/>
                <a:gd name="T13" fmla="*/ 106 h 320"/>
                <a:gd name="T14" fmla="*/ 10 w 320"/>
                <a:gd name="T15" fmla="*/ 96 h 320"/>
                <a:gd name="T16" fmla="*/ 96 w 320"/>
                <a:gd name="T17" fmla="*/ 96 h 320"/>
                <a:gd name="T18" fmla="*/ 96 w 320"/>
                <a:gd name="T19" fmla="*/ 10 h 320"/>
                <a:gd name="T20" fmla="*/ 106 w 320"/>
                <a:gd name="T21" fmla="*/ 0 h 320"/>
                <a:gd name="T22" fmla="*/ 213 w 320"/>
                <a:gd name="T23" fmla="*/ 0 h 320"/>
                <a:gd name="T24" fmla="*/ 224 w 320"/>
                <a:gd name="T25" fmla="*/ 10 h 320"/>
                <a:gd name="T26" fmla="*/ 224 w 320"/>
                <a:gd name="T27" fmla="*/ 96 h 320"/>
                <a:gd name="T28" fmla="*/ 309 w 320"/>
                <a:gd name="T29" fmla="*/ 96 h 320"/>
                <a:gd name="T30" fmla="*/ 320 w 320"/>
                <a:gd name="T31" fmla="*/ 106 h 320"/>
                <a:gd name="T32" fmla="*/ 320 w 320"/>
                <a:gd name="T33" fmla="*/ 213 h 320"/>
                <a:gd name="T34" fmla="*/ 309 w 320"/>
                <a:gd name="T35" fmla="*/ 224 h 320"/>
                <a:gd name="T36" fmla="*/ 224 w 320"/>
                <a:gd name="T37" fmla="*/ 224 h 320"/>
                <a:gd name="T38" fmla="*/ 224 w 320"/>
                <a:gd name="T39" fmla="*/ 309 h 320"/>
                <a:gd name="T40" fmla="*/ 213 w 320"/>
                <a:gd name="T41" fmla="*/ 320 h 320"/>
                <a:gd name="T42" fmla="*/ 117 w 320"/>
                <a:gd name="T43" fmla="*/ 298 h 320"/>
                <a:gd name="T44" fmla="*/ 202 w 320"/>
                <a:gd name="T45" fmla="*/ 298 h 320"/>
                <a:gd name="T46" fmla="*/ 202 w 320"/>
                <a:gd name="T47" fmla="*/ 213 h 320"/>
                <a:gd name="T48" fmla="*/ 213 w 320"/>
                <a:gd name="T49" fmla="*/ 202 h 320"/>
                <a:gd name="T50" fmla="*/ 298 w 320"/>
                <a:gd name="T51" fmla="*/ 202 h 320"/>
                <a:gd name="T52" fmla="*/ 298 w 320"/>
                <a:gd name="T53" fmla="*/ 117 h 320"/>
                <a:gd name="T54" fmla="*/ 213 w 320"/>
                <a:gd name="T55" fmla="*/ 117 h 320"/>
                <a:gd name="T56" fmla="*/ 202 w 320"/>
                <a:gd name="T57" fmla="*/ 106 h 320"/>
                <a:gd name="T58" fmla="*/ 202 w 320"/>
                <a:gd name="T59" fmla="*/ 21 h 320"/>
                <a:gd name="T60" fmla="*/ 117 w 320"/>
                <a:gd name="T61" fmla="*/ 21 h 320"/>
                <a:gd name="T62" fmla="*/ 117 w 320"/>
                <a:gd name="T63" fmla="*/ 106 h 320"/>
                <a:gd name="T64" fmla="*/ 106 w 320"/>
                <a:gd name="T65" fmla="*/ 117 h 320"/>
                <a:gd name="T66" fmla="*/ 21 w 320"/>
                <a:gd name="T67" fmla="*/ 117 h 320"/>
                <a:gd name="T68" fmla="*/ 21 w 320"/>
                <a:gd name="T69" fmla="*/ 202 h 320"/>
                <a:gd name="T70" fmla="*/ 106 w 320"/>
                <a:gd name="T71" fmla="*/ 202 h 320"/>
                <a:gd name="T72" fmla="*/ 117 w 320"/>
                <a:gd name="T73" fmla="*/ 213 h 320"/>
                <a:gd name="T74" fmla="*/ 117 w 320"/>
                <a:gd name="T75"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0" h="320">
                  <a:moveTo>
                    <a:pt x="213" y="320"/>
                  </a:moveTo>
                  <a:cubicBezTo>
                    <a:pt x="106" y="320"/>
                    <a:pt x="106" y="320"/>
                    <a:pt x="106" y="320"/>
                  </a:cubicBezTo>
                  <a:cubicBezTo>
                    <a:pt x="100" y="320"/>
                    <a:pt x="96" y="315"/>
                    <a:pt x="96" y="309"/>
                  </a:cubicBezTo>
                  <a:cubicBezTo>
                    <a:pt x="96" y="224"/>
                    <a:pt x="96" y="224"/>
                    <a:pt x="96" y="224"/>
                  </a:cubicBezTo>
                  <a:cubicBezTo>
                    <a:pt x="10" y="224"/>
                    <a:pt x="10" y="224"/>
                    <a:pt x="10" y="224"/>
                  </a:cubicBezTo>
                  <a:cubicBezTo>
                    <a:pt x="4" y="224"/>
                    <a:pt x="0" y="219"/>
                    <a:pt x="0" y="213"/>
                  </a:cubicBezTo>
                  <a:cubicBezTo>
                    <a:pt x="0" y="106"/>
                    <a:pt x="0" y="106"/>
                    <a:pt x="0" y="106"/>
                  </a:cubicBezTo>
                  <a:cubicBezTo>
                    <a:pt x="0" y="100"/>
                    <a:pt x="4" y="96"/>
                    <a:pt x="10" y="96"/>
                  </a:cubicBezTo>
                  <a:cubicBezTo>
                    <a:pt x="96" y="96"/>
                    <a:pt x="96" y="96"/>
                    <a:pt x="96" y="96"/>
                  </a:cubicBezTo>
                  <a:cubicBezTo>
                    <a:pt x="96" y="10"/>
                    <a:pt x="96" y="10"/>
                    <a:pt x="96" y="10"/>
                  </a:cubicBezTo>
                  <a:cubicBezTo>
                    <a:pt x="96" y="4"/>
                    <a:pt x="100" y="0"/>
                    <a:pt x="106" y="0"/>
                  </a:cubicBezTo>
                  <a:cubicBezTo>
                    <a:pt x="213" y="0"/>
                    <a:pt x="213" y="0"/>
                    <a:pt x="213" y="0"/>
                  </a:cubicBezTo>
                  <a:cubicBezTo>
                    <a:pt x="219" y="0"/>
                    <a:pt x="224" y="4"/>
                    <a:pt x="224" y="10"/>
                  </a:cubicBezTo>
                  <a:cubicBezTo>
                    <a:pt x="224" y="96"/>
                    <a:pt x="224" y="96"/>
                    <a:pt x="224" y="96"/>
                  </a:cubicBezTo>
                  <a:cubicBezTo>
                    <a:pt x="309" y="96"/>
                    <a:pt x="309" y="96"/>
                    <a:pt x="309" y="96"/>
                  </a:cubicBezTo>
                  <a:cubicBezTo>
                    <a:pt x="315" y="96"/>
                    <a:pt x="320" y="100"/>
                    <a:pt x="320" y="106"/>
                  </a:cubicBezTo>
                  <a:cubicBezTo>
                    <a:pt x="320" y="213"/>
                    <a:pt x="320" y="213"/>
                    <a:pt x="320" y="213"/>
                  </a:cubicBezTo>
                  <a:cubicBezTo>
                    <a:pt x="320" y="219"/>
                    <a:pt x="315" y="224"/>
                    <a:pt x="309" y="224"/>
                  </a:cubicBezTo>
                  <a:cubicBezTo>
                    <a:pt x="224" y="224"/>
                    <a:pt x="224" y="224"/>
                    <a:pt x="224" y="224"/>
                  </a:cubicBezTo>
                  <a:cubicBezTo>
                    <a:pt x="224" y="309"/>
                    <a:pt x="224" y="309"/>
                    <a:pt x="224" y="309"/>
                  </a:cubicBezTo>
                  <a:cubicBezTo>
                    <a:pt x="224" y="315"/>
                    <a:pt x="219" y="320"/>
                    <a:pt x="213" y="320"/>
                  </a:cubicBezTo>
                  <a:close/>
                  <a:moveTo>
                    <a:pt x="117" y="298"/>
                  </a:moveTo>
                  <a:cubicBezTo>
                    <a:pt x="202" y="298"/>
                    <a:pt x="202" y="298"/>
                    <a:pt x="202" y="298"/>
                  </a:cubicBezTo>
                  <a:cubicBezTo>
                    <a:pt x="202" y="213"/>
                    <a:pt x="202" y="213"/>
                    <a:pt x="202" y="213"/>
                  </a:cubicBezTo>
                  <a:cubicBezTo>
                    <a:pt x="202" y="207"/>
                    <a:pt x="207" y="202"/>
                    <a:pt x="213" y="202"/>
                  </a:cubicBezTo>
                  <a:cubicBezTo>
                    <a:pt x="298" y="202"/>
                    <a:pt x="298" y="202"/>
                    <a:pt x="298" y="202"/>
                  </a:cubicBezTo>
                  <a:cubicBezTo>
                    <a:pt x="298" y="117"/>
                    <a:pt x="298" y="117"/>
                    <a:pt x="298" y="117"/>
                  </a:cubicBezTo>
                  <a:cubicBezTo>
                    <a:pt x="213" y="117"/>
                    <a:pt x="213" y="117"/>
                    <a:pt x="213" y="117"/>
                  </a:cubicBezTo>
                  <a:cubicBezTo>
                    <a:pt x="207" y="117"/>
                    <a:pt x="202" y="112"/>
                    <a:pt x="202" y="106"/>
                  </a:cubicBezTo>
                  <a:cubicBezTo>
                    <a:pt x="202" y="21"/>
                    <a:pt x="202" y="21"/>
                    <a:pt x="202" y="21"/>
                  </a:cubicBezTo>
                  <a:cubicBezTo>
                    <a:pt x="117" y="21"/>
                    <a:pt x="117" y="21"/>
                    <a:pt x="117" y="21"/>
                  </a:cubicBezTo>
                  <a:cubicBezTo>
                    <a:pt x="117" y="106"/>
                    <a:pt x="117" y="106"/>
                    <a:pt x="117" y="106"/>
                  </a:cubicBezTo>
                  <a:cubicBezTo>
                    <a:pt x="117" y="112"/>
                    <a:pt x="112" y="117"/>
                    <a:pt x="106" y="117"/>
                  </a:cubicBezTo>
                  <a:cubicBezTo>
                    <a:pt x="21" y="117"/>
                    <a:pt x="21" y="117"/>
                    <a:pt x="21" y="117"/>
                  </a:cubicBezTo>
                  <a:cubicBezTo>
                    <a:pt x="21" y="202"/>
                    <a:pt x="21" y="202"/>
                    <a:pt x="21" y="202"/>
                  </a:cubicBezTo>
                  <a:cubicBezTo>
                    <a:pt x="106" y="202"/>
                    <a:pt x="106" y="202"/>
                    <a:pt x="106" y="202"/>
                  </a:cubicBezTo>
                  <a:cubicBezTo>
                    <a:pt x="112" y="202"/>
                    <a:pt x="117" y="207"/>
                    <a:pt x="117" y="213"/>
                  </a:cubicBezTo>
                  <a:lnTo>
                    <a:pt x="117" y="2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
          <p:nvSpPr>
            <p:cNvPr id="172" name="Freeform 843">
              <a:extLst>
                <a:ext uri="{FF2B5EF4-FFF2-40B4-BE49-F238E27FC236}">
                  <a16:creationId xmlns:a16="http://schemas.microsoft.com/office/drawing/2014/main" id="{28F6E042-5508-45C4-B987-A60B8C3908FC}"/>
                </a:ext>
              </a:extLst>
            </p:cNvPr>
            <p:cNvSpPr>
              <a:spLocks noEditPoints="1"/>
            </p:cNvSpPr>
            <p:nvPr/>
          </p:nvSpPr>
          <p:spPr bwMode="auto">
            <a:xfrm>
              <a:off x="4235" y="319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73" name="Group 503">
            <a:extLst>
              <a:ext uri="{FF2B5EF4-FFF2-40B4-BE49-F238E27FC236}">
                <a16:creationId xmlns:a16="http://schemas.microsoft.com/office/drawing/2014/main" id="{9ED081E3-CF3B-4F36-87AA-A9015ED1E6D2}"/>
              </a:ext>
            </a:extLst>
          </p:cNvPr>
          <p:cNvGrpSpPr>
            <a:grpSpLocks noChangeAspect="1"/>
          </p:cNvGrpSpPr>
          <p:nvPr/>
        </p:nvGrpSpPr>
        <p:grpSpPr bwMode="auto">
          <a:xfrm>
            <a:off x="534130" y="4304324"/>
            <a:ext cx="611211" cy="611211"/>
            <a:chOff x="1920" y="2027"/>
            <a:chExt cx="340" cy="340"/>
          </a:xfrm>
          <a:solidFill>
            <a:srgbClr val="0070C0"/>
          </a:solidFill>
        </p:grpSpPr>
        <p:sp>
          <p:nvSpPr>
            <p:cNvPr id="174" name="Freeform 504">
              <a:extLst>
                <a:ext uri="{FF2B5EF4-FFF2-40B4-BE49-F238E27FC236}">
                  <a16:creationId xmlns:a16="http://schemas.microsoft.com/office/drawing/2014/main" id="{8DD1175C-A12E-4B1D-96D0-8E916242937B}"/>
                </a:ext>
              </a:extLst>
            </p:cNvPr>
            <p:cNvSpPr>
              <a:spLocks noEditPoints="1"/>
            </p:cNvSpPr>
            <p:nvPr/>
          </p:nvSpPr>
          <p:spPr bwMode="auto">
            <a:xfrm>
              <a:off x="1983" y="2097"/>
              <a:ext cx="213" cy="178"/>
            </a:xfrm>
            <a:custGeom>
              <a:avLst/>
              <a:gdLst>
                <a:gd name="T0" fmla="*/ 319 w 321"/>
                <a:gd name="T1" fmla="*/ 252 h 268"/>
                <a:gd name="T2" fmla="*/ 170 w 321"/>
                <a:gd name="T3" fmla="*/ 6 h 268"/>
                <a:gd name="T4" fmla="*/ 152 w 321"/>
                <a:gd name="T5" fmla="*/ 6 h 268"/>
                <a:gd name="T6" fmla="*/ 2 w 321"/>
                <a:gd name="T7" fmla="*/ 252 h 268"/>
                <a:gd name="T8" fmla="*/ 2 w 321"/>
                <a:gd name="T9" fmla="*/ 263 h 268"/>
                <a:gd name="T10" fmla="*/ 11 w 321"/>
                <a:gd name="T11" fmla="*/ 268 h 268"/>
                <a:gd name="T12" fmla="*/ 310 w 321"/>
                <a:gd name="T13" fmla="*/ 268 h 268"/>
                <a:gd name="T14" fmla="*/ 319 w 321"/>
                <a:gd name="T15" fmla="*/ 263 h 268"/>
                <a:gd name="T16" fmla="*/ 319 w 321"/>
                <a:gd name="T17" fmla="*/ 252 h 268"/>
                <a:gd name="T18" fmla="*/ 30 w 321"/>
                <a:gd name="T19" fmla="*/ 247 h 268"/>
                <a:gd name="T20" fmla="*/ 161 w 321"/>
                <a:gd name="T21" fmla="*/ 33 h 268"/>
                <a:gd name="T22" fmla="*/ 291 w 321"/>
                <a:gd name="T23" fmla="*/ 247 h 268"/>
                <a:gd name="T24" fmla="*/ 30 w 321"/>
                <a:gd name="T25" fmla="*/ 247 h 268"/>
                <a:gd name="T26" fmla="*/ 161 w 321"/>
                <a:gd name="T27" fmla="*/ 87 h 268"/>
                <a:gd name="T28" fmla="*/ 171 w 321"/>
                <a:gd name="T29" fmla="*/ 97 h 268"/>
                <a:gd name="T30" fmla="*/ 171 w 321"/>
                <a:gd name="T31" fmla="*/ 172 h 268"/>
                <a:gd name="T32" fmla="*/ 161 w 321"/>
                <a:gd name="T33" fmla="*/ 183 h 268"/>
                <a:gd name="T34" fmla="*/ 150 w 321"/>
                <a:gd name="T35" fmla="*/ 172 h 268"/>
                <a:gd name="T36" fmla="*/ 150 w 321"/>
                <a:gd name="T37" fmla="*/ 97 h 268"/>
                <a:gd name="T38" fmla="*/ 161 w 321"/>
                <a:gd name="T39" fmla="*/ 87 h 268"/>
                <a:gd name="T40" fmla="*/ 171 w 321"/>
                <a:gd name="T41" fmla="*/ 215 h 268"/>
                <a:gd name="T42" fmla="*/ 161 w 321"/>
                <a:gd name="T43" fmla="*/ 225 h 268"/>
                <a:gd name="T44" fmla="*/ 150 w 321"/>
                <a:gd name="T45" fmla="*/ 215 h 268"/>
                <a:gd name="T46" fmla="*/ 161 w 321"/>
                <a:gd name="T47" fmla="*/ 204 h 268"/>
                <a:gd name="T48" fmla="*/ 171 w 321"/>
                <a:gd name="T49" fmla="*/ 21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268">
                  <a:moveTo>
                    <a:pt x="319" y="252"/>
                  </a:moveTo>
                  <a:cubicBezTo>
                    <a:pt x="170" y="6"/>
                    <a:pt x="170" y="6"/>
                    <a:pt x="170" y="6"/>
                  </a:cubicBezTo>
                  <a:cubicBezTo>
                    <a:pt x="166" y="0"/>
                    <a:pt x="155" y="0"/>
                    <a:pt x="152" y="6"/>
                  </a:cubicBezTo>
                  <a:cubicBezTo>
                    <a:pt x="2" y="252"/>
                    <a:pt x="2" y="252"/>
                    <a:pt x="2" y="252"/>
                  </a:cubicBezTo>
                  <a:cubicBezTo>
                    <a:pt x="0" y="255"/>
                    <a:pt x="0" y="259"/>
                    <a:pt x="2" y="263"/>
                  </a:cubicBezTo>
                  <a:cubicBezTo>
                    <a:pt x="4" y="266"/>
                    <a:pt x="7" y="268"/>
                    <a:pt x="11" y="268"/>
                  </a:cubicBezTo>
                  <a:cubicBezTo>
                    <a:pt x="310" y="268"/>
                    <a:pt x="310" y="268"/>
                    <a:pt x="310" y="268"/>
                  </a:cubicBezTo>
                  <a:cubicBezTo>
                    <a:pt x="314" y="268"/>
                    <a:pt x="317" y="266"/>
                    <a:pt x="319" y="263"/>
                  </a:cubicBezTo>
                  <a:cubicBezTo>
                    <a:pt x="321" y="259"/>
                    <a:pt x="321" y="255"/>
                    <a:pt x="319" y="252"/>
                  </a:cubicBezTo>
                  <a:close/>
                  <a:moveTo>
                    <a:pt x="30" y="247"/>
                  </a:moveTo>
                  <a:cubicBezTo>
                    <a:pt x="161" y="33"/>
                    <a:pt x="161" y="33"/>
                    <a:pt x="161" y="33"/>
                  </a:cubicBezTo>
                  <a:cubicBezTo>
                    <a:pt x="291" y="247"/>
                    <a:pt x="291" y="247"/>
                    <a:pt x="291" y="247"/>
                  </a:cubicBezTo>
                  <a:lnTo>
                    <a:pt x="30" y="247"/>
                  </a:lnTo>
                  <a:close/>
                  <a:moveTo>
                    <a:pt x="161" y="87"/>
                  </a:moveTo>
                  <a:cubicBezTo>
                    <a:pt x="167" y="87"/>
                    <a:pt x="171" y="91"/>
                    <a:pt x="171" y="97"/>
                  </a:cubicBezTo>
                  <a:cubicBezTo>
                    <a:pt x="171" y="172"/>
                    <a:pt x="171" y="172"/>
                    <a:pt x="171" y="172"/>
                  </a:cubicBezTo>
                  <a:cubicBezTo>
                    <a:pt x="171" y="178"/>
                    <a:pt x="167" y="183"/>
                    <a:pt x="161" y="183"/>
                  </a:cubicBezTo>
                  <a:cubicBezTo>
                    <a:pt x="155" y="183"/>
                    <a:pt x="150" y="178"/>
                    <a:pt x="150" y="172"/>
                  </a:cubicBezTo>
                  <a:cubicBezTo>
                    <a:pt x="150" y="97"/>
                    <a:pt x="150" y="97"/>
                    <a:pt x="150" y="97"/>
                  </a:cubicBezTo>
                  <a:cubicBezTo>
                    <a:pt x="150" y="91"/>
                    <a:pt x="155" y="87"/>
                    <a:pt x="161" y="87"/>
                  </a:cubicBezTo>
                  <a:close/>
                  <a:moveTo>
                    <a:pt x="171" y="215"/>
                  </a:moveTo>
                  <a:cubicBezTo>
                    <a:pt x="171" y="221"/>
                    <a:pt x="167" y="225"/>
                    <a:pt x="161" y="225"/>
                  </a:cubicBezTo>
                  <a:cubicBezTo>
                    <a:pt x="155" y="225"/>
                    <a:pt x="150" y="221"/>
                    <a:pt x="150" y="215"/>
                  </a:cubicBezTo>
                  <a:cubicBezTo>
                    <a:pt x="150" y="209"/>
                    <a:pt x="155" y="204"/>
                    <a:pt x="161" y="204"/>
                  </a:cubicBezTo>
                  <a:cubicBezTo>
                    <a:pt x="167" y="204"/>
                    <a:pt x="171" y="209"/>
                    <a:pt x="171" y="2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
          <p:nvSpPr>
            <p:cNvPr id="175" name="Freeform 505">
              <a:extLst>
                <a:ext uri="{FF2B5EF4-FFF2-40B4-BE49-F238E27FC236}">
                  <a16:creationId xmlns:a16="http://schemas.microsoft.com/office/drawing/2014/main" id="{A4F54B3E-21D0-4A0F-AD8A-AFA3B3E71C75}"/>
                </a:ext>
              </a:extLst>
            </p:cNvPr>
            <p:cNvSpPr>
              <a:spLocks noEditPoints="1"/>
            </p:cNvSpPr>
            <p:nvPr/>
          </p:nvSpPr>
          <p:spPr bwMode="auto">
            <a:xfrm>
              <a:off x="1920" y="202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85" name="Group 463">
            <a:extLst>
              <a:ext uri="{FF2B5EF4-FFF2-40B4-BE49-F238E27FC236}">
                <a16:creationId xmlns:a16="http://schemas.microsoft.com/office/drawing/2014/main" id="{6DF917CA-0DD2-4108-9CBB-591021E64C3C}"/>
              </a:ext>
            </a:extLst>
          </p:cNvPr>
          <p:cNvGrpSpPr>
            <a:grpSpLocks noChangeAspect="1"/>
          </p:cNvGrpSpPr>
          <p:nvPr/>
        </p:nvGrpSpPr>
        <p:grpSpPr bwMode="auto">
          <a:xfrm>
            <a:off x="532974" y="5283840"/>
            <a:ext cx="613522" cy="613522"/>
            <a:chOff x="1110" y="1564"/>
            <a:chExt cx="340" cy="340"/>
          </a:xfrm>
          <a:solidFill>
            <a:schemeClr val="accent5"/>
          </a:solidFill>
        </p:grpSpPr>
        <p:sp>
          <p:nvSpPr>
            <p:cNvPr id="186" name="Freeform 464">
              <a:extLst>
                <a:ext uri="{FF2B5EF4-FFF2-40B4-BE49-F238E27FC236}">
                  <a16:creationId xmlns:a16="http://schemas.microsoft.com/office/drawing/2014/main" id="{265932AA-3DE8-4119-87B5-5F332F11B89B}"/>
                </a:ext>
              </a:extLst>
            </p:cNvPr>
            <p:cNvSpPr>
              <a:spLocks noEditPoints="1"/>
            </p:cNvSpPr>
            <p:nvPr/>
          </p:nvSpPr>
          <p:spPr bwMode="auto">
            <a:xfrm>
              <a:off x="1174" y="1656"/>
              <a:ext cx="212" cy="148"/>
            </a:xfrm>
            <a:custGeom>
              <a:avLst/>
              <a:gdLst>
                <a:gd name="T0" fmla="*/ 277 w 320"/>
                <a:gd name="T1" fmla="*/ 0 h 224"/>
                <a:gd name="T2" fmla="*/ 234 w 320"/>
                <a:gd name="T3" fmla="*/ 43 h 224"/>
                <a:gd name="T4" fmla="*/ 246 w 320"/>
                <a:gd name="T5" fmla="*/ 73 h 224"/>
                <a:gd name="T6" fmla="*/ 204 w 320"/>
                <a:gd name="T7" fmla="*/ 141 h 224"/>
                <a:gd name="T8" fmla="*/ 192 w 320"/>
                <a:gd name="T9" fmla="*/ 139 h 224"/>
                <a:gd name="T10" fmla="*/ 182 w 320"/>
                <a:gd name="T11" fmla="*/ 140 h 224"/>
                <a:gd name="T12" fmla="*/ 146 w 320"/>
                <a:gd name="T13" fmla="*/ 74 h 224"/>
                <a:gd name="T14" fmla="*/ 160 w 320"/>
                <a:gd name="T15" fmla="*/ 43 h 224"/>
                <a:gd name="T16" fmla="*/ 117 w 320"/>
                <a:gd name="T17" fmla="*/ 0 h 224"/>
                <a:gd name="T18" fmla="*/ 74 w 320"/>
                <a:gd name="T19" fmla="*/ 43 h 224"/>
                <a:gd name="T20" fmla="*/ 88 w 320"/>
                <a:gd name="T21" fmla="*/ 74 h 224"/>
                <a:gd name="T22" fmla="*/ 52 w 320"/>
                <a:gd name="T23" fmla="*/ 140 h 224"/>
                <a:gd name="T24" fmla="*/ 42 w 320"/>
                <a:gd name="T25" fmla="*/ 139 h 224"/>
                <a:gd name="T26" fmla="*/ 0 w 320"/>
                <a:gd name="T27" fmla="*/ 182 h 224"/>
                <a:gd name="T28" fmla="*/ 42 w 320"/>
                <a:gd name="T29" fmla="*/ 224 h 224"/>
                <a:gd name="T30" fmla="*/ 85 w 320"/>
                <a:gd name="T31" fmla="*/ 182 h 224"/>
                <a:gd name="T32" fmla="*/ 71 w 320"/>
                <a:gd name="T33" fmla="*/ 150 h 224"/>
                <a:gd name="T34" fmla="*/ 107 w 320"/>
                <a:gd name="T35" fmla="*/ 84 h 224"/>
                <a:gd name="T36" fmla="*/ 117 w 320"/>
                <a:gd name="T37" fmla="*/ 86 h 224"/>
                <a:gd name="T38" fmla="*/ 127 w 320"/>
                <a:gd name="T39" fmla="*/ 84 h 224"/>
                <a:gd name="T40" fmla="*/ 163 w 320"/>
                <a:gd name="T41" fmla="*/ 150 h 224"/>
                <a:gd name="T42" fmla="*/ 149 w 320"/>
                <a:gd name="T43" fmla="*/ 182 h 224"/>
                <a:gd name="T44" fmla="*/ 192 w 320"/>
                <a:gd name="T45" fmla="*/ 224 h 224"/>
                <a:gd name="T46" fmla="*/ 234 w 320"/>
                <a:gd name="T47" fmla="*/ 182 h 224"/>
                <a:gd name="T48" fmla="*/ 222 w 320"/>
                <a:gd name="T49" fmla="*/ 152 h 224"/>
                <a:gd name="T50" fmla="*/ 265 w 320"/>
                <a:gd name="T51" fmla="*/ 84 h 224"/>
                <a:gd name="T52" fmla="*/ 277 w 320"/>
                <a:gd name="T53" fmla="*/ 86 h 224"/>
                <a:gd name="T54" fmla="*/ 320 w 320"/>
                <a:gd name="T55" fmla="*/ 43 h 224"/>
                <a:gd name="T56" fmla="*/ 277 w 320"/>
                <a:gd name="T57" fmla="*/ 0 h 224"/>
                <a:gd name="T58" fmla="*/ 42 w 320"/>
                <a:gd name="T59" fmla="*/ 203 h 224"/>
                <a:gd name="T60" fmla="*/ 21 w 320"/>
                <a:gd name="T61" fmla="*/ 182 h 224"/>
                <a:gd name="T62" fmla="*/ 42 w 320"/>
                <a:gd name="T63" fmla="*/ 160 h 224"/>
                <a:gd name="T64" fmla="*/ 64 w 320"/>
                <a:gd name="T65" fmla="*/ 182 h 224"/>
                <a:gd name="T66" fmla="*/ 42 w 320"/>
                <a:gd name="T67" fmla="*/ 203 h 224"/>
                <a:gd name="T68" fmla="*/ 96 w 320"/>
                <a:gd name="T69" fmla="*/ 43 h 224"/>
                <a:gd name="T70" fmla="*/ 117 w 320"/>
                <a:gd name="T71" fmla="*/ 22 h 224"/>
                <a:gd name="T72" fmla="*/ 138 w 320"/>
                <a:gd name="T73" fmla="*/ 43 h 224"/>
                <a:gd name="T74" fmla="*/ 117 w 320"/>
                <a:gd name="T75" fmla="*/ 64 h 224"/>
                <a:gd name="T76" fmla="*/ 96 w 320"/>
                <a:gd name="T77" fmla="*/ 43 h 224"/>
                <a:gd name="T78" fmla="*/ 192 w 320"/>
                <a:gd name="T79" fmla="*/ 203 h 224"/>
                <a:gd name="T80" fmla="*/ 170 w 320"/>
                <a:gd name="T81" fmla="*/ 182 h 224"/>
                <a:gd name="T82" fmla="*/ 192 w 320"/>
                <a:gd name="T83" fmla="*/ 160 h 224"/>
                <a:gd name="T84" fmla="*/ 213 w 320"/>
                <a:gd name="T85" fmla="*/ 182 h 224"/>
                <a:gd name="T86" fmla="*/ 192 w 320"/>
                <a:gd name="T87" fmla="*/ 203 h 224"/>
                <a:gd name="T88" fmla="*/ 277 w 320"/>
                <a:gd name="T89" fmla="*/ 64 h 224"/>
                <a:gd name="T90" fmla="*/ 256 w 320"/>
                <a:gd name="T91" fmla="*/ 43 h 224"/>
                <a:gd name="T92" fmla="*/ 277 w 320"/>
                <a:gd name="T93" fmla="*/ 22 h 224"/>
                <a:gd name="T94" fmla="*/ 298 w 320"/>
                <a:gd name="T95" fmla="*/ 43 h 224"/>
                <a:gd name="T96" fmla="*/ 277 w 320"/>
                <a:gd name="T97" fmla="*/ 6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0" h="224">
                  <a:moveTo>
                    <a:pt x="277" y="0"/>
                  </a:moveTo>
                  <a:cubicBezTo>
                    <a:pt x="253" y="0"/>
                    <a:pt x="234" y="19"/>
                    <a:pt x="234" y="43"/>
                  </a:cubicBezTo>
                  <a:cubicBezTo>
                    <a:pt x="234" y="54"/>
                    <a:pt x="239" y="65"/>
                    <a:pt x="246" y="73"/>
                  </a:cubicBezTo>
                  <a:cubicBezTo>
                    <a:pt x="204" y="141"/>
                    <a:pt x="204" y="141"/>
                    <a:pt x="204" y="141"/>
                  </a:cubicBezTo>
                  <a:cubicBezTo>
                    <a:pt x="200" y="140"/>
                    <a:pt x="196" y="139"/>
                    <a:pt x="192" y="139"/>
                  </a:cubicBezTo>
                  <a:cubicBezTo>
                    <a:pt x="188" y="139"/>
                    <a:pt x="185" y="140"/>
                    <a:pt x="182" y="140"/>
                  </a:cubicBezTo>
                  <a:cubicBezTo>
                    <a:pt x="146" y="74"/>
                    <a:pt x="146" y="74"/>
                    <a:pt x="146" y="74"/>
                  </a:cubicBezTo>
                  <a:cubicBezTo>
                    <a:pt x="154" y="66"/>
                    <a:pt x="160" y="55"/>
                    <a:pt x="160" y="43"/>
                  </a:cubicBezTo>
                  <a:cubicBezTo>
                    <a:pt x="160" y="19"/>
                    <a:pt x="141" y="0"/>
                    <a:pt x="117" y="0"/>
                  </a:cubicBezTo>
                  <a:cubicBezTo>
                    <a:pt x="93" y="0"/>
                    <a:pt x="74" y="19"/>
                    <a:pt x="74" y="43"/>
                  </a:cubicBezTo>
                  <a:cubicBezTo>
                    <a:pt x="74" y="55"/>
                    <a:pt x="80" y="66"/>
                    <a:pt x="88" y="74"/>
                  </a:cubicBezTo>
                  <a:cubicBezTo>
                    <a:pt x="52" y="140"/>
                    <a:pt x="52" y="140"/>
                    <a:pt x="52" y="140"/>
                  </a:cubicBezTo>
                  <a:cubicBezTo>
                    <a:pt x="49" y="140"/>
                    <a:pt x="46" y="139"/>
                    <a:pt x="42" y="139"/>
                  </a:cubicBezTo>
                  <a:cubicBezTo>
                    <a:pt x="19" y="139"/>
                    <a:pt x="0" y="158"/>
                    <a:pt x="0" y="182"/>
                  </a:cubicBezTo>
                  <a:cubicBezTo>
                    <a:pt x="0" y="205"/>
                    <a:pt x="19" y="224"/>
                    <a:pt x="42" y="224"/>
                  </a:cubicBezTo>
                  <a:cubicBezTo>
                    <a:pt x="66" y="224"/>
                    <a:pt x="85" y="205"/>
                    <a:pt x="85" y="182"/>
                  </a:cubicBezTo>
                  <a:cubicBezTo>
                    <a:pt x="85" y="169"/>
                    <a:pt x="80" y="158"/>
                    <a:pt x="71" y="150"/>
                  </a:cubicBezTo>
                  <a:cubicBezTo>
                    <a:pt x="107" y="84"/>
                    <a:pt x="107" y="84"/>
                    <a:pt x="107" y="84"/>
                  </a:cubicBezTo>
                  <a:cubicBezTo>
                    <a:pt x="110" y="85"/>
                    <a:pt x="113" y="86"/>
                    <a:pt x="117" y="86"/>
                  </a:cubicBezTo>
                  <a:cubicBezTo>
                    <a:pt x="121" y="86"/>
                    <a:pt x="124" y="85"/>
                    <a:pt x="127" y="84"/>
                  </a:cubicBezTo>
                  <a:cubicBezTo>
                    <a:pt x="163" y="150"/>
                    <a:pt x="163" y="150"/>
                    <a:pt x="163" y="150"/>
                  </a:cubicBezTo>
                  <a:cubicBezTo>
                    <a:pt x="154" y="158"/>
                    <a:pt x="149" y="169"/>
                    <a:pt x="149" y="182"/>
                  </a:cubicBezTo>
                  <a:cubicBezTo>
                    <a:pt x="149" y="205"/>
                    <a:pt x="168" y="224"/>
                    <a:pt x="192" y="224"/>
                  </a:cubicBezTo>
                  <a:cubicBezTo>
                    <a:pt x="215" y="224"/>
                    <a:pt x="234" y="205"/>
                    <a:pt x="234" y="182"/>
                  </a:cubicBezTo>
                  <a:cubicBezTo>
                    <a:pt x="234" y="170"/>
                    <a:pt x="230" y="160"/>
                    <a:pt x="222" y="152"/>
                  </a:cubicBezTo>
                  <a:cubicBezTo>
                    <a:pt x="265" y="84"/>
                    <a:pt x="265" y="84"/>
                    <a:pt x="265" y="84"/>
                  </a:cubicBezTo>
                  <a:cubicBezTo>
                    <a:pt x="269" y="85"/>
                    <a:pt x="273" y="86"/>
                    <a:pt x="277" y="86"/>
                  </a:cubicBezTo>
                  <a:cubicBezTo>
                    <a:pt x="301" y="86"/>
                    <a:pt x="320" y="67"/>
                    <a:pt x="320" y="43"/>
                  </a:cubicBezTo>
                  <a:cubicBezTo>
                    <a:pt x="320" y="19"/>
                    <a:pt x="301" y="0"/>
                    <a:pt x="277" y="0"/>
                  </a:cubicBezTo>
                  <a:close/>
                  <a:moveTo>
                    <a:pt x="42" y="203"/>
                  </a:moveTo>
                  <a:cubicBezTo>
                    <a:pt x="31" y="203"/>
                    <a:pt x="21" y="193"/>
                    <a:pt x="21" y="182"/>
                  </a:cubicBezTo>
                  <a:cubicBezTo>
                    <a:pt x="21" y="170"/>
                    <a:pt x="31" y="160"/>
                    <a:pt x="42" y="160"/>
                  </a:cubicBezTo>
                  <a:cubicBezTo>
                    <a:pt x="54" y="160"/>
                    <a:pt x="64" y="170"/>
                    <a:pt x="64" y="182"/>
                  </a:cubicBezTo>
                  <a:cubicBezTo>
                    <a:pt x="64" y="193"/>
                    <a:pt x="54" y="203"/>
                    <a:pt x="42" y="203"/>
                  </a:cubicBezTo>
                  <a:close/>
                  <a:moveTo>
                    <a:pt x="96" y="43"/>
                  </a:moveTo>
                  <a:cubicBezTo>
                    <a:pt x="96" y="31"/>
                    <a:pt x="105" y="22"/>
                    <a:pt x="117" y="22"/>
                  </a:cubicBezTo>
                  <a:cubicBezTo>
                    <a:pt x="129" y="22"/>
                    <a:pt x="138" y="31"/>
                    <a:pt x="138" y="43"/>
                  </a:cubicBezTo>
                  <a:cubicBezTo>
                    <a:pt x="138" y="55"/>
                    <a:pt x="129" y="64"/>
                    <a:pt x="117" y="64"/>
                  </a:cubicBezTo>
                  <a:cubicBezTo>
                    <a:pt x="105" y="64"/>
                    <a:pt x="96" y="55"/>
                    <a:pt x="96" y="43"/>
                  </a:cubicBezTo>
                  <a:close/>
                  <a:moveTo>
                    <a:pt x="192" y="203"/>
                  </a:moveTo>
                  <a:cubicBezTo>
                    <a:pt x="180" y="203"/>
                    <a:pt x="170" y="193"/>
                    <a:pt x="170" y="182"/>
                  </a:cubicBezTo>
                  <a:cubicBezTo>
                    <a:pt x="170" y="170"/>
                    <a:pt x="180" y="160"/>
                    <a:pt x="192" y="160"/>
                  </a:cubicBezTo>
                  <a:cubicBezTo>
                    <a:pt x="203" y="160"/>
                    <a:pt x="213" y="170"/>
                    <a:pt x="213" y="182"/>
                  </a:cubicBezTo>
                  <a:cubicBezTo>
                    <a:pt x="213" y="193"/>
                    <a:pt x="203" y="203"/>
                    <a:pt x="192" y="203"/>
                  </a:cubicBezTo>
                  <a:close/>
                  <a:moveTo>
                    <a:pt x="277" y="64"/>
                  </a:moveTo>
                  <a:cubicBezTo>
                    <a:pt x="265" y="64"/>
                    <a:pt x="256" y="55"/>
                    <a:pt x="256" y="43"/>
                  </a:cubicBezTo>
                  <a:cubicBezTo>
                    <a:pt x="256" y="31"/>
                    <a:pt x="265" y="22"/>
                    <a:pt x="277" y="22"/>
                  </a:cubicBezTo>
                  <a:cubicBezTo>
                    <a:pt x="289" y="22"/>
                    <a:pt x="298" y="31"/>
                    <a:pt x="298" y="43"/>
                  </a:cubicBezTo>
                  <a:cubicBezTo>
                    <a:pt x="298" y="55"/>
                    <a:pt x="289" y="64"/>
                    <a:pt x="277"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
          <p:nvSpPr>
            <p:cNvPr id="187" name="Freeform 465">
              <a:extLst>
                <a:ext uri="{FF2B5EF4-FFF2-40B4-BE49-F238E27FC236}">
                  <a16:creationId xmlns:a16="http://schemas.microsoft.com/office/drawing/2014/main" id="{C3FEC222-7802-4771-A3FA-050DAB5023A1}"/>
                </a:ext>
              </a:extLst>
            </p:cNvPr>
            <p:cNvSpPr>
              <a:spLocks noEditPoints="1"/>
            </p:cNvSpPr>
            <p:nvPr/>
          </p:nvSpPr>
          <p:spPr bwMode="auto">
            <a:xfrm>
              <a:off x="1110" y="15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91" name="Group 475">
            <a:extLst>
              <a:ext uri="{FF2B5EF4-FFF2-40B4-BE49-F238E27FC236}">
                <a16:creationId xmlns:a16="http://schemas.microsoft.com/office/drawing/2014/main" id="{F3FBC869-607B-41E1-99D6-DF535AEF4464}"/>
              </a:ext>
            </a:extLst>
          </p:cNvPr>
          <p:cNvGrpSpPr>
            <a:grpSpLocks noChangeAspect="1"/>
          </p:cNvGrpSpPr>
          <p:nvPr/>
        </p:nvGrpSpPr>
        <p:grpSpPr bwMode="auto">
          <a:xfrm>
            <a:off x="534130" y="1779066"/>
            <a:ext cx="611211" cy="613010"/>
            <a:chOff x="5414" y="3704"/>
            <a:chExt cx="340" cy="341"/>
          </a:xfrm>
          <a:solidFill>
            <a:srgbClr val="FFCD00"/>
          </a:solidFill>
        </p:grpSpPr>
        <p:sp>
          <p:nvSpPr>
            <p:cNvPr id="192" name="Freeform 476">
              <a:extLst>
                <a:ext uri="{FF2B5EF4-FFF2-40B4-BE49-F238E27FC236}">
                  <a16:creationId xmlns:a16="http://schemas.microsoft.com/office/drawing/2014/main" id="{17DC1BCF-C940-4451-83A7-49245BA9D260}"/>
                </a:ext>
              </a:extLst>
            </p:cNvPr>
            <p:cNvSpPr>
              <a:spLocks noEditPoints="1"/>
            </p:cNvSpPr>
            <p:nvPr/>
          </p:nvSpPr>
          <p:spPr bwMode="auto">
            <a:xfrm>
              <a:off x="5506" y="3768"/>
              <a:ext cx="184" cy="213"/>
            </a:xfrm>
            <a:custGeom>
              <a:avLst/>
              <a:gdLst>
                <a:gd name="T0" fmla="*/ 182 w 278"/>
                <a:gd name="T1" fmla="*/ 213 h 320"/>
                <a:gd name="T2" fmla="*/ 182 w 278"/>
                <a:gd name="T3" fmla="*/ 309 h 320"/>
                <a:gd name="T4" fmla="*/ 171 w 278"/>
                <a:gd name="T5" fmla="*/ 320 h 320"/>
                <a:gd name="T6" fmla="*/ 11 w 278"/>
                <a:gd name="T7" fmla="*/ 320 h 320"/>
                <a:gd name="T8" fmla="*/ 0 w 278"/>
                <a:gd name="T9" fmla="*/ 309 h 320"/>
                <a:gd name="T10" fmla="*/ 0 w 278"/>
                <a:gd name="T11" fmla="*/ 10 h 320"/>
                <a:gd name="T12" fmla="*/ 11 w 278"/>
                <a:gd name="T13" fmla="*/ 0 h 320"/>
                <a:gd name="T14" fmla="*/ 171 w 278"/>
                <a:gd name="T15" fmla="*/ 0 h 320"/>
                <a:gd name="T16" fmla="*/ 182 w 278"/>
                <a:gd name="T17" fmla="*/ 10 h 320"/>
                <a:gd name="T18" fmla="*/ 182 w 278"/>
                <a:gd name="T19" fmla="*/ 106 h 320"/>
                <a:gd name="T20" fmla="*/ 171 w 278"/>
                <a:gd name="T21" fmla="*/ 117 h 320"/>
                <a:gd name="T22" fmla="*/ 160 w 278"/>
                <a:gd name="T23" fmla="*/ 106 h 320"/>
                <a:gd name="T24" fmla="*/ 160 w 278"/>
                <a:gd name="T25" fmla="*/ 21 h 320"/>
                <a:gd name="T26" fmla="*/ 22 w 278"/>
                <a:gd name="T27" fmla="*/ 21 h 320"/>
                <a:gd name="T28" fmla="*/ 22 w 278"/>
                <a:gd name="T29" fmla="*/ 298 h 320"/>
                <a:gd name="T30" fmla="*/ 160 w 278"/>
                <a:gd name="T31" fmla="*/ 298 h 320"/>
                <a:gd name="T32" fmla="*/ 160 w 278"/>
                <a:gd name="T33" fmla="*/ 213 h 320"/>
                <a:gd name="T34" fmla="*/ 171 w 278"/>
                <a:gd name="T35" fmla="*/ 202 h 320"/>
                <a:gd name="T36" fmla="*/ 182 w 278"/>
                <a:gd name="T37" fmla="*/ 213 h 320"/>
                <a:gd name="T38" fmla="*/ 277 w 278"/>
                <a:gd name="T39" fmla="*/ 156 h 320"/>
                <a:gd name="T40" fmla="*/ 275 w 278"/>
                <a:gd name="T41" fmla="*/ 152 h 320"/>
                <a:gd name="T42" fmla="*/ 232 w 278"/>
                <a:gd name="T43" fmla="*/ 109 h 320"/>
                <a:gd name="T44" fmla="*/ 217 w 278"/>
                <a:gd name="T45" fmla="*/ 109 h 320"/>
                <a:gd name="T46" fmla="*/ 217 w 278"/>
                <a:gd name="T47" fmla="*/ 125 h 320"/>
                <a:gd name="T48" fmla="*/ 241 w 278"/>
                <a:gd name="T49" fmla="*/ 149 h 320"/>
                <a:gd name="T50" fmla="*/ 86 w 278"/>
                <a:gd name="T51" fmla="*/ 149 h 320"/>
                <a:gd name="T52" fmla="*/ 75 w 278"/>
                <a:gd name="T53" fmla="*/ 160 h 320"/>
                <a:gd name="T54" fmla="*/ 86 w 278"/>
                <a:gd name="T55" fmla="*/ 170 h 320"/>
                <a:gd name="T56" fmla="*/ 241 w 278"/>
                <a:gd name="T57" fmla="*/ 170 h 320"/>
                <a:gd name="T58" fmla="*/ 217 w 278"/>
                <a:gd name="T59" fmla="*/ 195 h 320"/>
                <a:gd name="T60" fmla="*/ 217 w 278"/>
                <a:gd name="T61" fmla="*/ 210 h 320"/>
                <a:gd name="T62" fmla="*/ 224 w 278"/>
                <a:gd name="T63" fmla="*/ 213 h 320"/>
                <a:gd name="T64" fmla="*/ 232 w 278"/>
                <a:gd name="T65" fmla="*/ 210 h 320"/>
                <a:gd name="T66" fmla="*/ 275 w 278"/>
                <a:gd name="T67" fmla="*/ 167 h 320"/>
                <a:gd name="T68" fmla="*/ 277 w 278"/>
                <a:gd name="T69" fmla="*/ 164 h 320"/>
                <a:gd name="T70" fmla="*/ 277 w 278"/>
                <a:gd name="T71" fmla="*/ 1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8" h="320">
                  <a:moveTo>
                    <a:pt x="182" y="213"/>
                  </a:moveTo>
                  <a:cubicBezTo>
                    <a:pt x="182" y="309"/>
                    <a:pt x="182" y="309"/>
                    <a:pt x="182" y="309"/>
                  </a:cubicBezTo>
                  <a:cubicBezTo>
                    <a:pt x="182" y="315"/>
                    <a:pt x="177" y="320"/>
                    <a:pt x="171" y="320"/>
                  </a:cubicBezTo>
                  <a:cubicBezTo>
                    <a:pt x="11" y="320"/>
                    <a:pt x="11" y="320"/>
                    <a:pt x="11" y="320"/>
                  </a:cubicBezTo>
                  <a:cubicBezTo>
                    <a:pt x="5" y="320"/>
                    <a:pt x="0" y="315"/>
                    <a:pt x="0" y="309"/>
                  </a:cubicBezTo>
                  <a:cubicBezTo>
                    <a:pt x="0" y="10"/>
                    <a:pt x="0" y="10"/>
                    <a:pt x="0" y="10"/>
                  </a:cubicBezTo>
                  <a:cubicBezTo>
                    <a:pt x="0" y="4"/>
                    <a:pt x="5" y="0"/>
                    <a:pt x="11" y="0"/>
                  </a:cubicBezTo>
                  <a:cubicBezTo>
                    <a:pt x="171" y="0"/>
                    <a:pt x="171" y="0"/>
                    <a:pt x="171" y="0"/>
                  </a:cubicBezTo>
                  <a:cubicBezTo>
                    <a:pt x="177" y="0"/>
                    <a:pt x="182" y="4"/>
                    <a:pt x="182" y="10"/>
                  </a:cubicBezTo>
                  <a:cubicBezTo>
                    <a:pt x="182" y="106"/>
                    <a:pt x="182" y="106"/>
                    <a:pt x="182" y="106"/>
                  </a:cubicBezTo>
                  <a:cubicBezTo>
                    <a:pt x="182" y="112"/>
                    <a:pt x="177" y="117"/>
                    <a:pt x="171" y="117"/>
                  </a:cubicBezTo>
                  <a:cubicBezTo>
                    <a:pt x="165" y="117"/>
                    <a:pt x="160" y="112"/>
                    <a:pt x="160" y="106"/>
                  </a:cubicBezTo>
                  <a:cubicBezTo>
                    <a:pt x="160" y="21"/>
                    <a:pt x="160" y="21"/>
                    <a:pt x="160" y="21"/>
                  </a:cubicBezTo>
                  <a:cubicBezTo>
                    <a:pt x="22" y="21"/>
                    <a:pt x="22" y="21"/>
                    <a:pt x="22" y="21"/>
                  </a:cubicBezTo>
                  <a:cubicBezTo>
                    <a:pt x="22" y="298"/>
                    <a:pt x="22" y="298"/>
                    <a:pt x="22" y="298"/>
                  </a:cubicBezTo>
                  <a:cubicBezTo>
                    <a:pt x="160" y="298"/>
                    <a:pt x="160" y="298"/>
                    <a:pt x="160" y="298"/>
                  </a:cubicBezTo>
                  <a:cubicBezTo>
                    <a:pt x="160" y="213"/>
                    <a:pt x="160" y="213"/>
                    <a:pt x="160" y="213"/>
                  </a:cubicBezTo>
                  <a:cubicBezTo>
                    <a:pt x="160" y="207"/>
                    <a:pt x="165" y="202"/>
                    <a:pt x="171" y="202"/>
                  </a:cubicBezTo>
                  <a:cubicBezTo>
                    <a:pt x="177" y="202"/>
                    <a:pt x="182" y="207"/>
                    <a:pt x="182" y="213"/>
                  </a:cubicBezTo>
                  <a:close/>
                  <a:moveTo>
                    <a:pt x="277" y="156"/>
                  </a:moveTo>
                  <a:cubicBezTo>
                    <a:pt x="276" y="154"/>
                    <a:pt x="276" y="153"/>
                    <a:pt x="275" y="152"/>
                  </a:cubicBezTo>
                  <a:cubicBezTo>
                    <a:pt x="232" y="109"/>
                    <a:pt x="232" y="109"/>
                    <a:pt x="232" y="109"/>
                  </a:cubicBezTo>
                  <a:cubicBezTo>
                    <a:pt x="228" y="105"/>
                    <a:pt x="221" y="105"/>
                    <a:pt x="217" y="109"/>
                  </a:cubicBezTo>
                  <a:cubicBezTo>
                    <a:pt x="213" y="114"/>
                    <a:pt x="213" y="120"/>
                    <a:pt x="217" y="125"/>
                  </a:cubicBezTo>
                  <a:cubicBezTo>
                    <a:pt x="241" y="149"/>
                    <a:pt x="241" y="149"/>
                    <a:pt x="241" y="149"/>
                  </a:cubicBezTo>
                  <a:cubicBezTo>
                    <a:pt x="86" y="149"/>
                    <a:pt x="86" y="149"/>
                    <a:pt x="86" y="149"/>
                  </a:cubicBezTo>
                  <a:cubicBezTo>
                    <a:pt x="80" y="149"/>
                    <a:pt x="75" y="154"/>
                    <a:pt x="75" y="160"/>
                  </a:cubicBezTo>
                  <a:cubicBezTo>
                    <a:pt x="75" y="166"/>
                    <a:pt x="80" y="170"/>
                    <a:pt x="86" y="170"/>
                  </a:cubicBezTo>
                  <a:cubicBezTo>
                    <a:pt x="241" y="170"/>
                    <a:pt x="241" y="170"/>
                    <a:pt x="241" y="170"/>
                  </a:cubicBezTo>
                  <a:cubicBezTo>
                    <a:pt x="217" y="195"/>
                    <a:pt x="217" y="195"/>
                    <a:pt x="217" y="195"/>
                  </a:cubicBezTo>
                  <a:cubicBezTo>
                    <a:pt x="213" y="199"/>
                    <a:pt x="213" y="206"/>
                    <a:pt x="217" y="210"/>
                  </a:cubicBezTo>
                  <a:cubicBezTo>
                    <a:pt x="219" y="212"/>
                    <a:pt x="222" y="213"/>
                    <a:pt x="224" y="213"/>
                  </a:cubicBezTo>
                  <a:cubicBezTo>
                    <a:pt x="227" y="213"/>
                    <a:pt x="230" y="212"/>
                    <a:pt x="232" y="210"/>
                  </a:cubicBezTo>
                  <a:cubicBezTo>
                    <a:pt x="275" y="167"/>
                    <a:pt x="275" y="167"/>
                    <a:pt x="275" y="167"/>
                  </a:cubicBezTo>
                  <a:cubicBezTo>
                    <a:pt x="276" y="166"/>
                    <a:pt x="276" y="165"/>
                    <a:pt x="277" y="164"/>
                  </a:cubicBezTo>
                  <a:cubicBezTo>
                    <a:pt x="278" y="161"/>
                    <a:pt x="278" y="158"/>
                    <a:pt x="277" y="1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
          <p:nvSpPr>
            <p:cNvPr id="193" name="Freeform 477">
              <a:extLst>
                <a:ext uri="{FF2B5EF4-FFF2-40B4-BE49-F238E27FC236}">
                  <a16:creationId xmlns:a16="http://schemas.microsoft.com/office/drawing/2014/main" id="{6D9CE18D-351D-46BD-A33B-1131E93A43C0}"/>
                </a:ext>
              </a:extLst>
            </p:cNvPr>
            <p:cNvSpPr>
              <a:spLocks noEditPoints="1"/>
            </p:cNvSpPr>
            <p:nvPr/>
          </p:nvSpPr>
          <p:spPr bwMode="auto">
            <a:xfrm>
              <a:off x="5414" y="3704"/>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666437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C5979A-EE3B-4893-854D-01C8E09B9463}"/>
              </a:ext>
            </a:extLst>
          </p:cNvPr>
          <p:cNvSpPr>
            <a:spLocks noGrp="1"/>
          </p:cNvSpPr>
          <p:nvPr>
            <p:ph type="body" sz="quarter" idx="22"/>
          </p:nvPr>
        </p:nvSpPr>
        <p:spPr/>
        <p:txBody>
          <a:bodyPr/>
          <a:lstStyle/>
          <a:p>
            <a:r>
              <a:rPr lang="en-US" sz="1400" dirty="0">
                <a:latin typeface="Open Sans" panose="020B0606030504020204" pitchFamily="34" charset="0"/>
                <a:ea typeface="Open Sans" panose="020B0606030504020204" pitchFamily="34" charset="0"/>
                <a:cs typeface="Open Sans" panose="020B0606030504020204" pitchFamily="34" charset="0"/>
              </a:rPr>
              <a:t>Commonly used AMS ticket platforms to log breaks/fixes and/or new configuration changes</a:t>
            </a:r>
          </a:p>
        </p:txBody>
      </p:sp>
      <p:sp>
        <p:nvSpPr>
          <p:cNvPr id="3" name="Title 2">
            <a:extLst>
              <a:ext uri="{FF2B5EF4-FFF2-40B4-BE49-F238E27FC236}">
                <a16:creationId xmlns:a16="http://schemas.microsoft.com/office/drawing/2014/main" id="{0AB59233-7904-4980-915D-4F60B2F0B43B}"/>
              </a:ext>
            </a:extLst>
          </p:cNvPr>
          <p:cNvSpPr>
            <a:spLocks noGrp="1"/>
          </p:cNvSpPr>
          <p:nvPr>
            <p:ph type="title"/>
          </p:nvPr>
        </p:nvSpPr>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Service Delivery: incident/case Management</a:t>
            </a:r>
          </a:p>
        </p:txBody>
      </p:sp>
      <p:pic>
        <p:nvPicPr>
          <p:cNvPr id="5" name="Picture 4">
            <a:extLst>
              <a:ext uri="{FF2B5EF4-FFF2-40B4-BE49-F238E27FC236}">
                <a16:creationId xmlns:a16="http://schemas.microsoft.com/office/drawing/2014/main" id="{FEC98DBB-020F-4F32-BE5E-0FAE74B6EA36}"/>
              </a:ext>
            </a:extLst>
          </p:cNvPr>
          <p:cNvPicPr>
            <a:picLocks noChangeAspect="1"/>
          </p:cNvPicPr>
          <p:nvPr/>
        </p:nvPicPr>
        <p:blipFill>
          <a:blip r:embed="rId2"/>
          <a:stretch>
            <a:fillRect/>
          </a:stretch>
        </p:blipFill>
        <p:spPr>
          <a:xfrm>
            <a:off x="918718" y="3154521"/>
            <a:ext cx="4145363" cy="1687067"/>
          </a:xfrm>
          <a:prstGeom prst="rect">
            <a:avLst/>
          </a:prstGeom>
        </p:spPr>
      </p:pic>
      <p:pic>
        <p:nvPicPr>
          <p:cNvPr id="6" name="Picture 2" descr="Image result for vFire logo">
            <a:extLst>
              <a:ext uri="{FF2B5EF4-FFF2-40B4-BE49-F238E27FC236}">
                <a16:creationId xmlns:a16="http://schemas.microsoft.com/office/drawing/2014/main" id="{5C0B39E7-1050-45F6-A391-74AD5F963B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52" b="34585"/>
          <a:stretch/>
        </p:blipFill>
        <p:spPr bwMode="auto">
          <a:xfrm>
            <a:off x="7527292" y="4185582"/>
            <a:ext cx="3745990" cy="17517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Jira logo">
            <a:extLst>
              <a:ext uri="{FF2B5EF4-FFF2-40B4-BE49-F238E27FC236}">
                <a16:creationId xmlns:a16="http://schemas.microsoft.com/office/drawing/2014/main" id="{21AC8AE3-67DA-416A-BD66-6D63073E13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484103" y="3343074"/>
            <a:ext cx="3194994" cy="11087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Image result for ServiceNow logo">
            <a:extLst>
              <a:ext uri="{FF2B5EF4-FFF2-40B4-BE49-F238E27FC236}">
                <a16:creationId xmlns:a16="http://schemas.microsoft.com/office/drawing/2014/main" id="{7BF930BF-715F-4B81-B146-4815A6F4A3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28" t="39074" b="41655"/>
          <a:stretch/>
        </p:blipFill>
        <p:spPr bwMode="auto">
          <a:xfrm>
            <a:off x="1430060" y="5278338"/>
            <a:ext cx="5184000" cy="8316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Dovetail logo">
            <a:extLst>
              <a:ext uri="{FF2B5EF4-FFF2-40B4-BE49-F238E27FC236}">
                <a16:creationId xmlns:a16="http://schemas.microsoft.com/office/drawing/2014/main" id="{4EF1799C-4D24-4A0C-8F63-F3CAE1CDA22C}"/>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508579" y="1725884"/>
            <a:ext cx="4030870" cy="10780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zen desk">
            <a:extLst>
              <a:ext uri="{FF2B5EF4-FFF2-40B4-BE49-F238E27FC236}">
                <a16:creationId xmlns:a16="http://schemas.microsoft.com/office/drawing/2014/main" id="{15457513-DCA3-4448-A3DF-029D515B4F7F}"/>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7168004" y="1471752"/>
            <a:ext cx="2087106" cy="148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87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D84F8FA1-BE58-47C2-8500-0AF662340A37}"/>
              </a:ext>
            </a:extLst>
          </p:cNvPr>
          <p:cNvSpPr/>
          <p:nvPr/>
        </p:nvSpPr>
        <p:spPr>
          <a:xfrm>
            <a:off x="8069133" y="1792023"/>
            <a:ext cx="4122867" cy="4668931"/>
          </a:xfrm>
          <a:prstGeom prst="rect">
            <a:avLst/>
          </a:prstGeom>
          <a:solidFill>
            <a:schemeClr val="tx2">
              <a:lumMod val="20000"/>
              <a:lumOff val="80000"/>
            </a:schemeClr>
          </a:solidFill>
          <a:ln w="12700" cap="flat" cmpd="sng" algn="ctr">
            <a:noFill/>
            <a:prstDash val="solid"/>
            <a:miter lim="800000"/>
          </a:ln>
          <a:effectLst/>
        </p:spPr>
        <p:txBody>
          <a:bodyPr rtlCol="0" anchor="t"/>
          <a:lstStyle/>
          <a:p>
            <a:pPr>
              <a:defRPr/>
            </a:pPr>
            <a:endParaRPr lang="en-US" sz="1100" b="1" kern="0">
              <a:solidFill>
                <a:prstClr val="black"/>
              </a:solidFill>
              <a:latin typeface="Open Sans"/>
            </a:endParaRPr>
          </a:p>
          <a:p>
            <a:pPr>
              <a:defRPr/>
            </a:pPr>
            <a:endParaRPr lang="en-US" sz="1100" b="1" kern="0">
              <a:solidFill>
                <a:prstClr val="black"/>
              </a:solidFill>
              <a:latin typeface="Open Sans"/>
            </a:endParaRPr>
          </a:p>
          <a:p>
            <a:pPr>
              <a:defRPr/>
            </a:pPr>
            <a:endParaRPr lang="en-US" sz="1100" b="1" kern="0">
              <a:solidFill>
                <a:prstClr val="black"/>
              </a:solidFill>
              <a:latin typeface="Open Sans"/>
            </a:endParaRPr>
          </a:p>
          <a:p>
            <a:pPr>
              <a:defRPr/>
            </a:pPr>
            <a:endParaRPr lang="en-US" sz="1100" b="1" kern="0">
              <a:solidFill>
                <a:prstClr val="black"/>
              </a:solidFill>
              <a:latin typeface="Open Sans"/>
            </a:endParaRPr>
          </a:p>
          <a:p>
            <a:pPr>
              <a:defRPr/>
            </a:pPr>
            <a:endParaRPr lang="en-US" sz="1100" b="1" kern="0">
              <a:solidFill>
                <a:prstClr val="black"/>
              </a:solidFill>
              <a:latin typeface="Open Sans"/>
            </a:endParaRPr>
          </a:p>
        </p:txBody>
      </p:sp>
      <p:sp>
        <p:nvSpPr>
          <p:cNvPr id="2" name="Text Placeholder 1">
            <a:extLst>
              <a:ext uri="{FF2B5EF4-FFF2-40B4-BE49-F238E27FC236}">
                <a16:creationId xmlns:a16="http://schemas.microsoft.com/office/drawing/2014/main" id="{07C5979A-EE3B-4893-854D-01C8E09B9463}"/>
              </a:ext>
            </a:extLst>
          </p:cNvPr>
          <p:cNvSpPr>
            <a:spLocks noGrp="1"/>
          </p:cNvSpPr>
          <p:nvPr>
            <p:ph type="body" sz="quarter" idx="22"/>
          </p:nvPr>
        </p:nvSpPr>
        <p:spPr/>
        <p:txBody>
          <a:bodyPr/>
          <a:lstStyle/>
          <a:p>
            <a:r>
              <a:rPr lang="en-US" sz="1400" dirty="0">
                <a:latin typeface="Open Sans" panose="020B0606030504020204" pitchFamily="34" charset="0"/>
                <a:ea typeface="Open Sans" panose="020B0606030504020204" pitchFamily="34" charset="0"/>
                <a:cs typeface="Open Sans" panose="020B0606030504020204" pitchFamily="34" charset="0"/>
              </a:rPr>
              <a:t>Determine ticket management platform, procedures and escalation process used for logging an incident, tracking cases, regulate ownership, reporting, monitoring trends and identifying gaps as per the SLA/SLO </a:t>
            </a:r>
          </a:p>
        </p:txBody>
      </p:sp>
      <p:sp>
        <p:nvSpPr>
          <p:cNvPr id="3" name="Title 2">
            <a:extLst>
              <a:ext uri="{FF2B5EF4-FFF2-40B4-BE49-F238E27FC236}">
                <a16:creationId xmlns:a16="http://schemas.microsoft.com/office/drawing/2014/main" id="{0AB59233-7904-4980-915D-4F60B2F0B43B}"/>
              </a:ext>
            </a:extLst>
          </p:cNvPr>
          <p:cNvSpPr>
            <a:spLocks noGrp="1"/>
          </p:cNvSpPr>
          <p:nvPr>
            <p:ph type="title"/>
          </p:nvPr>
        </p:nvSpPr>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Service Delivery: performance management</a:t>
            </a:r>
          </a:p>
        </p:txBody>
      </p:sp>
      <p:grpSp>
        <p:nvGrpSpPr>
          <p:cNvPr id="5" name="Group 4">
            <a:extLst>
              <a:ext uri="{FF2B5EF4-FFF2-40B4-BE49-F238E27FC236}">
                <a16:creationId xmlns:a16="http://schemas.microsoft.com/office/drawing/2014/main" id="{80F28EEE-E142-4066-A18A-0F7180F01A76}"/>
              </a:ext>
            </a:extLst>
          </p:cNvPr>
          <p:cNvGrpSpPr/>
          <p:nvPr/>
        </p:nvGrpSpPr>
        <p:grpSpPr>
          <a:xfrm>
            <a:off x="374905" y="1705892"/>
            <a:ext cx="7195860" cy="1617503"/>
            <a:chOff x="1382096" y="1394156"/>
            <a:chExt cx="9384358" cy="2109440"/>
          </a:xfrm>
        </p:grpSpPr>
        <p:sp>
          <p:nvSpPr>
            <p:cNvPr id="6" name="object 24">
              <a:extLst>
                <a:ext uri="{FF2B5EF4-FFF2-40B4-BE49-F238E27FC236}">
                  <a16:creationId xmlns:a16="http://schemas.microsoft.com/office/drawing/2014/main" id="{30101584-79CC-4521-8682-84A1E1743D02}"/>
                </a:ext>
              </a:extLst>
            </p:cNvPr>
            <p:cNvSpPr txBox="1"/>
            <p:nvPr/>
          </p:nvSpPr>
          <p:spPr>
            <a:xfrm>
              <a:off x="3922286" y="2610103"/>
              <a:ext cx="1837690" cy="799753"/>
            </a:xfrm>
            <a:prstGeom prst="rect">
              <a:avLst/>
            </a:prstGeom>
          </p:spPr>
          <p:txBody>
            <a:bodyPr vert="horz" wrap="square" lIns="0" tIns="0" rIns="0" bIns="0" rtlCol="0">
              <a:spAutoFit/>
            </a:bodyPr>
            <a:lstStyle/>
            <a:p>
              <a:pPr marL="1270" algn="ctr">
                <a:lnSpc>
                  <a:spcPct val="100000"/>
                </a:lnSpc>
              </a:pPr>
              <a:r>
                <a:rPr sz="1000" b="1" spc="-10">
                  <a:solidFill>
                    <a:srgbClr val="86BC25"/>
                  </a:solidFill>
                  <a:latin typeface="Open Sans" panose="020B0606030504020204" pitchFamily="34" charset="0"/>
                  <a:ea typeface="Open Sans" panose="020B0606030504020204" pitchFamily="34" charset="0"/>
                  <a:cs typeface="Open Sans" panose="020B0606030504020204" pitchFamily="34" charset="0"/>
                </a:rPr>
                <a:t>Analyze</a:t>
              </a:r>
              <a:endParaRPr sz="1000">
                <a:latin typeface="Open Sans" panose="020B0606030504020204" pitchFamily="34" charset="0"/>
                <a:ea typeface="Open Sans" panose="020B0606030504020204" pitchFamily="34" charset="0"/>
                <a:cs typeface="Open Sans" panose="020B0606030504020204" pitchFamily="34" charset="0"/>
              </a:endParaRPr>
            </a:p>
            <a:p>
              <a:pPr marL="12700" marR="5080" algn="ctr">
                <a:lnSpc>
                  <a:spcPct val="100800"/>
                </a:lnSpc>
                <a:spcBef>
                  <a:spcPts val="265"/>
                </a:spcBef>
              </a:pPr>
              <a:r>
                <a:rPr sz="800" spc="-5">
                  <a:latin typeface="Open Sans" panose="020B0606030504020204" pitchFamily="34" charset="0"/>
                  <a:ea typeface="Open Sans" panose="020B0606030504020204" pitchFamily="34" charset="0"/>
                  <a:cs typeface="Open Sans" panose="020B0606030504020204" pitchFamily="34" charset="0"/>
                </a:rPr>
                <a:t>Metrics </a:t>
              </a:r>
              <a:r>
                <a:rPr sz="800" spc="-10">
                  <a:latin typeface="Open Sans" panose="020B0606030504020204" pitchFamily="34" charset="0"/>
                  <a:ea typeface="Open Sans" panose="020B0606030504020204" pitchFamily="34" charset="0"/>
                  <a:cs typeface="Open Sans" panose="020B0606030504020204" pitchFamily="34" charset="0"/>
                </a:rPr>
                <a:t>analyzed </a:t>
              </a:r>
              <a:r>
                <a:rPr sz="800" spc="-5">
                  <a:latin typeface="Open Sans" panose="020B0606030504020204" pitchFamily="34" charset="0"/>
                  <a:ea typeface="Open Sans" panose="020B0606030504020204" pitchFamily="34" charset="0"/>
                  <a:cs typeface="Open Sans" panose="020B0606030504020204" pitchFamily="34" charset="0"/>
                </a:rPr>
                <a:t>and </a:t>
              </a:r>
              <a:r>
                <a:rPr sz="800" spc="-10">
                  <a:latin typeface="Open Sans" panose="020B0606030504020204" pitchFamily="34" charset="0"/>
                  <a:ea typeface="Open Sans" panose="020B0606030504020204" pitchFamily="34" charset="0"/>
                  <a:cs typeface="Open Sans" panose="020B0606030504020204" pitchFamily="34" charset="0"/>
                </a:rPr>
                <a:t>outliers  excluded, right </a:t>
              </a:r>
              <a:r>
                <a:rPr sz="800" spc="-5">
                  <a:latin typeface="Open Sans" panose="020B0606030504020204" pitchFamily="34" charset="0"/>
                  <a:ea typeface="Open Sans" panose="020B0606030504020204" pitchFamily="34" charset="0"/>
                  <a:cs typeface="Open Sans" panose="020B0606030504020204" pitchFamily="34" charset="0"/>
                </a:rPr>
                <a:t>samples  considered</a:t>
              </a:r>
              <a:endParaRPr sz="800">
                <a:latin typeface="Open Sans" panose="020B0606030504020204" pitchFamily="34" charset="0"/>
                <a:ea typeface="Open Sans" panose="020B0606030504020204" pitchFamily="34" charset="0"/>
                <a:cs typeface="Open Sans" panose="020B0606030504020204" pitchFamily="34" charset="0"/>
              </a:endParaRPr>
            </a:p>
          </p:txBody>
        </p:sp>
        <p:sp>
          <p:nvSpPr>
            <p:cNvPr id="7" name="object 25">
              <a:extLst>
                <a:ext uri="{FF2B5EF4-FFF2-40B4-BE49-F238E27FC236}">
                  <a16:creationId xmlns:a16="http://schemas.microsoft.com/office/drawing/2014/main" id="{0EEB133A-2C47-444E-A6C6-3C238D184E75}"/>
                </a:ext>
              </a:extLst>
            </p:cNvPr>
            <p:cNvSpPr/>
            <p:nvPr/>
          </p:nvSpPr>
          <p:spPr>
            <a:xfrm>
              <a:off x="4266620" y="1418208"/>
              <a:ext cx="1097279" cy="1097279"/>
            </a:xfrm>
            <a:prstGeom prst="rect">
              <a:avLst/>
            </a:prstGeom>
            <a:blipFill>
              <a:blip r:embed="rId2" cstate="print"/>
              <a:stretch>
                <a:fillRect/>
              </a:stretch>
            </a:blip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8" name="object 26">
              <a:extLst>
                <a:ext uri="{FF2B5EF4-FFF2-40B4-BE49-F238E27FC236}">
                  <a16:creationId xmlns:a16="http://schemas.microsoft.com/office/drawing/2014/main" id="{8A9E32D3-0DE1-4E24-BC3D-55990E7E0275}"/>
                </a:ext>
              </a:extLst>
            </p:cNvPr>
            <p:cNvSpPr txBox="1"/>
            <p:nvPr/>
          </p:nvSpPr>
          <p:spPr>
            <a:xfrm>
              <a:off x="1382096" y="2610103"/>
              <a:ext cx="1281430" cy="799753"/>
            </a:xfrm>
            <a:prstGeom prst="rect">
              <a:avLst/>
            </a:prstGeom>
          </p:spPr>
          <p:txBody>
            <a:bodyPr vert="horz" wrap="square" lIns="0" tIns="0" rIns="0" bIns="0" rtlCol="0">
              <a:spAutoFit/>
            </a:bodyPr>
            <a:lstStyle/>
            <a:p>
              <a:pPr algn="ctr">
                <a:lnSpc>
                  <a:spcPct val="100000"/>
                </a:lnSpc>
              </a:pPr>
              <a:r>
                <a:rPr sz="1000" b="1" spc="-5">
                  <a:solidFill>
                    <a:srgbClr val="62B5E5"/>
                  </a:solidFill>
                  <a:latin typeface="Open Sans" panose="020B0606030504020204" pitchFamily="34" charset="0"/>
                  <a:ea typeface="Open Sans" panose="020B0606030504020204" pitchFamily="34" charset="0"/>
                  <a:cs typeface="Open Sans" panose="020B0606030504020204" pitchFamily="34" charset="0"/>
                </a:rPr>
                <a:t>Collect</a:t>
              </a:r>
              <a:endParaRPr sz="1000">
                <a:latin typeface="Open Sans" panose="020B0606030504020204" pitchFamily="34" charset="0"/>
                <a:ea typeface="Open Sans" panose="020B0606030504020204" pitchFamily="34" charset="0"/>
                <a:cs typeface="Open Sans" panose="020B0606030504020204" pitchFamily="34" charset="0"/>
              </a:endParaRPr>
            </a:p>
            <a:p>
              <a:pPr marL="12700" marR="5080" algn="ctr">
                <a:lnSpc>
                  <a:spcPct val="100800"/>
                </a:lnSpc>
                <a:spcBef>
                  <a:spcPts val="265"/>
                </a:spcBef>
              </a:pPr>
              <a:r>
                <a:rPr sz="800" spc="-10">
                  <a:latin typeface="Open Sans" panose="020B0606030504020204" pitchFamily="34" charset="0"/>
                  <a:ea typeface="Open Sans" panose="020B0606030504020204" pitchFamily="34" charset="0"/>
                  <a:cs typeface="Open Sans" panose="020B0606030504020204" pitchFamily="34" charset="0"/>
                </a:rPr>
                <a:t>Regularly capture</a:t>
              </a:r>
              <a:r>
                <a:rPr sz="800" spc="-30">
                  <a:latin typeface="Open Sans" panose="020B0606030504020204" pitchFamily="34" charset="0"/>
                  <a:ea typeface="Open Sans" panose="020B0606030504020204" pitchFamily="34" charset="0"/>
                  <a:cs typeface="Open Sans" panose="020B0606030504020204" pitchFamily="34" charset="0"/>
                </a:rPr>
                <a:t> </a:t>
              </a:r>
              <a:r>
                <a:rPr sz="800" spc="-5">
                  <a:latin typeface="Open Sans" panose="020B0606030504020204" pitchFamily="34" charset="0"/>
                  <a:ea typeface="Open Sans" panose="020B0606030504020204" pitchFamily="34" charset="0"/>
                  <a:cs typeface="Open Sans" panose="020B0606030504020204" pitchFamily="34" charset="0"/>
                </a:rPr>
                <a:t>all  </a:t>
              </a:r>
              <a:r>
                <a:rPr sz="800" spc="-15">
                  <a:latin typeface="Open Sans" panose="020B0606030504020204" pitchFamily="34" charset="0"/>
                  <a:ea typeface="Open Sans" panose="020B0606030504020204" pitchFamily="34" charset="0"/>
                  <a:cs typeface="Open Sans" panose="020B0606030504020204" pitchFamily="34" charset="0"/>
                </a:rPr>
                <a:t>data relevant </a:t>
              </a:r>
              <a:r>
                <a:rPr sz="800" spc="-10">
                  <a:latin typeface="Open Sans" panose="020B0606030504020204" pitchFamily="34" charset="0"/>
                  <a:ea typeface="Open Sans" panose="020B0606030504020204" pitchFamily="34" charset="0"/>
                  <a:cs typeface="Open Sans" panose="020B0606030504020204" pitchFamily="34" charset="0"/>
                </a:rPr>
                <a:t>to </a:t>
              </a:r>
              <a:r>
                <a:rPr sz="800" spc="-5">
                  <a:latin typeface="Open Sans" panose="020B0606030504020204" pitchFamily="34" charset="0"/>
                  <a:ea typeface="Open Sans" panose="020B0606030504020204" pitchFamily="34" charset="0"/>
                  <a:cs typeface="Open Sans" panose="020B0606030504020204" pitchFamily="34" charset="0"/>
                </a:rPr>
                <a:t>an  </a:t>
              </a:r>
              <a:r>
                <a:rPr sz="800" spc="-10">
                  <a:latin typeface="Open Sans" panose="020B0606030504020204" pitchFamily="34" charset="0"/>
                  <a:ea typeface="Open Sans" panose="020B0606030504020204" pitchFamily="34" charset="0"/>
                  <a:cs typeface="Open Sans" panose="020B0606030504020204" pitchFamily="34" charset="0"/>
                </a:rPr>
                <a:t>engagement</a:t>
              </a:r>
              <a:endParaRPr sz="800">
                <a:latin typeface="Open Sans" panose="020B0606030504020204" pitchFamily="34" charset="0"/>
                <a:ea typeface="Open Sans" panose="020B0606030504020204" pitchFamily="34" charset="0"/>
                <a:cs typeface="Open Sans" panose="020B0606030504020204" pitchFamily="34" charset="0"/>
              </a:endParaRPr>
            </a:p>
          </p:txBody>
        </p:sp>
        <p:sp>
          <p:nvSpPr>
            <p:cNvPr id="9" name="object 27">
              <a:extLst>
                <a:ext uri="{FF2B5EF4-FFF2-40B4-BE49-F238E27FC236}">
                  <a16:creationId xmlns:a16="http://schemas.microsoft.com/office/drawing/2014/main" id="{0E2B66E1-4B30-4F2B-9737-1A110B1B7494}"/>
                </a:ext>
              </a:extLst>
            </p:cNvPr>
            <p:cNvSpPr/>
            <p:nvPr/>
          </p:nvSpPr>
          <p:spPr>
            <a:xfrm>
              <a:off x="2255875" y="1498892"/>
              <a:ext cx="209550" cy="208915"/>
            </a:xfrm>
            <a:custGeom>
              <a:avLst/>
              <a:gdLst/>
              <a:ahLst/>
              <a:cxnLst/>
              <a:rect l="l" t="t" r="r" b="b"/>
              <a:pathLst>
                <a:path w="209550" h="208914">
                  <a:moveTo>
                    <a:pt x="26267" y="0"/>
                  </a:moveTo>
                  <a:lnTo>
                    <a:pt x="0" y="44530"/>
                  </a:lnTo>
                  <a:lnTo>
                    <a:pt x="38754" y="71102"/>
                  </a:lnTo>
                  <a:lnTo>
                    <a:pt x="74841" y="100930"/>
                  </a:lnTo>
                  <a:lnTo>
                    <a:pt x="108019" y="133866"/>
                  </a:lnTo>
                  <a:lnTo>
                    <a:pt x="138045" y="169766"/>
                  </a:lnTo>
                  <a:lnTo>
                    <a:pt x="164677" y="208484"/>
                  </a:lnTo>
                  <a:lnTo>
                    <a:pt x="209129" y="183182"/>
                  </a:lnTo>
                  <a:lnTo>
                    <a:pt x="179831" y="139744"/>
                  </a:lnTo>
                  <a:lnTo>
                    <a:pt x="146653" y="99464"/>
                  </a:lnTo>
                  <a:lnTo>
                    <a:pt x="109838" y="62585"/>
                  </a:lnTo>
                  <a:lnTo>
                    <a:pt x="69628" y="29349"/>
                  </a:lnTo>
                  <a:lnTo>
                    <a:pt x="26267" y="0"/>
                  </a:lnTo>
                  <a:close/>
                </a:path>
              </a:pathLst>
            </a:custGeom>
            <a:solidFill>
              <a:srgbClr val="62B5E5"/>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10" name="object 28">
              <a:extLst>
                <a:ext uri="{FF2B5EF4-FFF2-40B4-BE49-F238E27FC236}">
                  <a16:creationId xmlns:a16="http://schemas.microsoft.com/office/drawing/2014/main" id="{B0B2312C-0224-4D86-B5A9-47884405BC2B}"/>
                </a:ext>
              </a:extLst>
            </p:cNvPr>
            <p:cNvSpPr/>
            <p:nvPr/>
          </p:nvSpPr>
          <p:spPr>
            <a:xfrm>
              <a:off x="2009311" y="1418208"/>
              <a:ext cx="251460" cy="112395"/>
            </a:xfrm>
            <a:custGeom>
              <a:avLst/>
              <a:gdLst/>
              <a:ahLst/>
              <a:cxnLst/>
              <a:rect l="l" t="t" r="r" b="b"/>
              <a:pathLst>
                <a:path w="251460" h="112394">
                  <a:moveTo>
                    <a:pt x="0" y="0"/>
                  </a:moveTo>
                  <a:lnTo>
                    <a:pt x="0" y="51601"/>
                  </a:lnTo>
                  <a:lnTo>
                    <a:pt x="48062" y="55195"/>
                  </a:lnTo>
                  <a:lnTo>
                    <a:pt x="94860" y="63354"/>
                  </a:lnTo>
                  <a:lnTo>
                    <a:pt x="140104" y="75787"/>
                  </a:lnTo>
                  <a:lnTo>
                    <a:pt x="183501" y="92203"/>
                  </a:lnTo>
                  <a:lnTo>
                    <a:pt x="224760" y="112309"/>
                  </a:lnTo>
                  <a:lnTo>
                    <a:pt x="251084" y="67790"/>
                  </a:lnTo>
                  <a:lnTo>
                    <a:pt x="204949" y="45004"/>
                  </a:lnTo>
                  <a:lnTo>
                    <a:pt x="156578" y="26589"/>
                  </a:lnTo>
                  <a:lnTo>
                    <a:pt x="106167" y="12788"/>
                  </a:lnTo>
                  <a:lnTo>
                    <a:pt x="53909" y="3844"/>
                  </a:lnTo>
                  <a:lnTo>
                    <a:pt x="0" y="0"/>
                  </a:lnTo>
                  <a:close/>
                </a:path>
              </a:pathLst>
            </a:custGeom>
            <a:solidFill>
              <a:srgbClr val="62B5E5"/>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11" name="object 29">
              <a:extLst>
                <a:ext uri="{FF2B5EF4-FFF2-40B4-BE49-F238E27FC236}">
                  <a16:creationId xmlns:a16="http://schemas.microsoft.com/office/drawing/2014/main" id="{478C4A65-5631-4E6B-8474-5C1EA82E0A93}"/>
                </a:ext>
              </a:extLst>
            </p:cNvPr>
            <p:cNvSpPr/>
            <p:nvPr/>
          </p:nvSpPr>
          <p:spPr>
            <a:xfrm>
              <a:off x="2432731" y="1704148"/>
              <a:ext cx="112395" cy="250190"/>
            </a:xfrm>
            <a:custGeom>
              <a:avLst/>
              <a:gdLst/>
              <a:ahLst/>
              <a:cxnLst/>
              <a:rect l="l" t="t" r="r" b="b"/>
              <a:pathLst>
                <a:path w="112394" h="250189">
                  <a:moveTo>
                    <a:pt x="45530" y="0"/>
                  </a:moveTo>
                  <a:lnTo>
                    <a:pt x="0" y="26294"/>
                  </a:lnTo>
                  <a:lnTo>
                    <a:pt x="20495" y="67401"/>
                  </a:lnTo>
                  <a:lnTo>
                    <a:pt x="36959" y="110499"/>
                  </a:lnTo>
                  <a:lnTo>
                    <a:pt x="49246" y="155393"/>
                  </a:lnTo>
                  <a:lnTo>
                    <a:pt x="57211" y="201889"/>
                  </a:lnTo>
                  <a:lnTo>
                    <a:pt x="60708" y="249792"/>
                  </a:lnTo>
                  <a:lnTo>
                    <a:pt x="112309" y="249792"/>
                  </a:lnTo>
                  <a:lnTo>
                    <a:pt x="108473" y="196435"/>
                  </a:lnTo>
                  <a:lnTo>
                    <a:pt x="99585" y="144535"/>
                  </a:lnTo>
                  <a:lnTo>
                    <a:pt x="85938" y="94334"/>
                  </a:lnTo>
                  <a:lnTo>
                    <a:pt x="67822" y="46074"/>
                  </a:lnTo>
                  <a:lnTo>
                    <a:pt x="45530" y="0"/>
                  </a:lnTo>
                  <a:close/>
                </a:path>
              </a:pathLst>
            </a:custGeom>
            <a:solidFill>
              <a:srgbClr val="62B5E5"/>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12" name="object 30">
              <a:extLst>
                <a:ext uri="{FF2B5EF4-FFF2-40B4-BE49-F238E27FC236}">
                  <a16:creationId xmlns:a16="http://schemas.microsoft.com/office/drawing/2014/main" id="{97E1C043-220E-4412-A83E-C6D7268CD758}"/>
                </a:ext>
              </a:extLst>
            </p:cNvPr>
            <p:cNvSpPr/>
            <p:nvPr/>
          </p:nvSpPr>
          <p:spPr>
            <a:xfrm>
              <a:off x="2432731" y="1979758"/>
              <a:ext cx="112395" cy="251460"/>
            </a:xfrm>
            <a:custGeom>
              <a:avLst/>
              <a:gdLst/>
              <a:ahLst/>
              <a:cxnLst/>
              <a:rect l="l" t="t" r="r" b="b"/>
              <a:pathLst>
                <a:path w="112394" h="251460">
                  <a:moveTo>
                    <a:pt x="112309" y="0"/>
                  </a:moveTo>
                  <a:lnTo>
                    <a:pt x="60708" y="0"/>
                  </a:lnTo>
                  <a:lnTo>
                    <a:pt x="57211" y="48061"/>
                  </a:lnTo>
                  <a:lnTo>
                    <a:pt x="49246" y="94860"/>
                  </a:lnTo>
                  <a:lnTo>
                    <a:pt x="36959" y="140103"/>
                  </a:lnTo>
                  <a:lnTo>
                    <a:pt x="20495" y="183500"/>
                  </a:lnTo>
                  <a:lnTo>
                    <a:pt x="0" y="224759"/>
                  </a:lnTo>
                  <a:lnTo>
                    <a:pt x="45530" y="251082"/>
                  </a:lnTo>
                  <a:lnTo>
                    <a:pt x="67822" y="204948"/>
                  </a:lnTo>
                  <a:lnTo>
                    <a:pt x="85938" y="156578"/>
                  </a:lnTo>
                  <a:lnTo>
                    <a:pt x="99585" y="106167"/>
                  </a:lnTo>
                  <a:lnTo>
                    <a:pt x="108473" y="53909"/>
                  </a:lnTo>
                  <a:lnTo>
                    <a:pt x="112309" y="0"/>
                  </a:lnTo>
                  <a:close/>
                </a:path>
              </a:pathLst>
            </a:custGeom>
            <a:solidFill>
              <a:srgbClr val="62B5E5"/>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13" name="object 31">
              <a:extLst>
                <a:ext uri="{FF2B5EF4-FFF2-40B4-BE49-F238E27FC236}">
                  <a16:creationId xmlns:a16="http://schemas.microsoft.com/office/drawing/2014/main" id="{9341C850-CA52-4031-B08B-5F8DFF53FC07}"/>
                </a:ext>
              </a:extLst>
            </p:cNvPr>
            <p:cNvSpPr/>
            <p:nvPr/>
          </p:nvSpPr>
          <p:spPr>
            <a:xfrm>
              <a:off x="2255875" y="2226323"/>
              <a:ext cx="209550" cy="209550"/>
            </a:xfrm>
            <a:custGeom>
              <a:avLst/>
              <a:gdLst/>
              <a:ahLst/>
              <a:cxnLst/>
              <a:rect l="l" t="t" r="r" b="b"/>
              <a:pathLst>
                <a:path w="209550" h="209550">
                  <a:moveTo>
                    <a:pt x="164677" y="0"/>
                  </a:moveTo>
                  <a:lnTo>
                    <a:pt x="138045" y="38754"/>
                  </a:lnTo>
                  <a:lnTo>
                    <a:pt x="108019" y="74841"/>
                  </a:lnTo>
                  <a:lnTo>
                    <a:pt x="74841" y="108019"/>
                  </a:lnTo>
                  <a:lnTo>
                    <a:pt x="38754" y="138045"/>
                  </a:lnTo>
                  <a:lnTo>
                    <a:pt x="0" y="164675"/>
                  </a:lnTo>
                  <a:lnTo>
                    <a:pt x="26267" y="209128"/>
                  </a:lnTo>
                  <a:lnTo>
                    <a:pt x="69628" y="179830"/>
                  </a:lnTo>
                  <a:lnTo>
                    <a:pt x="109838" y="146652"/>
                  </a:lnTo>
                  <a:lnTo>
                    <a:pt x="146653" y="109838"/>
                  </a:lnTo>
                  <a:lnTo>
                    <a:pt x="179831" y="69628"/>
                  </a:lnTo>
                  <a:lnTo>
                    <a:pt x="209129" y="26267"/>
                  </a:lnTo>
                  <a:lnTo>
                    <a:pt x="164677" y="0"/>
                  </a:lnTo>
                  <a:close/>
                </a:path>
              </a:pathLst>
            </a:custGeom>
            <a:solidFill>
              <a:srgbClr val="62B5E5"/>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14" name="object 32">
              <a:extLst>
                <a:ext uri="{FF2B5EF4-FFF2-40B4-BE49-F238E27FC236}">
                  <a16:creationId xmlns:a16="http://schemas.microsoft.com/office/drawing/2014/main" id="{A1B48FB6-A960-48B1-8FF2-5989D54FD65D}"/>
                </a:ext>
              </a:extLst>
            </p:cNvPr>
            <p:cNvSpPr/>
            <p:nvPr/>
          </p:nvSpPr>
          <p:spPr>
            <a:xfrm>
              <a:off x="2009311" y="2404469"/>
              <a:ext cx="251460" cy="111125"/>
            </a:xfrm>
            <a:custGeom>
              <a:avLst/>
              <a:gdLst/>
              <a:ahLst/>
              <a:cxnLst/>
              <a:rect l="l" t="t" r="r" b="b"/>
              <a:pathLst>
                <a:path w="251460" h="111125">
                  <a:moveTo>
                    <a:pt x="224760" y="0"/>
                  </a:moveTo>
                  <a:lnTo>
                    <a:pt x="183501" y="19951"/>
                  </a:lnTo>
                  <a:lnTo>
                    <a:pt x="140104" y="36075"/>
                  </a:lnTo>
                  <a:lnTo>
                    <a:pt x="94860" y="48178"/>
                  </a:lnTo>
                  <a:lnTo>
                    <a:pt x="48062" y="56066"/>
                  </a:lnTo>
                  <a:lnTo>
                    <a:pt x="0" y="59546"/>
                  </a:lnTo>
                  <a:lnTo>
                    <a:pt x="0" y="111019"/>
                  </a:lnTo>
                  <a:lnTo>
                    <a:pt x="53909" y="107192"/>
                  </a:lnTo>
                  <a:lnTo>
                    <a:pt x="106167" y="98327"/>
                  </a:lnTo>
                  <a:lnTo>
                    <a:pt x="156578" y="84714"/>
                  </a:lnTo>
                  <a:lnTo>
                    <a:pt x="204949" y="66644"/>
                  </a:lnTo>
                  <a:lnTo>
                    <a:pt x="251084" y="44408"/>
                  </a:lnTo>
                  <a:lnTo>
                    <a:pt x="224760" y="0"/>
                  </a:lnTo>
                  <a:close/>
                </a:path>
              </a:pathLst>
            </a:custGeom>
            <a:solidFill>
              <a:srgbClr val="62B5E5"/>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15" name="object 33">
              <a:extLst>
                <a:ext uri="{FF2B5EF4-FFF2-40B4-BE49-F238E27FC236}">
                  <a16:creationId xmlns:a16="http://schemas.microsoft.com/office/drawing/2014/main" id="{889AD250-DB2B-4832-9771-C05435E36F4B}"/>
                </a:ext>
              </a:extLst>
            </p:cNvPr>
            <p:cNvSpPr/>
            <p:nvPr/>
          </p:nvSpPr>
          <p:spPr>
            <a:xfrm>
              <a:off x="1733699" y="2404469"/>
              <a:ext cx="250190" cy="111125"/>
            </a:xfrm>
            <a:custGeom>
              <a:avLst/>
              <a:gdLst/>
              <a:ahLst/>
              <a:cxnLst/>
              <a:rect l="l" t="t" r="r" b="b"/>
              <a:pathLst>
                <a:path w="250189" h="111125">
                  <a:moveTo>
                    <a:pt x="26294" y="0"/>
                  </a:moveTo>
                  <a:lnTo>
                    <a:pt x="0" y="44408"/>
                  </a:lnTo>
                  <a:lnTo>
                    <a:pt x="46074" y="66644"/>
                  </a:lnTo>
                  <a:lnTo>
                    <a:pt x="94334" y="84714"/>
                  </a:lnTo>
                  <a:lnTo>
                    <a:pt x="144535" y="98327"/>
                  </a:lnTo>
                  <a:lnTo>
                    <a:pt x="196435" y="107192"/>
                  </a:lnTo>
                  <a:lnTo>
                    <a:pt x="249792" y="111019"/>
                  </a:lnTo>
                  <a:lnTo>
                    <a:pt x="249792" y="59546"/>
                  </a:lnTo>
                  <a:lnTo>
                    <a:pt x="201888" y="56066"/>
                  </a:lnTo>
                  <a:lnTo>
                    <a:pt x="155392" y="48178"/>
                  </a:lnTo>
                  <a:lnTo>
                    <a:pt x="110499" y="36075"/>
                  </a:lnTo>
                  <a:lnTo>
                    <a:pt x="67401" y="19951"/>
                  </a:lnTo>
                  <a:lnTo>
                    <a:pt x="26294" y="0"/>
                  </a:lnTo>
                  <a:close/>
                </a:path>
              </a:pathLst>
            </a:custGeom>
            <a:solidFill>
              <a:srgbClr val="BCBCB9"/>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16" name="object 34">
              <a:extLst>
                <a:ext uri="{FF2B5EF4-FFF2-40B4-BE49-F238E27FC236}">
                  <a16:creationId xmlns:a16="http://schemas.microsoft.com/office/drawing/2014/main" id="{992D3E25-3745-4116-AC74-AAA2C44240EA}"/>
                </a:ext>
              </a:extLst>
            </p:cNvPr>
            <p:cNvSpPr/>
            <p:nvPr/>
          </p:nvSpPr>
          <p:spPr>
            <a:xfrm>
              <a:off x="1528443" y="2226323"/>
              <a:ext cx="208915" cy="209550"/>
            </a:xfrm>
            <a:custGeom>
              <a:avLst/>
              <a:gdLst/>
              <a:ahLst/>
              <a:cxnLst/>
              <a:rect l="l" t="t" r="r" b="b"/>
              <a:pathLst>
                <a:path w="208914" h="209550">
                  <a:moveTo>
                    <a:pt x="44531" y="0"/>
                  </a:moveTo>
                  <a:lnTo>
                    <a:pt x="0" y="26267"/>
                  </a:lnTo>
                  <a:lnTo>
                    <a:pt x="29350" y="69628"/>
                  </a:lnTo>
                  <a:lnTo>
                    <a:pt x="62586" y="109838"/>
                  </a:lnTo>
                  <a:lnTo>
                    <a:pt x="99465" y="146652"/>
                  </a:lnTo>
                  <a:lnTo>
                    <a:pt x="139744" y="179830"/>
                  </a:lnTo>
                  <a:lnTo>
                    <a:pt x="183182" y="209128"/>
                  </a:lnTo>
                  <a:lnTo>
                    <a:pt x="208484" y="164675"/>
                  </a:lnTo>
                  <a:lnTo>
                    <a:pt x="169767" y="138045"/>
                  </a:lnTo>
                  <a:lnTo>
                    <a:pt x="133867" y="108019"/>
                  </a:lnTo>
                  <a:lnTo>
                    <a:pt x="100930" y="74841"/>
                  </a:lnTo>
                  <a:lnTo>
                    <a:pt x="71103" y="38754"/>
                  </a:lnTo>
                  <a:lnTo>
                    <a:pt x="44531" y="0"/>
                  </a:lnTo>
                  <a:close/>
                </a:path>
              </a:pathLst>
            </a:custGeom>
            <a:solidFill>
              <a:srgbClr val="BCBCB9"/>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17" name="object 35">
              <a:extLst>
                <a:ext uri="{FF2B5EF4-FFF2-40B4-BE49-F238E27FC236}">
                  <a16:creationId xmlns:a16="http://schemas.microsoft.com/office/drawing/2014/main" id="{5BE9A9CE-406A-4EC3-B2D0-31D33E301846}"/>
                </a:ext>
              </a:extLst>
            </p:cNvPr>
            <p:cNvSpPr/>
            <p:nvPr/>
          </p:nvSpPr>
          <p:spPr>
            <a:xfrm>
              <a:off x="1447761" y="1979758"/>
              <a:ext cx="112395" cy="251460"/>
            </a:xfrm>
            <a:custGeom>
              <a:avLst/>
              <a:gdLst/>
              <a:ahLst/>
              <a:cxnLst/>
              <a:rect l="l" t="t" r="r" b="b"/>
              <a:pathLst>
                <a:path w="112394" h="251460">
                  <a:moveTo>
                    <a:pt x="51601" y="0"/>
                  </a:moveTo>
                  <a:lnTo>
                    <a:pt x="0" y="0"/>
                  </a:lnTo>
                  <a:lnTo>
                    <a:pt x="3844" y="53909"/>
                  </a:lnTo>
                  <a:lnTo>
                    <a:pt x="12788" y="106167"/>
                  </a:lnTo>
                  <a:lnTo>
                    <a:pt x="26590" y="156578"/>
                  </a:lnTo>
                  <a:lnTo>
                    <a:pt x="45005" y="204948"/>
                  </a:lnTo>
                  <a:lnTo>
                    <a:pt x="67791" y="251082"/>
                  </a:lnTo>
                  <a:lnTo>
                    <a:pt x="112309" y="224759"/>
                  </a:lnTo>
                  <a:lnTo>
                    <a:pt x="92203" y="183500"/>
                  </a:lnTo>
                  <a:lnTo>
                    <a:pt x="75787" y="140103"/>
                  </a:lnTo>
                  <a:lnTo>
                    <a:pt x="63354" y="94860"/>
                  </a:lnTo>
                  <a:lnTo>
                    <a:pt x="55195" y="48061"/>
                  </a:lnTo>
                  <a:lnTo>
                    <a:pt x="51601" y="0"/>
                  </a:lnTo>
                  <a:close/>
                </a:path>
              </a:pathLst>
            </a:custGeom>
            <a:solidFill>
              <a:srgbClr val="BCBCB9"/>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18" name="object 36">
              <a:extLst>
                <a:ext uri="{FF2B5EF4-FFF2-40B4-BE49-F238E27FC236}">
                  <a16:creationId xmlns:a16="http://schemas.microsoft.com/office/drawing/2014/main" id="{B57D720F-A3DD-43A0-A6E2-7999A6F26533}"/>
                </a:ext>
              </a:extLst>
            </p:cNvPr>
            <p:cNvSpPr/>
            <p:nvPr/>
          </p:nvSpPr>
          <p:spPr>
            <a:xfrm>
              <a:off x="1447761" y="1704148"/>
              <a:ext cx="112395" cy="250190"/>
            </a:xfrm>
            <a:custGeom>
              <a:avLst/>
              <a:gdLst/>
              <a:ahLst/>
              <a:cxnLst/>
              <a:rect l="l" t="t" r="r" b="b"/>
              <a:pathLst>
                <a:path w="112394" h="250189">
                  <a:moveTo>
                    <a:pt x="67791" y="0"/>
                  </a:moveTo>
                  <a:lnTo>
                    <a:pt x="45005" y="46074"/>
                  </a:lnTo>
                  <a:lnTo>
                    <a:pt x="26590" y="94334"/>
                  </a:lnTo>
                  <a:lnTo>
                    <a:pt x="12788" y="144535"/>
                  </a:lnTo>
                  <a:lnTo>
                    <a:pt x="3844" y="196435"/>
                  </a:lnTo>
                  <a:lnTo>
                    <a:pt x="0" y="249792"/>
                  </a:lnTo>
                  <a:lnTo>
                    <a:pt x="51601" y="249792"/>
                  </a:lnTo>
                  <a:lnTo>
                    <a:pt x="55195" y="201889"/>
                  </a:lnTo>
                  <a:lnTo>
                    <a:pt x="63354" y="155393"/>
                  </a:lnTo>
                  <a:lnTo>
                    <a:pt x="75787" y="110499"/>
                  </a:lnTo>
                  <a:lnTo>
                    <a:pt x="92203" y="67401"/>
                  </a:lnTo>
                  <a:lnTo>
                    <a:pt x="112309" y="26294"/>
                  </a:lnTo>
                  <a:lnTo>
                    <a:pt x="67791" y="0"/>
                  </a:lnTo>
                  <a:close/>
                </a:path>
              </a:pathLst>
            </a:custGeom>
            <a:solidFill>
              <a:srgbClr val="BCBCB9"/>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19" name="object 37">
              <a:extLst>
                <a:ext uri="{FF2B5EF4-FFF2-40B4-BE49-F238E27FC236}">
                  <a16:creationId xmlns:a16="http://schemas.microsoft.com/office/drawing/2014/main" id="{C8458E91-C990-490C-8A91-7FE632465B63}"/>
                </a:ext>
              </a:extLst>
            </p:cNvPr>
            <p:cNvSpPr/>
            <p:nvPr/>
          </p:nvSpPr>
          <p:spPr>
            <a:xfrm>
              <a:off x="1528443" y="1498892"/>
              <a:ext cx="208915" cy="208915"/>
            </a:xfrm>
            <a:custGeom>
              <a:avLst/>
              <a:gdLst/>
              <a:ahLst/>
              <a:cxnLst/>
              <a:rect l="l" t="t" r="r" b="b"/>
              <a:pathLst>
                <a:path w="208914" h="208914">
                  <a:moveTo>
                    <a:pt x="183182" y="0"/>
                  </a:moveTo>
                  <a:lnTo>
                    <a:pt x="139744" y="29349"/>
                  </a:lnTo>
                  <a:lnTo>
                    <a:pt x="99465" y="62585"/>
                  </a:lnTo>
                  <a:lnTo>
                    <a:pt x="62586" y="99464"/>
                  </a:lnTo>
                  <a:lnTo>
                    <a:pt x="29350" y="139744"/>
                  </a:lnTo>
                  <a:lnTo>
                    <a:pt x="0" y="183182"/>
                  </a:lnTo>
                  <a:lnTo>
                    <a:pt x="44531" y="208484"/>
                  </a:lnTo>
                  <a:lnTo>
                    <a:pt x="71103" y="169766"/>
                  </a:lnTo>
                  <a:lnTo>
                    <a:pt x="100930" y="133866"/>
                  </a:lnTo>
                  <a:lnTo>
                    <a:pt x="133867" y="100930"/>
                  </a:lnTo>
                  <a:lnTo>
                    <a:pt x="169767" y="71102"/>
                  </a:lnTo>
                  <a:lnTo>
                    <a:pt x="208484" y="44530"/>
                  </a:lnTo>
                  <a:lnTo>
                    <a:pt x="183182" y="0"/>
                  </a:lnTo>
                  <a:close/>
                </a:path>
              </a:pathLst>
            </a:custGeom>
            <a:solidFill>
              <a:srgbClr val="BCBCB9"/>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20" name="object 38">
              <a:extLst>
                <a:ext uri="{FF2B5EF4-FFF2-40B4-BE49-F238E27FC236}">
                  <a16:creationId xmlns:a16="http://schemas.microsoft.com/office/drawing/2014/main" id="{02D43120-C613-4A2F-AE12-C693BF2E5E0B}"/>
                </a:ext>
              </a:extLst>
            </p:cNvPr>
            <p:cNvSpPr/>
            <p:nvPr/>
          </p:nvSpPr>
          <p:spPr>
            <a:xfrm>
              <a:off x="1733699" y="1418208"/>
              <a:ext cx="250190" cy="112395"/>
            </a:xfrm>
            <a:custGeom>
              <a:avLst/>
              <a:gdLst/>
              <a:ahLst/>
              <a:cxnLst/>
              <a:rect l="l" t="t" r="r" b="b"/>
              <a:pathLst>
                <a:path w="250189" h="112394">
                  <a:moveTo>
                    <a:pt x="249792" y="0"/>
                  </a:moveTo>
                  <a:lnTo>
                    <a:pt x="196435" y="3844"/>
                  </a:lnTo>
                  <a:lnTo>
                    <a:pt x="144535" y="12788"/>
                  </a:lnTo>
                  <a:lnTo>
                    <a:pt x="94334" y="26589"/>
                  </a:lnTo>
                  <a:lnTo>
                    <a:pt x="46074" y="45004"/>
                  </a:lnTo>
                  <a:lnTo>
                    <a:pt x="0" y="67790"/>
                  </a:lnTo>
                  <a:lnTo>
                    <a:pt x="25283" y="112309"/>
                  </a:lnTo>
                  <a:lnTo>
                    <a:pt x="66883" y="92203"/>
                  </a:lnTo>
                  <a:lnTo>
                    <a:pt x="110280" y="75787"/>
                  </a:lnTo>
                  <a:lnTo>
                    <a:pt x="155328" y="63354"/>
                  </a:lnTo>
                  <a:lnTo>
                    <a:pt x="201880" y="55195"/>
                  </a:lnTo>
                  <a:lnTo>
                    <a:pt x="249792" y="51601"/>
                  </a:lnTo>
                  <a:lnTo>
                    <a:pt x="249792" y="0"/>
                  </a:lnTo>
                  <a:close/>
                </a:path>
              </a:pathLst>
            </a:custGeom>
            <a:solidFill>
              <a:srgbClr val="BCBCB9"/>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21" name="object 39">
              <a:extLst>
                <a:ext uri="{FF2B5EF4-FFF2-40B4-BE49-F238E27FC236}">
                  <a16:creationId xmlns:a16="http://schemas.microsoft.com/office/drawing/2014/main" id="{AE19A551-0218-4AE3-88AF-FD5484569928}"/>
                </a:ext>
              </a:extLst>
            </p:cNvPr>
            <p:cNvSpPr/>
            <p:nvPr/>
          </p:nvSpPr>
          <p:spPr>
            <a:xfrm>
              <a:off x="1586727" y="1547016"/>
              <a:ext cx="841375" cy="839469"/>
            </a:xfrm>
            <a:custGeom>
              <a:avLst/>
              <a:gdLst/>
              <a:ahLst/>
              <a:cxnLst/>
              <a:rect l="l" t="t" r="r" b="b"/>
              <a:pathLst>
                <a:path w="841375" h="839469">
                  <a:moveTo>
                    <a:pt x="420624" y="0"/>
                  </a:moveTo>
                  <a:lnTo>
                    <a:pt x="371570" y="2822"/>
                  </a:lnTo>
                  <a:lnTo>
                    <a:pt x="324178" y="11080"/>
                  </a:lnTo>
                  <a:lnTo>
                    <a:pt x="278764" y="24459"/>
                  </a:lnTo>
                  <a:lnTo>
                    <a:pt x="235644" y="42643"/>
                  </a:lnTo>
                  <a:lnTo>
                    <a:pt x="195132" y="65318"/>
                  </a:lnTo>
                  <a:lnTo>
                    <a:pt x="157544" y="92170"/>
                  </a:lnTo>
                  <a:lnTo>
                    <a:pt x="123197" y="122882"/>
                  </a:lnTo>
                  <a:lnTo>
                    <a:pt x="92406" y="157142"/>
                  </a:lnTo>
                  <a:lnTo>
                    <a:pt x="65486" y="194633"/>
                  </a:lnTo>
                  <a:lnTo>
                    <a:pt x="42752" y="235041"/>
                  </a:lnTo>
                  <a:lnTo>
                    <a:pt x="24521" y="278051"/>
                  </a:lnTo>
                  <a:lnTo>
                    <a:pt x="11108" y="323349"/>
                  </a:lnTo>
                  <a:lnTo>
                    <a:pt x="2829" y="370620"/>
                  </a:lnTo>
                  <a:lnTo>
                    <a:pt x="0" y="419548"/>
                  </a:lnTo>
                  <a:lnTo>
                    <a:pt x="2829" y="468476"/>
                  </a:lnTo>
                  <a:lnTo>
                    <a:pt x="11108" y="515746"/>
                  </a:lnTo>
                  <a:lnTo>
                    <a:pt x="24521" y="561044"/>
                  </a:lnTo>
                  <a:lnTo>
                    <a:pt x="42752" y="604054"/>
                  </a:lnTo>
                  <a:lnTo>
                    <a:pt x="65486" y="644462"/>
                  </a:lnTo>
                  <a:lnTo>
                    <a:pt x="92406" y="681953"/>
                  </a:lnTo>
                  <a:lnTo>
                    <a:pt x="123197" y="716212"/>
                  </a:lnTo>
                  <a:lnTo>
                    <a:pt x="157544" y="746925"/>
                  </a:lnTo>
                  <a:lnTo>
                    <a:pt x="195132" y="773776"/>
                  </a:lnTo>
                  <a:lnTo>
                    <a:pt x="235644" y="796452"/>
                  </a:lnTo>
                  <a:lnTo>
                    <a:pt x="278764" y="814636"/>
                  </a:lnTo>
                  <a:lnTo>
                    <a:pt x="324178" y="828014"/>
                  </a:lnTo>
                  <a:lnTo>
                    <a:pt x="371570" y="836272"/>
                  </a:lnTo>
                  <a:lnTo>
                    <a:pt x="420624" y="839095"/>
                  </a:lnTo>
                  <a:lnTo>
                    <a:pt x="469677" y="836272"/>
                  </a:lnTo>
                  <a:lnTo>
                    <a:pt x="517069" y="828014"/>
                  </a:lnTo>
                  <a:lnTo>
                    <a:pt x="562483" y="814636"/>
                  </a:lnTo>
                  <a:lnTo>
                    <a:pt x="605603" y="796452"/>
                  </a:lnTo>
                  <a:lnTo>
                    <a:pt x="646115" y="773776"/>
                  </a:lnTo>
                  <a:lnTo>
                    <a:pt x="683703" y="746925"/>
                  </a:lnTo>
                  <a:lnTo>
                    <a:pt x="718050" y="716212"/>
                  </a:lnTo>
                  <a:lnTo>
                    <a:pt x="748841" y="681953"/>
                  </a:lnTo>
                  <a:lnTo>
                    <a:pt x="775761" y="644462"/>
                  </a:lnTo>
                  <a:lnTo>
                    <a:pt x="798495" y="604054"/>
                  </a:lnTo>
                  <a:lnTo>
                    <a:pt x="816726" y="561044"/>
                  </a:lnTo>
                  <a:lnTo>
                    <a:pt x="830139" y="515746"/>
                  </a:lnTo>
                  <a:lnTo>
                    <a:pt x="838418" y="468476"/>
                  </a:lnTo>
                  <a:lnTo>
                    <a:pt x="841248" y="419548"/>
                  </a:lnTo>
                  <a:lnTo>
                    <a:pt x="838418" y="370620"/>
                  </a:lnTo>
                  <a:lnTo>
                    <a:pt x="830139" y="323349"/>
                  </a:lnTo>
                  <a:lnTo>
                    <a:pt x="816726" y="278051"/>
                  </a:lnTo>
                  <a:lnTo>
                    <a:pt x="798495" y="235041"/>
                  </a:lnTo>
                  <a:lnTo>
                    <a:pt x="775761" y="194633"/>
                  </a:lnTo>
                  <a:lnTo>
                    <a:pt x="748841" y="157142"/>
                  </a:lnTo>
                  <a:lnTo>
                    <a:pt x="718050" y="122882"/>
                  </a:lnTo>
                  <a:lnTo>
                    <a:pt x="683703" y="92170"/>
                  </a:lnTo>
                  <a:lnTo>
                    <a:pt x="646115" y="65318"/>
                  </a:lnTo>
                  <a:lnTo>
                    <a:pt x="605603" y="42643"/>
                  </a:lnTo>
                  <a:lnTo>
                    <a:pt x="562483" y="24459"/>
                  </a:lnTo>
                  <a:lnTo>
                    <a:pt x="517069" y="11080"/>
                  </a:lnTo>
                  <a:lnTo>
                    <a:pt x="469677" y="2822"/>
                  </a:lnTo>
                  <a:lnTo>
                    <a:pt x="420624" y="0"/>
                  </a:lnTo>
                  <a:close/>
                </a:path>
              </a:pathLst>
            </a:custGeom>
            <a:solidFill>
              <a:srgbClr val="62B5E5"/>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22" name="object 40">
              <a:extLst>
                <a:ext uri="{FF2B5EF4-FFF2-40B4-BE49-F238E27FC236}">
                  <a16:creationId xmlns:a16="http://schemas.microsoft.com/office/drawing/2014/main" id="{9C185438-2B0A-4F3B-8DD0-591530FDBDE4}"/>
                </a:ext>
              </a:extLst>
            </p:cNvPr>
            <p:cNvSpPr/>
            <p:nvPr/>
          </p:nvSpPr>
          <p:spPr>
            <a:xfrm>
              <a:off x="1786319" y="1816459"/>
              <a:ext cx="365760" cy="365125"/>
            </a:xfrm>
            <a:custGeom>
              <a:avLst/>
              <a:gdLst/>
              <a:ahLst/>
              <a:cxnLst/>
              <a:rect l="l" t="t" r="r" b="b"/>
              <a:pathLst>
                <a:path w="365760" h="365125">
                  <a:moveTo>
                    <a:pt x="245382" y="0"/>
                  </a:moveTo>
                  <a:lnTo>
                    <a:pt x="228553" y="0"/>
                  </a:lnTo>
                  <a:lnTo>
                    <a:pt x="220840" y="3521"/>
                  </a:lnTo>
                  <a:lnTo>
                    <a:pt x="214880" y="9155"/>
                  </a:lnTo>
                  <a:lnTo>
                    <a:pt x="197352" y="27111"/>
                  </a:lnTo>
                  <a:lnTo>
                    <a:pt x="191392" y="33097"/>
                  </a:lnTo>
                  <a:lnTo>
                    <a:pt x="187885" y="40843"/>
                  </a:lnTo>
                  <a:lnTo>
                    <a:pt x="187885" y="55278"/>
                  </a:lnTo>
                  <a:lnTo>
                    <a:pt x="189639" y="60911"/>
                  </a:lnTo>
                  <a:lnTo>
                    <a:pt x="192794" y="65840"/>
                  </a:lnTo>
                  <a:lnTo>
                    <a:pt x="22409" y="134499"/>
                  </a:lnTo>
                  <a:lnTo>
                    <a:pt x="0" y="171204"/>
                  </a:lnTo>
                  <a:lnTo>
                    <a:pt x="1594" y="180182"/>
                  </a:lnTo>
                  <a:lnTo>
                    <a:pt x="170357" y="354202"/>
                  </a:lnTo>
                  <a:lnTo>
                    <a:pt x="196300" y="365117"/>
                  </a:lnTo>
                  <a:lnTo>
                    <a:pt x="199805" y="365117"/>
                  </a:lnTo>
                  <a:lnTo>
                    <a:pt x="232059" y="341175"/>
                  </a:lnTo>
                  <a:lnTo>
                    <a:pt x="232480" y="340118"/>
                  </a:lnTo>
                  <a:lnTo>
                    <a:pt x="196651" y="340118"/>
                  </a:lnTo>
                  <a:lnTo>
                    <a:pt x="193495" y="339766"/>
                  </a:lnTo>
                  <a:lnTo>
                    <a:pt x="190691" y="338710"/>
                  </a:lnTo>
                  <a:lnTo>
                    <a:pt x="188236" y="336246"/>
                  </a:lnTo>
                  <a:lnTo>
                    <a:pt x="28720" y="177806"/>
                  </a:lnTo>
                  <a:lnTo>
                    <a:pt x="25916" y="174989"/>
                  </a:lnTo>
                  <a:lnTo>
                    <a:pt x="24514" y="170764"/>
                  </a:lnTo>
                  <a:lnTo>
                    <a:pt x="25215" y="166538"/>
                  </a:lnTo>
                  <a:lnTo>
                    <a:pt x="25916" y="162665"/>
                  </a:lnTo>
                  <a:lnTo>
                    <a:pt x="28720" y="159144"/>
                  </a:lnTo>
                  <a:lnTo>
                    <a:pt x="32577" y="157384"/>
                  </a:lnTo>
                  <a:lnTo>
                    <a:pt x="110406" y="126048"/>
                  </a:lnTo>
                  <a:lnTo>
                    <a:pt x="182024" y="126048"/>
                  </a:lnTo>
                  <a:lnTo>
                    <a:pt x="162293" y="123231"/>
                  </a:lnTo>
                  <a:lnTo>
                    <a:pt x="146034" y="121031"/>
                  </a:lnTo>
                  <a:lnTo>
                    <a:pt x="137987" y="119766"/>
                  </a:lnTo>
                  <a:lnTo>
                    <a:pt x="130039" y="118303"/>
                  </a:lnTo>
                  <a:lnTo>
                    <a:pt x="236266" y="75347"/>
                  </a:lnTo>
                  <a:lnTo>
                    <a:pt x="212427" y="51405"/>
                  </a:lnTo>
                  <a:lnTo>
                    <a:pt x="212427" y="47532"/>
                  </a:lnTo>
                  <a:lnTo>
                    <a:pt x="235214" y="24646"/>
                  </a:lnTo>
                  <a:lnTo>
                    <a:pt x="274480" y="24646"/>
                  </a:lnTo>
                  <a:lnTo>
                    <a:pt x="259055" y="9155"/>
                  </a:lnTo>
                  <a:lnTo>
                    <a:pt x="253095" y="3521"/>
                  </a:lnTo>
                  <a:lnTo>
                    <a:pt x="245382" y="0"/>
                  </a:lnTo>
                  <a:close/>
                </a:path>
                <a:path w="365760" h="365125">
                  <a:moveTo>
                    <a:pt x="182024" y="126048"/>
                  </a:moveTo>
                  <a:lnTo>
                    <a:pt x="110406" y="126048"/>
                  </a:lnTo>
                  <a:lnTo>
                    <a:pt x="149847" y="134465"/>
                  </a:lnTo>
                  <a:lnTo>
                    <a:pt x="189288" y="140044"/>
                  </a:lnTo>
                  <a:lnTo>
                    <a:pt x="228728" y="152884"/>
                  </a:lnTo>
                  <a:lnTo>
                    <a:pt x="268169" y="183087"/>
                  </a:lnTo>
                  <a:lnTo>
                    <a:pt x="208920" y="332021"/>
                  </a:lnTo>
                  <a:lnTo>
                    <a:pt x="199805" y="339766"/>
                  </a:lnTo>
                  <a:lnTo>
                    <a:pt x="198754" y="339766"/>
                  </a:lnTo>
                  <a:lnTo>
                    <a:pt x="197702" y="340118"/>
                  </a:lnTo>
                  <a:lnTo>
                    <a:pt x="232480" y="340118"/>
                  </a:lnTo>
                  <a:lnTo>
                    <a:pt x="298600" y="173932"/>
                  </a:lnTo>
                  <a:lnTo>
                    <a:pt x="271675" y="173932"/>
                  </a:lnTo>
                  <a:lnTo>
                    <a:pt x="273078" y="170059"/>
                  </a:lnTo>
                  <a:lnTo>
                    <a:pt x="244675" y="147443"/>
                  </a:lnTo>
                  <a:lnTo>
                    <a:pt x="216502" y="134102"/>
                  </a:lnTo>
                  <a:lnTo>
                    <a:pt x="188921" y="127033"/>
                  </a:lnTo>
                  <a:lnTo>
                    <a:pt x="182024" y="126048"/>
                  </a:lnTo>
                  <a:close/>
                </a:path>
                <a:path w="365760" h="365125">
                  <a:moveTo>
                    <a:pt x="334189" y="172876"/>
                  </a:moveTo>
                  <a:lnTo>
                    <a:pt x="299020" y="172876"/>
                  </a:lnTo>
                  <a:lnTo>
                    <a:pt x="303929" y="176397"/>
                  </a:lnTo>
                  <a:lnTo>
                    <a:pt x="309889" y="178158"/>
                  </a:lnTo>
                  <a:lnTo>
                    <a:pt x="324613" y="178158"/>
                  </a:lnTo>
                  <a:lnTo>
                    <a:pt x="332326" y="174636"/>
                  </a:lnTo>
                  <a:lnTo>
                    <a:pt x="334189" y="172876"/>
                  </a:lnTo>
                  <a:close/>
                </a:path>
                <a:path w="365760" h="365125">
                  <a:moveTo>
                    <a:pt x="289555" y="128865"/>
                  </a:moveTo>
                  <a:lnTo>
                    <a:pt x="271675" y="173932"/>
                  </a:lnTo>
                  <a:lnTo>
                    <a:pt x="298600" y="173932"/>
                  </a:lnTo>
                  <a:lnTo>
                    <a:pt x="299020" y="172876"/>
                  </a:lnTo>
                  <a:lnTo>
                    <a:pt x="334189" y="172876"/>
                  </a:lnTo>
                  <a:lnTo>
                    <a:pt x="338286" y="169003"/>
                  </a:lnTo>
                  <a:lnTo>
                    <a:pt x="353411" y="153511"/>
                  </a:lnTo>
                  <a:lnTo>
                    <a:pt x="314096" y="153511"/>
                  </a:lnTo>
                  <a:lnTo>
                    <a:pt x="289555" y="128865"/>
                  </a:lnTo>
                  <a:close/>
                </a:path>
                <a:path w="365760" h="365125">
                  <a:moveTo>
                    <a:pt x="274480" y="24646"/>
                  </a:moveTo>
                  <a:lnTo>
                    <a:pt x="239071" y="24646"/>
                  </a:lnTo>
                  <a:lnTo>
                    <a:pt x="340740" y="126752"/>
                  </a:lnTo>
                  <a:lnTo>
                    <a:pt x="340740" y="130977"/>
                  </a:lnTo>
                  <a:lnTo>
                    <a:pt x="338286" y="133090"/>
                  </a:lnTo>
                  <a:lnTo>
                    <a:pt x="317952" y="153511"/>
                  </a:lnTo>
                  <a:lnTo>
                    <a:pt x="353411" y="153511"/>
                  </a:lnTo>
                  <a:lnTo>
                    <a:pt x="355816" y="151047"/>
                  </a:lnTo>
                  <a:lnTo>
                    <a:pt x="361776" y="145061"/>
                  </a:lnTo>
                  <a:lnTo>
                    <a:pt x="365281" y="137314"/>
                  </a:lnTo>
                  <a:lnTo>
                    <a:pt x="365281" y="120415"/>
                  </a:lnTo>
                  <a:lnTo>
                    <a:pt x="361776" y="112317"/>
                  </a:lnTo>
                  <a:lnTo>
                    <a:pt x="274480" y="24646"/>
                  </a:lnTo>
                  <a:close/>
                </a:path>
              </a:pathLst>
            </a:custGeom>
            <a:solidFill>
              <a:srgbClr val="FFFFF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23" name="object 41">
              <a:extLst>
                <a:ext uri="{FF2B5EF4-FFF2-40B4-BE49-F238E27FC236}">
                  <a16:creationId xmlns:a16="http://schemas.microsoft.com/office/drawing/2014/main" id="{A3044C30-FEDD-480E-853E-FAC3EE0A952B}"/>
                </a:ext>
              </a:extLst>
            </p:cNvPr>
            <p:cNvSpPr/>
            <p:nvPr/>
          </p:nvSpPr>
          <p:spPr>
            <a:xfrm>
              <a:off x="1961854" y="1980138"/>
              <a:ext cx="62865" cy="63500"/>
            </a:xfrm>
            <a:custGeom>
              <a:avLst/>
              <a:gdLst/>
              <a:ahLst/>
              <a:cxnLst/>
              <a:rect l="l" t="t" r="r" b="b"/>
              <a:pathLst>
                <a:path w="62864" h="63500">
                  <a:moveTo>
                    <a:pt x="31229" y="0"/>
                  </a:moveTo>
                  <a:lnTo>
                    <a:pt x="19096" y="2470"/>
                  </a:lnTo>
                  <a:lnTo>
                    <a:pt x="9167" y="9199"/>
                  </a:lnTo>
                  <a:lnTo>
                    <a:pt x="2461" y="19163"/>
                  </a:lnTo>
                  <a:lnTo>
                    <a:pt x="0" y="31339"/>
                  </a:lnTo>
                  <a:lnTo>
                    <a:pt x="2461" y="43719"/>
                  </a:lnTo>
                  <a:lnTo>
                    <a:pt x="9167" y="53788"/>
                  </a:lnTo>
                  <a:lnTo>
                    <a:pt x="19096" y="60556"/>
                  </a:lnTo>
                  <a:lnTo>
                    <a:pt x="31229" y="63032"/>
                  </a:lnTo>
                  <a:lnTo>
                    <a:pt x="43363" y="60556"/>
                  </a:lnTo>
                  <a:lnTo>
                    <a:pt x="53292" y="53788"/>
                  </a:lnTo>
                  <a:lnTo>
                    <a:pt x="55579" y="50355"/>
                  </a:lnTo>
                  <a:lnTo>
                    <a:pt x="31229" y="50355"/>
                  </a:lnTo>
                  <a:lnTo>
                    <a:pt x="23828" y="48869"/>
                  </a:lnTo>
                  <a:lnTo>
                    <a:pt x="17807" y="44809"/>
                  </a:lnTo>
                  <a:lnTo>
                    <a:pt x="13761" y="38767"/>
                  </a:lnTo>
                  <a:lnTo>
                    <a:pt x="12280" y="31339"/>
                  </a:lnTo>
                  <a:lnTo>
                    <a:pt x="13761" y="24115"/>
                  </a:lnTo>
                  <a:lnTo>
                    <a:pt x="17807" y="18178"/>
                  </a:lnTo>
                  <a:lnTo>
                    <a:pt x="23828" y="14157"/>
                  </a:lnTo>
                  <a:lnTo>
                    <a:pt x="31229" y="12677"/>
                  </a:lnTo>
                  <a:lnTo>
                    <a:pt x="55632" y="12677"/>
                  </a:lnTo>
                  <a:lnTo>
                    <a:pt x="53292" y="9199"/>
                  </a:lnTo>
                  <a:lnTo>
                    <a:pt x="43363" y="2470"/>
                  </a:lnTo>
                  <a:lnTo>
                    <a:pt x="31229" y="0"/>
                  </a:lnTo>
                  <a:close/>
                </a:path>
                <a:path w="62864" h="63500">
                  <a:moveTo>
                    <a:pt x="55632" y="12677"/>
                  </a:moveTo>
                  <a:lnTo>
                    <a:pt x="31229" y="12677"/>
                  </a:lnTo>
                  <a:lnTo>
                    <a:pt x="38631" y="14157"/>
                  </a:lnTo>
                  <a:lnTo>
                    <a:pt x="44651" y="18178"/>
                  </a:lnTo>
                  <a:lnTo>
                    <a:pt x="48698" y="24115"/>
                  </a:lnTo>
                  <a:lnTo>
                    <a:pt x="50178" y="31339"/>
                  </a:lnTo>
                  <a:lnTo>
                    <a:pt x="48698" y="38767"/>
                  </a:lnTo>
                  <a:lnTo>
                    <a:pt x="44651" y="44809"/>
                  </a:lnTo>
                  <a:lnTo>
                    <a:pt x="38631" y="48869"/>
                  </a:lnTo>
                  <a:lnTo>
                    <a:pt x="31229" y="50355"/>
                  </a:lnTo>
                  <a:lnTo>
                    <a:pt x="55579" y="50355"/>
                  </a:lnTo>
                  <a:lnTo>
                    <a:pt x="59998" y="43719"/>
                  </a:lnTo>
                  <a:lnTo>
                    <a:pt x="62459" y="31339"/>
                  </a:lnTo>
                  <a:lnTo>
                    <a:pt x="59998" y="19163"/>
                  </a:lnTo>
                  <a:lnTo>
                    <a:pt x="55632" y="12677"/>
                  </a:lnTo>
                  <a:close/>
                </a:path>
              </a:pathLst>
            </a:custGeom>
            <a:solidFill>
              <a:srgbClr val="FFFFF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24" name="object 42">
              <a:extLst>
                <a:ext uri="{FF2B5EF4-FFF2-40B4-BE49-F238E27FC236}">
                  <a16:creationId xmlns:a16="http://schemas.microsoft.com/office/drawing/2014/main" id="{D0EF5E8C-3C54-4935-977C-73CFE245D907}"/>
                </a:ext>
              </a:extLst>
            </p:cNvPr>
            <p:cNvSpPr/>
            <p:nvPr/>
          </p:nvSpPr>
          <p:spPr>
            <a:xfrm>
              <a:off x="2124662" y="1778698"/>
              <a:ext cx="62865" cy="63500"/>
            </a:xfrm>
            <a:custGeom>
              <a:avLst/>
              <a:gdLst/>
              <a:ahLst/>
              <a:cxnLst/>
              <a:rect l="l" t="t" r="r" b="b"/>
              <a:pathLst>
                <a:path w="62864" h="63500">
                  <a:moveTo>
                    <a:pt x="31553" y="0"/>
                  </a:moveTo>
                  <a:lnTo>
                    <a:pt x="19227" y="2470"/>
                  </a:lnTo>
                  <a:lnTo>
                    <a:pt x="9202" y="9199"/>
                  </a:lnTo>
                  <a:lnTo>
                    <a:pt x="2465" y="19164"/>
                  </a:lnTo>
                  <a:lnTo>
                    <a:pt x="0" y="31341"/>
                  </a:lnTo>
                  <a:lnTo>
                    <a:pt x="2465" y="43721"/>
                  </a:lnTo>
                  <a:lnTo>
                    <a:pt x="9202" y="53790"/>
                  </a:lnTo>
                  <a:lnTo>
                    <a:pt x="19227" y="60557"/>
                  </a:lnTo>
                  <a:lnTo>
                    <a:pt x="31553" y="63033"/>
                  </a:lnTo>
                  <a:lnTo>
                    <a:pt x="43676" y="60557"/>
                  </a:lnTo>
                  <a:lnTo>
                    <a:pt x="53596" y="53790"/>
                  </a:lnTo>
                  <a:lnTo>
                    <a:pt x="55881" y="50356"/>
                  </a:lnTo>
                  <a:lnTo>
                    <a:pt x="31553" y="50356"/>
                  </a:lnTo>
                  <a:lnTo>
                    <a:pt x="24157" y="48871"/>
                  </a:lnTo>
                  <a:lnTo>
                    <a:pt x="18142" y="44810"/>
                  </a:lnTo>
                  <a:lnTo>
                    <a:pt x="14100" y="38768"/>
                  </a:lnTo>
                  <a:lnTo>
                    <a:pt x="12621" y="31341"/>
                  </a:lnTo>
                  <a:lnTo>
                    <a:pt x="14100" y="24116"/>
                  </a:lnTo>
                  <a:lnTo>
                    <a:pt x="18142" y="18179"/>
                  </a:lnTo>
                  <a:lnTo>
                    <a:pt x="24157" y="14157"/>
                  </a:lnTo>
                  <a:lnTo>
                    <a:pt x="31553" y="12677"/>
                  </a:lnTo>
                  <a:lnTo>
                    <a:pt x="55934" y="12677"/>
                  </a:lnTo>
                  <a:lnTo>
                    <a:pt x="53596" y="9199"/>
                  </a:lnTo>
                  <a:lnTo>
                    <a:pt x="43676" y="2470"/>
                  </a:lnTo>
                  <a:lnTo>
                    <a:pt x="31553" y="0"/>
                  </a:lnTo>
                  <a:close/>
                </a:path>
                <a:path w="62864" h="63500">
                  <a:moveTo>
                    <a:pt x="55934" y="12677"/>
                  </a:moveTo>
                  <a:lnTo>
                    <a:pt x="31553" y="12677"/>
                  </a:lnTo>
                  <a:lnTo>
                    <a:pt x="38745" y="14157"/>
                  </a:lnTo>
                  <a:lnTo>
                    <a:pt x="44656" y="18179"/>
                  </a:lnTo>
                  <a:lnTo>
                    <a:pt x="48661" y="24116"/>
                  </a:lnTo>
                  <a:lnTo>
                    <a:pt x="50134" y="31341"/>
                  </a:lnTo>
                  <a:lnTo>
                    <a:pt x="48661" y="38768"/>
                  </a:lnTo>
                  <a:lnTo>
                    <a:pt x="44656" y="44810"/>
                  </a:lnTo>
                  <a:lnTo>
                    <a:pt x="38745" y="48871"/>
                  </a:lnTo>
                  <a:lnTo>
                    <a:pt x="31553" y="50356"/>
                  </a:lnTo>
                  <a:lnTo>
                    <a:pt x="55881" y="50356"/>
                  </a:lnTo>
                  <a:lnTo>
                    <a:pt x="60296" y="43721"/>
                  </a:lnTo>
                  <a:lnTo>
                    <a:pt x="62755" y="31341"/>
                  </a:lnTo>
                  <a:lnTo>
                    <a:pt x="60296" y="19164"/>
                  </a:lnTo>
                  <a:lnTo>
                    <a:pt x="55934" y="12677"/>
                  </a:lnTo>
                  <a:close/>
                </a:path>
              </a:pathLst>
            </a:custGeom>
            <a:solidFill>
              <a:srgbClr val="FFFFF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25" name="object 43">
              <a:extLst>
                <a:ext uri="{FF2B5EF4-FFF2-40B4-BE49-F238E27FC236}">
                  <a16:creationId xmlns:a16="http://schemas.microsoft.com/office/drawing/2014/main" id="{6AF835BD-CF9C-472B-B221-E8336EC6B3A6}"/>
                </a:ext>
              </a:extLst>
            </p:cNvPr>
            <p:cNvSpPr/>
            <p:nvPr/>
          </p:nvSpPr>
          <p:spPr>
            <a:xfrm>
              <a:off x="1886516" y="1967501"/>
              <a:ext cx="50165" cy="50800"/>
            </a:xfrm>
            <a:custGeom>
              <a:avLst/>
              <a:gdLst/>
              <a:ahLst/>
              <a:cxnLst/>
              <a:rect l="l" t="t" r="r" b="b"/>
              <a:pathLst>
                <a:path w="50164" h="50800">
                  <a:moveTo>
                    <a:pt x="25264" y="0"/>
                  </a:moveTo>
                  <a:lnTo>
                    <a:pt x="15395" y="1976"/>
                  </a:lnTo>
                  <a:lnTo>
                    <a:pt x="7368" y="7379"/>
                  </a:lnTo>
                  <a:lnTo>
                    <a:pt x="1973" y="15417"/>
                  </a:lnTo>
                  <a:lnTo>
                    <a:pt x="0" y="25299"/>
                  </a:lnTo>
                  <a:lnTo>
                    <a:pt x="1973" y="34979"/>
                  </a:lnTo>
                  <a:lnTo>
                    <a:pt x="7368" y="42913"/>
                  </a:lnTo>
                  <a:lnTo>
                    <a:pt x="15395" y="48277"/>
                  </a:lnTo>
                  <a:lnTo>
                    <a:pt x="25264" y="50248"/>
                  </a:lnTo>
                  <a:lnTo>
                    <a:pt x="34928" y="48277"/>
                  </a:lnTo>
                  <a:lnTo>
                    <a:pt x="42850" y="42913"/>
                  </a:lnTo>
                  <a:lnTo>
                    <a:pt x="46201" y="37950"/>
                  </a:lnTo>
                  <a:lnTo>
                    <a:pt x="18246" y="37950"/>
                  </a:lnTo>
                  <a:lnTo>
                    <a:pt x="12631" y="32327"/>
                  </a:lnTo>
                  <a:lnTo>
                    <a:pt x="12631" y="18272"/>
                  </a:lnTo>
                  <a:lnTo>
                    <a:pt x="18246" y="12650"/>
                  </a:lnTo>
                  <a:lnTo>
                    <a:pt x="46363" y="12650"/>
                  </a:lnTo>
                  <a:lnTo>
                    <a:pt x="42850" y="7379"/>
                  </a:lnTo>
                  <a:lnTo>
                    <a:pt x="34928" y="1976"/>
                  </a:lnTo>
                  <a:lnTo>
                    <a:pt x="25264" y="0"/>
                  </a:lnTo>
                  <a:close/>
                </a:path>
                <a:path w="50164" h="50800">
                  <a:moveTo>
                    <a:pt x="46363" y="12650"/>
                  </a:moveTo>
                  <a:lnTo>
                    <a:pt x="31930" y="12650"/>
                  </a:lnTo>
                  <a:lnTo>
                    <a:pt x="37543" y="18272"/>
                  </a:lnTo>
                  <a:lnTo>
                    <a:pt x="37543" y="32327"/>
                  </a:lnTo>
                  <a:lnTo>
                    <a:pt x="31930" y="37950"/>
                  </a:lnTo>
                  <a:lnTo>
                    <a:pt x="46201" y="37950"/>
                  </a:lnTo>
                  <a:lnTo>
                    <a:pt x="48206" y="34979"/>
                  </a:lnTo>
                  <a:lnTo>
                    <a:pt x="50175" y="25299"/>
                  </a:lnTo>
                  <a:lnTo>
                    <a:pt x="48206" y="15417"/>
                  </a:lnTo>
                  <a:lnTo>
                    <a:pt x="46363" y="12650"/>
                  </a:lnTo>
                  <a:close/>
                </a:path>
              </a:pathLst>
            </a:custGeom>
            <a:solidFill>
              <a:srgbClr val="FFFFF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26" name="object 44">
              <a:extLst>
                <a:ext uri="{FF2B5EF4-FFF2-40B4-BE49-F238E27FC236}">
                  <a16:creationId xmlns:a16="http://schemas.microsoft.com/office/drawing/2014/main" id="{66491F0C-41E8-45F5-8C6E-4C65345E6DA5}"/>
                </a:ext>
              </a:extLst>
            </p:cNvPr>
            <p:cNvSpPr/>
            <p:nvPr/>
          </p:nvSpPr>
          <p:spPr>
            <a:xfrm>
              <a:off x="1936691" y="2055807"/>
              <a:ext cx="25400" cy="25400"/>
            </a:xfrm>
            <a:custGeom>
              <a:avLst/>
              <a:gdLst/>
              <a:ahLst/>
              <a:cxnLst/>
              <a:rect l="l" t="t" r="r" b="b"/>
              <a:pathLst>
                <a:path w="25400" h="25400">
                  <a:moveTo>
                    <a:pt x="19528" y="0"/>
                  </a:moveTo>
                  <a:lnTo>
                    <a:pt x="5632" y="0"/>
                  </a:lnTo>
                  <a:lnTo>
                    <a:pt x="0" y="5591"/>
                  </a:lnTo>
                  <a:lnTo>
                    <a:pt x="0" y="19384"/>
                  </a:lnTo>
                  <a:lnTo>
                    <a:pt x="5632" y="24975"/>
                  </a:lnTo>
                  <a:lnTo>
                    <a:pt x="19528" y="24975"/>
                  </a:lnTo>
                  <a:lnTo>
                    <a:pt x="25161" y="19384"/>
                  </a:lnTo>
                  <a:lnTo>
                    <a:pt x="25161" y="5591"/>
                  </a:lnTo>
                  <a:lnTo>
                    <a:pt x="19528" y="0"/>
                  </a:lnTo>
                  <a:close/>
                </a:path>
              </a:pathLst>
            </a:custGeom>
            <a:solidFill>
              <a:srgbClr val="FFFFF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27" name="object 45">
              <a:extLst>
                <a:ext uri="{FF2B5EF4-FFF2-40B4-BE49-F238E27FC236}">
                  <a16:creationId xmlns:a16="http://schemas.microsoft.com/office/drawing/2014/main" id="{77AFD1CE-A503-433F-8B64-0979758E084F}"/>
                </a:ext>
              </a:extLst>
            </p:cNvPr>
            <p:cNvSpPr/>
            <p:nvPr/>
          </p:nvSpPr>
          <p:spPr>
            <a:xfrm>
              <a:off x="2137243" y="1866708"/>
              <a:ext cx="25400" cy="26034"/>
            </a:xfrm>
            <a:custGeom>
              <a:avLst/>
              <a:gdLst/>
              <a:ahLst/>
              <a:cxnLst/>
              <a:rect l="l" t="t" r="r" b="b"/>
              <a:pathLst>
                <a:path w="25400" h="26035">
                  <a:moveTo>
                    <a:pt x="19528" y="0"/>
                  </a:moveTo>
                  <a:lnTo>
                    <a:pt x="5632" y="0"/>
                  </a:lnTo>
                  <a:lnTo>
                    <a:pt x="0" y="5690"/>
                  </a:lnTo>
                  <a:lnTo>
                    <a:pt x="0" y="19729"/>
                  </a:lnTo>
                  <a:lnTo>
                    <a:pt x="5632" y="25420"/>
                  </a:lnTo>
                  <a:lnTo>
                    <a:pt x="19528" y="25420"/>
                  </a:lnTo>
                  <a:lnTo>
                    <a:pt x="25161" y="19729"/>
                  </a:lnTo>
                  <a:lnTo>
                    <a:pt x="25161" y="5690"/>
                  </a:lnTo>
                  <a:lnTo>
                    <a:pt x="19528" y="0"/>
                  </a:lnTo>
                  <a:close/>
                </a:path>
              </a:pathLst>
            </a:custGeom>
            <a:solidFill>
              <a:srgbClr val="FFFFF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28" name="object 46">
              <a:extLst>
                <a:ext uri="{FF2B5EF4-FFF2-40B4-BE49-F238E27FC236}">
                  <a16:creationId xmlns:a16="http://schemas.microsoft.com/office/drawing/2014/main" id="{84564A20-750E-4E35-ACF1-409B9C20F457}"/>
                </a:ext>
              </a:extLst>
            </p:cNvPr>
            <p:cNvSpPr/>
            <p:nvPr/>
          </p:nvSpPr>
          <p:spPr>
            <a:xfrm>
              <a:off x="1676948" y="1641303"/>
              <a:ext cx="660400" cy="660400"/>
            </a:xfrm>
            <a:custGeom>
              <a:avLst/>
              <a:gdLst/>
              <a:ahLst/>
              <a:cxnLst/>
              <a:rect l="l" t="t" r="r" b="b"/>
              <a:pathLst>
                <a:path w="660400" h="660400">
                  <a:moveTo>
                    <a:pt x="329897" y="0"/>
                  </a:moveTo>
                  <a:lnTo>
                    <a:pt x="280969" y="3559"/>
                  </a:lnTo>
                  <a:lnTo>
                    <a:pt x="234329" y="13903"/>
                  </a:lnTo>
                  <a:lnTo>
                    <a:pt x="190478" y="30533"/>
                  </a:lnTo>
                  <a:lnTo>
                    <a:pt x="149914" y="52948"/>
                  </a:lnTo>
                  <a:lnTo>
                    <a:pt x="113138" y="80650"/>
                  </a:lnTo>
                  <a:lnTo>
                    <a:pt x="80650" y="113139"/>
                  </a:lnTo>
                  <a:lnTo>
                    <a:pt x="52948" y="149915"/>
                  </a:lnTo>
                  <a:lnTo>
                    <a:pt x="30532" y="190479"/>
                  </a:lnTo>
                  <a:lnTo>
                    <a:pt x="13903" y="234330"/>
                  </a:lnTo>
                  <a:lnTo>
                    <a:pt x="3559" y="280970"/>
                  </a:lnTo>
                  <a:lnTo>
                    <a:pt x="0" y="329899"/>
                  </a:lnTo>
                  <a:lnTo>
                    <a:pt x="3559" y="378537"/>
                  </a:lnTo>
                  <a:lnTo>
                    <a:pt x="13903" y="424997"/>
                  </a:lnTo>
                  <a:lnTo>
                    <a:pt x="30532" y="468761"/>
                  </a:lnTo>
                  <a:lnTo>
                    <a:pt x="52948" y="509313"/>
                  </a:lnTo>
                  <a:lnTo>
                    <a:pt x="80650" y="546135"/>
                  </a:lnTo>
                  <a:lnTo>
                    <a:pt x="113138" y="578711"/>
                  </a:lnTo>
                  <a:lnTo>
                    <a:pt x="149914" y="606524"/>
                  </a:lnTo>
                  <a:lnTo>
                    <a:pt x="190478" y="629055"/>
                  </a:lnTo>
                  <a:lnTo>
                    <a:pt x="234329" y="645790"/>
                  </a:lnTo>
                  <a:lnTo>
                    <a:pt x="280969" y="656209"/>
                  </a:lnTo>
                  <a:lnTo>
                    <a:pt x="329897" y="659798"/>
                  </a:lnTo>
                  <a:lnTo>
                    <a:pt x="378536" y="656209"/>
                  </a:lnTo>
                  <a:lnTo>
                    <a:pt x="424996" y="645790"/>
                  </a:lnTo>
                  <a:lnTo>
                    <a:pt x="462505" y="631447"/>
                  </a:lnTo>
                  <a:lnTo>
                    <a:pt x="329897" y="631447"/>
                  </a:lnTo>
                  <a:lnTo>
                    <a:pt x="280709" y="627492"/>
                  </a:lnTo>
                  <a:lnTo>
                    <a:pt x="234072" y="616045"/>
                  </a:lnTo>
                  <a:lnTo>
                    <a:pt x="190606" y="597732"/>
                  </a:lnTo>
                  <a:lnTo>
                    <a:pt x="150928" y="573179"/>
                  </a:lnTo>
                  <a:lnTo>
                    <a:pt x="115657" y="543012"/>
                  </a:lnTo>
                  <a:lnTo>
                    <a:pt x="85412" y="507858"/>
                  </a:lnTo>
                  <a:lnTo>
                    <a:pt x="60811" y="468344"/>
                  </a:lnTo>
                  <a:lnTo>
                    <a:pt x="42473" y="425095"/>
                  </a:lnTo>
                  <a:lnTo>
                    <a:pt x="31017" y="378738"/>
                  </a:lnTo>
                  <a:lnTo>
                    <a:pt x="27061" y="329899"/>
                  </a:lnTo>
                  <a:lnTo>
                    <a:pt x="31017" y="280710"/>
                  </a:lnTo>
                  <a:lnTo>
                    <a:pt x="42473" y="234073"/>
                  </a:lnTo>
                  <a:lnTo>
                    <a:pt x="60811" y="190606"/>
                  </a:lnTo>
                  <a:lnTo>
                    <a:pt x="85412" y="150928"/>
                  </a:lnTo>
                  <a:lnTo>
                    <a:pt x="115657" y="115658"/>
                  </a:lnTo>
                  <a:lnTo>
                    <a:pt x="150928" y="85413"/>
                  </a:lnTo>
                  <a:lnTo>
                    <a:pt x="190606" y="60812"/>
                  </a:lnTo>
                  <a:lnTo>
                    <a:pt x="234072" y="42474"/>
                  </a:lnTo>
                  <a:lnTo>
                    <a:pt x="280709" y="31018"/>
                  </a:lnTo>
                  <a:lnTo>
                    <a:pt x="329897" y="27062"/>
                  </a:lnTo>
                  <a:lnTo>
                    <a:pt x="459626" y="27062"/>
                  </a:lnTo>
                  <a:lnTo>
                    <a:pt x="424996" y="13903"/>
                  </a:lnTo>
                  <a:lnTo>
                    <a:pt x="378536" y="3559"/>
                  </a:lnTo>
                  <a:lnTo>
                    <a:pt x="329897" y="0"/>
                  </a:lnTo>
                  <a:close/>
                </a:path>
                <a:path w="660400" h="660400">
                  <a:moveTo>
                    <a:pt x="459626" y="27062"/>
                  </a:moveTo>
                  <a:lnTo>
                    <a:pt x="329897" y="27062"/>
                  </a:lnTo>
                  <a:lnTo>
                    <a:pt x="378737" y="31018"/>
                  </a:lnTo>
                  <a:lnTo>
                    <a:pt x="425094" y="42474"/>
                  </a:lnTo>
                  <a:lnTo>
                    <a:pt x="468343" y="60812"/>
                  </a:lnTo>
                  <a:lnTo>
                    <a:pt x="507858" y="85413"/>
                  </a:lnTo>
                  <a:lnTo>
                    <a:pt x="543011" y="115658"/>
                  </a:lnTo>
                  <a:lnTo>
                    <a:pt x="573178" y="150928"/>
                  </a:lnTo>
                  <a:lnTo>
                    <a:pt x="597731" y="190606"/>
                  </a:lnTo>
                  <a:lnTo>
                    <a:pt x="616044" y="234073"/>
                  </a:lnTo>
                  <a:lnTo>
                    <a:pt x="627491" y="280710"/>
                  </a:lnTo>
                  <a:lnTo>
                    <a:pt x="631446" y="329899"/>
                  </a:lnTo>
                  <a:lnTo>
                    <a:pt x="627491" y="378738"/>
                  </a:lnTo>
                  <a:lnTo>
                    <a:pt x="616044" y="425095"/>
                  </a:lnTo>
                  <a:lnTo>
                    <a:pt x="597731" y="468344"/>
                  </a:lnTo>
                  <a:lnTo>
                    <a:pt x="573178" y="507858"/>
                  </a:lnTo>
                  <a:lnTo>
                    <a:pt x="543011" y="543012"/>
                  </a:lnTo>
                  <a:lnTo>
                    <a:pt x="507858" y="573179"/>
                  </a:lnTo>
                  <a:lnTo>
                    <a:pt x="468343" y="597732"/>
                  </a:lnTo>
                  <a:lnTo>
                    <a:pt x="425094" y="616045"/>
                  </a:lnTo>
                  <a:lnTo>
                    <a:pt x="378737" y="627492"/>
                  </a:lnTo>
                  <a:lnTo>
                    <a:pt x="329897" y="631447"/>
                  </a:lnTo>
                  <a:lnTo>
                    <a:pt x="462505" y="631447"/>
                  </a:lnTo>
                  <a:lnTo>
                    <a:pt x="509312" y="606524"/>
                  </a:lnTo>
                  <a:lnTo>
                    <a:pt x="546134" y="578711"/>
                  </a:lnTo>
                  <a:lnTo>
                    <a:pt x="578710" y="546135"/>
                  </a:lnTo>
                  <a:lnTo>
                    <a:pt x="606522" y="509313"/>
                  </a:lnTo>
                  <a:lnTo>
                    <a:pt x="629054" y="468761"/>
                  </a:lnTo>
                  <a:lnTo>
                    <a:pt x="645788" y="424997"/>
                  </a:lnTo>
                  <a:lnTo>
                    <a:pt x="656208" y="378537"/>
                  </a:lnTo>
                  <a:lnTo>
                    <a:pt x="659796" y="329899"/>
                  </a:lnTo>
                  <a:lnTo>
                    <a:pt x="656208" y="280970"/>
                  </a:lnTo>
                  <a:lnTo>
                    <a:pt x="645788" y="234330"/>
                  </a:lnTo>
                  <a:lnTo>
                    <a:pt x="629054" y="190479"/>
                  </a:lnTo>
                  <a:lnTo>
                    <a:pt x="606522" y="149915"/>
                  </a:lnTo>
                  <a:lnTo>
                    <a:pt x="578710" y="113139"/>
                  </a:lnTo>
                  <a:lnTo>
                    <a:pt x="546134" y="80650"/>
                  </a:lnTo>
                  <a:lnTo>
                    <a:pt x="509312" y="52948"/>
                  </a:lnTo>
                  <a:lnTo>
                    <a:pt x="468760" y="30533"/>
                  </a:lnTo>
                  <a:lnTo>
                    <a:pt x="459626" y="27062"/>
                  </a:lnTo>
                  <a:close/>
                </a:path>
              </a:pathLst>
            </a:custGeom>
            <a:solidFill>
              <a:srgbClr val="FFFFF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29" name="object 47">
              <a:extLst>
                <a:ext uri="{FF2B5EF4-FFF2-40B4-BE49-F238E27FC236}">
                  <a16:creationId xmlns:a16="http://schemas.microsoft.com/office/drawing/2014/main" id="{1D1A05B8-16CF-4F5C-800D-F2EB179112F8}"/>
                </a:ext>
              </a:extLst>
            </p:cNvPr>
            <p:cNvSpPr txBox="1"/>
            <p:nvPr/>
          </p:nvSpPr>
          <p:spPr>
            <a:xfrm>
              <a:off x="6833087" y="2610103"/>
              <a:ext cx="1245234" cy="563691"/>
            </a:xfrm>
            <a:prstGeom prst="rect">
              <a:avLst/>
            </a:prstGeom>
          </p:spPr>
          <p:txBody>
            <a:bodyPr vert="horz" wrap="square" lIns="0" tIns="0" rIns="0" bIns="0" rtlCol="0">
              <a:spAutoFit/>
            </a:bodyPr>
            <a:lstStyle/>
            <a:p>
              <a:pPr algn="ctr">
                <a:lnSpc>
                  <a:spcPct val="100000"/>
                </a:lnSpc>
              </a:pPr>
              <a:r>
                <a:rPr sz="1000" b="1" spc="-5">
                  <a:solidFill>
                    <a:srgbClr val="62B5E5"/>
                  </a:solidFill>
                  <a:latin typeface="Open Sans" panose="020B0606030504020204" pitchFamily="34" charset="0"/>
                  <a:ea typeface="Open Sans" panose="020B0606030504020204" pitchFamily="34" charset="0"/>
                  <a:cs typeface="Open Sans" panose="020B0606030504020204" pitchFamily="34" charset="0"/>
                </a:rPr>
                <a:t>Publish</a:t>
              </a:r>
              <a:endParaRPr sz="1000">
                <a:latin typeface="Open Sans" panose="020B0606030504020204" pitchFamily="34" charset="0"/>
                <a:ea typeface="Open Sans" panose="020B0606030504020204" pitchFamily="34" charset="0"/>
                <a:cs typeface="Open Sans" panose="020B0606030504020204" pitchFamily="34" charset="0"/>
              </a:endParaRPr>
            </a:p>
            <a:p>
              <a:pPr marL="12700" marR="5080" algn="ctr">
                <a:lnSpc>
                  <a:spcPct val="105000"/>
                </a:lnSpc>
                <a:spcBef>
                  <a:spcPts val="204"/>
                </a:spcBef>
              </a:pPr>
              <a:r>
                <a:rPr sz="800" spc="-5">
                  <a:latin typeface="Open Sans" panose="020B0606030504020204" pitchFamily="34" charset="0"/>
                  <a:ea typeface="Open Sans" panose="020B0606030504020204" pitchFamily="34" charset="0"/>
                  <a:cs typeface="Open Sans" panose="020B0606030504020204" pitchFamily="34" charset="0"/>
                </a:rPr>
                <a:t>Publish </a:t>
              </a:r>
              <a:r>
                <a:rPr sz="800" spc="-10">
                  <a:latin typeface="Open Sans" panose="020B0606030504020204" pitchFamily="34" charset="0"/>
                  <a:ea typeface="Open Sans" panose="020B0606030504020204" pitchFamily="34" charset="0"/>
                  <a:cs typeface="Open Sans" panose="020B0606030504020204" pitchFamily="34" charset="0"/>
                </a:rPr>
                <a:t>insights</a:t>
              </a:r>
              <a:r>
                <a:rPr sz="800" spc="-45">
                  <a:latin typeface="Open Sans" panose="020B0606030504020204" pitchFamily="34" charset="0"/>
                  <a:ea typeface="Open Sans" panose="020B0606030504020204" pitchFamily="34" charset="0"/>
                  <a:cs typeface="Open Sans" panose="020B0606030504020204" pitchFamily="34" charset="0"/>
                </a:rPr>
                <a:t> </a:t>
              </a:r>
              <a:r>
                <a:rPr sz="800" spc="-5">
                  <a:latin typeface="Open Sans" panose="020B0606030504020204" pitchFamily="34" charset="0"/>
                  <a:ea typeface="Open Sans" panose="020B0606030504020204" pitchFamily="34" charset="0"/>
                  <a:cs typeface="Open Sans" panose="020B0606030504020204" pitchFamily="34" charset="0"/>
                </a:rPr>
                <a:t>and  action</a:t>
              </a:r>
              <a:r>
                <a:rPr sz="800" spc="-80">
                  <a:latin typeface="Open Sans" panose="020B0606030504020204" pitchFamily="34" charset="0"/>
                  <a:ea typeface="Open Sans" panose="020B0606030504020204" pitchFamily="34" charset="0"/>
                  <a:cs typeface="Open Sans" panose="020B0606030504020204" pitchFamily="34" charset="0"/>
                </a:rPr>
                <a:t> </a:t>
              </a:r>
              <a:r>
                <a:rPr sz="800" spc="-5">
                  <a:latin typeface="Open Sans" panose="020B0606030504020204" pitchFamily="34" charset="0"/>
                  <a:ea typeface="Open Sans" panose="020B0606030504020204" pitchFamily="34" charset="0"/>
                  <a:cs typeface="Open Sans" panose="020B0606030504020204" pitchFamily="34" charset="0"/>
                </a:rPr>
                <a:t>items</a:t>
              </a:r>
              <a:endParaRPr sz="800">
                <a:latin typeface="Open Sans" panose="020B0606030504020204" pitchFamily="34" charset="0"/>
                <a:ea typeface="Open Sans" panose="020B0606030504020204" pitchFamily="34" charset="0"/>
                <a:cs typeface="Open Sans" panose="020B0606030504020204" pitchFamily="34" charset="0"/>
              </a:endParaRPr>
            </a:p>
          </p:txBody>
        </p:sp>
        <p:sp>
          <p:nvSpPr>
            <p:cNvPr id="30" name="object 48">
              <a:extLst>
                <a:ext uri="{FF2B5EF4-FFF2-40B4-BE49-F238E27FC236}">
                  <a16:creationId xmlns:a16="http://schemas.microsoft.com/office/drawing/2014/main" id="{40012758-40DC-4373-BEB4-5C3B49058AF0}"/>
                </a:ext>
              </a:extLst>
            </p:cNvPr>
            <p:cNvSpPr/>
            <p:nvPr/>
          </p:nvSpPr>
          <p:spPr>
            <a:xfrm>
              <a:off x="7688864" y="1498892"/>
              <a:ext cx="209550" cy="208915"/>
            </a:xfrm>
            <a:custGeom>
              <a:avLst/>
              <a:gdLst/>
              <a:ahLst/>
              <a:cxnLst/>
              <a:rect l="l" t="t" r="r" b="b"/>
              <a:pathLst>
                <a:path w="209550" h="208914">
                  <a:moveTo>
                    <a:pt x="26267" y="0"/>
                  </a:moveTo>
                  <a:lnTo>
                    <a:pt x="0" y="44530"/>
                  </a:lnTo>
                  <a:lnTo>
                    <a:pt x="38754" y="71102"/>
                  </a:lnTo>
                  <a:lnTo>
                    <a:pt x="74841" y="100930"/>
                  </a:lnTo>
                  <a:lnTo>
                    <a:pt x="108019" y="133866"/>
                  </a:lnTo>
                  <a:lnTo>
                    <a:pt x="138045" y="169766"/>
                  </a:lnTo>
                  <a:lnTo>
                    <a:pt x="164675" y="208484"/>
                  </a:lnTo>
                  <a:lnTo>
                    <a:pt x="209128" y="183182"/>
                  </a:lnTo>
                  <a:lnTo>
                    <a:pt x="179830" y="139744"/>
                  </a:lnTo>
                  <a:lnTo>
                    <a:pt x="146652" y="99464"/>
                  </a:lnTo>
                  <a:lnTo>
                    <a:pt x="109838" y="62585"/>
                  </a:lnTo>
                  <a:lnTo>
                    <a:pt x="69628" y="29349"/>
                  </a:lnTo>
                  <a:lnTo>
                    <a:pt x="26267" y="0"/>
                  </a:lnTo>
                  <a:close/>
                </a:path>
              </a:pathLst>
            </a:custGeom>
            <a:solidFill>
              <a:srgbClr val="62B5E5"/>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31" name="object 49">
              <a:extLst>
                <a:ext uri="{FF2B5EF4-FFF2-40B4-BE49-F238E27FC236}">
                  <a16:creationId xmlns:a16="http://schemas.microsoft.com/office/drawing/2014/main" id="{EB93F0F6-4020-47A8-9BC5-22E6FE95195C}"/>
                </a:ext>
              </a:extLst>
            </p:cNvPr>
            <p:cNvSpPr/>
            <p:nvPr/>
          </p:nvSpPr>
          <p:spPr>
            <a:xfrm>
              <a:off x="7442299" y="1418208"/>
              <a:ext cx="251460" cy="112395"/>
            </a:xfrm>
            <a:custGeom>
              <a:avLst/>
              <a:gdLst/>
              <a:ahLst/>
              <a:cxnLst/>
              <a:rect l="l" t="t" r="r" b="b"/>
              <a:pathLst>
                <a:path w="251459" h="112394">
                  <a:moveTo>
                    <a:pt x="0" y="0"/>
                  </a:moveTo>
                  <a:lnTo>
                    <a:pt x="0" y="51601"/>
                  </a:lnTo>
                  <a:lnTo>
                    <a:pt x="48062" y="55195"/>
                  </a:lnTo>
                  <a:lnTo>
                    <a:pt x="94860" y="63354"/>
                  </a:lnTo>
                  <a:lnTo>
                    <a:pt x="140104" y="75787"/>
                  </a:lnTo>
                  <a:lnTo>
                    <a:pt x="183501" y="92203"/>
                  </a:lnTo>
                  <a:lnTo>
                    <a:pt x="224760" y="112309"/>
                  </a:lnTo>
                  <a:lnTo>
                    <a:pt x="251084" y="67790"/>
                  </a:lnTo>
                  <a:lnTo>
                    <a:pt x="204949" y="45004"/>
                  </a:lnTo>
                  <a:lnTo>
                    <a:pt x="156579" y="26589"/>
                  </a:lnTo>
                  <a:lnTo>
                    <a:pt x="106167" y="12788"/>
                  </a:lnTo>
                  <a:lnTo>
                    <a:pt x="53910" y="3844"/>
                  </a:lnTo>
                  <a:lnTo>
                    <a:pt x="0" y="0"/>
                  </a:lnTo>
                  <a:close/>
                </a:path>
              </a:pathLst>
            </a:custGeom>
            <a:solidFill>
              <a:srgbClr val="62B5E5"/>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32" name="object 50">
              <a:extLst>
                <a:ext uri="{FF2B5EF4-FFF2-40B4-BE49-F238E27FC236}">
                  <a16:creationId xmlns:a16="http://schemas.microsoft.com/office/drawing/2014/main" id="{7B0C191B-187A-4692-9ABB-EBB8B5833D54}"/>
                </a:ext>
              </a:extLst>
            </p:cNvPr>
            <p:cNvSpPr/>
            <p:nvPr/>
          </p:nvSpPr>
          <p:spPr>
            <a:xfrm>
              <a:off x="7865719" y="1704148"/>
              <a:ext cx="112395" cy="250190"/>
            </a:xfrm>
            <a:custGeom>
              <a:avLst/>
              <a:gdLst/>
              <a:ahLst/>
              <a:cxnLst/>
              <a:rect l="l" t="t" r="r" b="b"/>
              <a:pathLst>
                <a:path w="112395" h="250189">
                  <a:moveTo>
                    <a:pt x="45530" y="0"/>
                  </a:moveTo>
                  <a:lnTo>
                    <a:pt x="0" y="26294"/>
                  </a:lnTo>
                  <a:lnTo>
                    <a:pt x="20495" y="67401"/>
                  </a:lnTo>
                  <a:lnTo>
                    <a:pt x="36959" y="110499"/>
                  </a:lnTo>
                  <a:lnTo>
                    <a:pt x="49246" y="155393"/>
                  </a:lnTo>
                  <a:lnTo>
                    <a:pt x="57211" y="201889"/>
                  </a:lnTo>
                  <a:lnTo>
                    <a:pt x="60708" y="249792"/>
                  </a:lnTo>
                  <a:lnTo>
                    <a:pt x="112309" y="249792"/>
                  </a:lnTo>
                  <a:lnTo>
                    <a:pt x="108473" y="196435"/>
                  </a:lnTo>
                  <a:lnTo>
                    <a:pt x="99585" y="144535"/>
                  </a:lnTo>
                  <a:lnTo>
                    <a:pt x="85938" y="94334"/>
                  </a:lnTo>
                  <a:lnTo>
                    <a:pt x="67822" y="46074"/>
                  </a:lnTo>
                  <a:lnTo>
                    <a:pt x="45530" y="0"/>
                  </a:lnTo>
                  <a:close/>
                </a:path>
              </a:pathLst>
            </a:custGeom>
            <a:solidFill>
              <a:srgbClr val="62B5E5"/>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33" name="object 51">
              <a:extLst>
                <a:ext uri="{FF2B5EF4-FFF2-40B4-BE49-F238E27FC236}">
                  <a16:creationId xmlns:a16="http://schemas.microsoft.com/office/drawing/2014/main" id="{A1C26DC8-3815-4143-B1E1-37CAA22BAC8F}"/>
                </a:ext>
              </a:extLst>
            </p:cNvPr>
            <p:cNvSpPr/>
            <p:nvPr/>
          </p:nvSpPr>
          <p:spPr>
            <a:xfrm>
              <a:off x="7865719" y="1979758"/>
              <a:ext cx="112395" cy="251460"/>
            </a:xfrm>
            <a:custGeom>
              <a:avLst/>
              <a:gdLst/>
              <a:ahLst/>
              <a:cxnLst/>
              <a:rect l="l" t="t" r="r" b="b"/>
              <a:pathLst>
                <a:path w="112395" h="251460">
                  <a:moveTo>
                    <a:pt x="112309" y="0"/>
                  </a:moveTo>
                  <a:lnTo>
                    <a:pt x="60708" y="0"/>
                  </a:lnTo>
                  <a:lnTo>
                    <a:pt x="57211" y="48061"/>
                  </a:lnTo>
                  <a:lnTo>
                    <a:pt x="49246" y="94860"/>
                  </a:lnTo>
                  <a:lnTo>
                    <a:pt x="36959" y="140103"/>
                  </a:lnTo>
                  <a:lnTo>
                    <a:pt x="20495" y="183500"/>
                  </a:lnTo>
                  <a:lnTo>
                    <a:pt x="0" y="224759"/>
                  </a:lnTo>
                  <a:lnTo>
                    <a:pt x="45530" y="251082"/>
                  </a:lnTo>
                  <a:lnTo>
                    <a:pt x="67822" y="204948"/>
                  </a:lnTo>
                  <a:lnTo>
                    <a:pt x="85938" y="156578"/>
                  </a:lnTo>
                  <a:lnTo>
                    <a:pt x="99585" y="106167"/>
                  </a:lnTo>
                  <a:lnTo>
                    <a:pt x="108473" y="53909"/>
                  </a:lnTo>
                  <a:lnTo>
                    <a:pt x="112309" y="0"/>
                  </a:lnTo>
                  <a:close/>
                </a:path>
              </a:pathLst>
            </a:custGeom>
            <a:solidFill>
              <a:srgbClr val="62B5E5"/>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34" name="object 52">
              <a:extLst>
                <a:ext uri="{FF2B5EF4-FFF2-40B4-BE49-F238E27FC236}">
                  <a16:creationId xmlns:a16="http://schemas.microsoft.com/office/drawing/2014/main" id="{40DA993B-12A4-47A9-ABC7-958D7FD5B5A6}"/>
                </a:ext>
              </a:extLst>
            </p:cNvPr>
            <p:cNvSpPr/>
            <p:nvPr/>
          </p:nvSpPr>
          <p:spPr>
            <a:xfrm>
              <a:off x="7688864" y="2226323"/>
              <a:ext cx="209550" cy="209550"/>
            </a:xfrm>
            <a:custGeom>
              <a:avLst/>
              <a:gdLst/>
              <a:ahLst/>
              <a:cxnLst/>
              <a:rect l="l" t="t" r="r" b="b"/>
              <a:pathLst>
                <a:path w="209550" h="209550">
                  <a:moveTo>
                    <a:pt x="164675" y="0"/>
                  </a:moveTo>
                  <a:lnTo>
                    <a:pt x="138045" y="38754"/>
                  </a:lnTo>
                  <a:lnTo>
                    <a:pt x="108019" y="74841"/>
                  </a:lnTo>
                  <a:lnTo>
                    <a:pt x="74841" y="108019"/>
                  </a:lnTo>
                  <a:lnTo>
                    <a:pt x="38754" y="138045"/>
                  </a:lnTo>
                  <a:lnTo>
                    <a:pt x="0" y="164675"/>
                  </a:lnTo>
                  <a:lnTo>
                    <a:pt x="26267" y="209128"/>
                  </a:lnTo>
                  <a:lnTo>
                    <a:pt x="69628" y="179830"/>
                  </a:lnTo>
                  <a:lnTo>
                    <a:pt x="109838" y="146652"/>
                  </a:lnTo>
                  <a:lnTo>
                    <a:pt x="146652" y="109838"/>
                  </a:lnTo>
                  <a:lnTo>
                    <a:pt x="179830" y="69628"/>
                  </a:lnTo>
                  <a:lnTo>
                    <a:pt x="209128" y="26267"/>
                  </a:lnTo>
                  <a:lnTo>
                    <a:pt x="164675" y="0"/>
                  </a:lnTo>
                  <a:close/>
                </a:path>
              </a:pathLst>
            </a:custGeom>
            <a:solidFill>
              <a:srgbClr val="62B5E5"/>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35" name="object 53">
              <a:extLst>
                <a:ext uri="{FF2B5EF4-FFF2-40B4-BE49-F238E27FC236}">
                  <a16:creationId xmlns:a16="http://schemas.microsoft.com/office/drawing/2014/main" id="{21783BFC-7A65-4A1E-802F-0A0240309D66}"/>
                </a:ext>
              </a:extLst>
            </p:cNvPr>
            <p:cNvSpPr/>
            <p:nvPr/>
          </p:nvSpPr>
          <p:spPr>
            <a:xfrm>
              <a:off x="7442299" y="2404469"/>
              <a:ext cx="251460" cy="111125"/>
            </a:xfrm>
            <a:custGeom>
              <a:avLst/>
              <a:gdLst/>
              <a:ahLst/>
              <a:cxnLst/>
              <a:rect l="l" t="t" r="r" b="b"/>
              <a:pathLst>
                <a:path w="251459" h="111125">
                  <a:moveTo>
                    <a:pt x="224760" y="0"/>
                  </a:moveTo>
                  <a:lnTo>
                    <a:pt x="183501" y="19951"/>
                  </a:lnTo>
                  <a:lnTo>
                    <a:pt x="140104" y="36075"/>
                  </a:lnTo>
                  <a:lnTo>
                    <a:pt x="94860" y="48178"/>
                  </a:lnTo>
                  <a:lnTo>
                    <a:pt x="48062" y="56066"/>
                  </a:lnTo>
                  <a:lnTo>
                    <a:pt x="0" y="59546"/>
                  </a:lnTo>
                  <a:lnTo>
                    <a:pt x="0" y="111019"/>
                  </a:lnTo>
                  <a:lnTo>
                    <a:pt x="53910" y="107192"/>
                  </a:lnTo>
                  <a:lnTo>
                    <a:pt x="106167" y="98327"/>
                  </a:lnTo>
                  <a:lnTo>
                    <a:pt x="156579" y="84714"/>
                  </a:lnTo>
                  <a:lnTo>
                    <a:pt x="204949" y="66644"/>
                  </a:lnTo>
                  <a:lnTo>
                    <a:pt x="251084" y="44408"/>
                  </a:lnTo>
                  <a:lnTo>
                    <a:pt x="224760" y="0"/>
                  </a:lnTo>
                  <a:close/>
                </a:path>
              </a:pathLst>
            </a:custGeom>
            <a:solidFill>
              <a:srgbClr val="62B5E5"/>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36" name="object 54">
              <a:extLst>
                <a:ext uri="{FF2B5EF4-FFF2-40B4-BE49-F238E27FC236}">
                  <a16:creationId xmlns:a16="http://schemas.microsoft.com/office/drawing/2014/main" id="{DAD0208E-8549-4FCB-90DA-5FE4B81A5AC3}"/>
                </a:ext>
              </a:extLst>
            </p:cNvPr>
            <p:cNvSpPr/>
            <p:nvPr/>
          </p:nvSpPr>
          <p:spPr>
            <a:xfrm>
              <a:off x="7166687" y="2404469"/>
              <a:ext cx="250190" cy="111125"/>
            </a:xfrm>
            <a:custGeom>
              <a:avLst/>
              <a:gdLst/>
              <a:ahLst/>
              <a:cxnLst/>
              <a:rect l="l" t="t" r="r" b="b"/>
              <a:pathLst>
                <a:path w="250190" h="111125">
                  <a:moveTo>
                    <a:pt x="26294" y="0"/>
                  </a:moveTo>
                  <a:lnTo>
                    <a:pt x="0" y="44408"/>
                  </a:lnTo>
                  <a:lnTo>
                    <a:pt x="46075" y="66644"/>
                  </a:lnTo>
                  <a:lnTo>
                    <a:pt x="94334" y="84714"/>
                  </a:lnTo>
                  <a:lnTo>
                    <a:pt x="144536" y="98327"/>
                  </a:lnTo>
                  <a:lnTo>
                    <a:pt x="196436" y="107192"/>
                  </a:lnTo>
                  <a:lnTo>
                    <a:pt x="249792" y="111019"/>
                  </a:lnTo>
                  <a:lnTo>
                    <a:pt x="249792" y="59546"/>
                  </a:lnTo>
                  <a:lnTo>
                    <a:pt x="201889" y="56066"/>
                  </a:lnTo>
                  <a:lnTo>
                    <a:pt x="155393" y="48178"/>
                  </a:lnTo>
                  <a:lnTo>
                    <a:pt x="110499" y="36075"/>
                  </a:lnTo>
                  <a:lnTo>
                    <a:pt x="67401" y="19951"/>
                  </a:lnTo>
                  <a:lnTo>
                    <a:pt x="26294" y="0"/>
                  </a:lnTo>
                  <a:close/>
                </a:path>
              </a:pathLst>
            </a:custGeom>
            <a:solidFill>
              <a:srgbClr val="BCBCB9"/>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37" name="object 55">
              <a:extLst>
                <a:ext uri="{FF2B5EF4-FFF2-40B4-BE49-F238E27FC236}">
                  <a16:creationId xmlns:a16="http://schemas.microsoft.com/office/drawing/2014/main" id="{0408EEBA-C303-4D9D-B3BC-823C3DD904B6}"/>
                </a:ext>
              </a:extLst>
            </p:cNvPr>
            <p:cNvSpPr/>
            <p:nvPr/>
          </p:nvSpPr>
          <p:spPr>
            <a:xfrm>
              <a:off x="6961431" y="2226323"/>
              <a:ext cx="208915" cy="209550"/>
            </a:xfrm>
            <a:custGeom>
              <a:avLst/>
              <a:gdLst/>
              <a:ahLst/>
              <a:cxnLst/>
              <a:rect l="l" t="t" r="r" b="b"/>
              <a:pathLst>
                <a:path w="208915" h="209550">
                  <a:moveTo>
                    <a:pt x="44531" y="0"/>
                  </a:moveTo>
                  <a:lnTo>
                    <a:pt x="0" y="26267"/>
                  </a:lnTo>
                  <a:lnTo>
                    <a:pt x="29350" y="69628"/>
                  </a:lnTo>
                  <a:lnTo>
                    <a:pt x="62586" y="109838"/>
                  </a:lnTo>
                  <a:lnTo>
                    <a:pt x="99465" y="146652"/>
                  </a:lnTo>
                  <a:lnTo>
                    <a:pt x="139744" y="179830"/>
                  </a:lnTo>
                  <a:lnTo>
                    <a:pt x="183182" y="209128"/>
                  </a:lnTo>
                  <a:lnTo>
                    <a:pt x="208484" y="164675"/>
                  </a:lnTo>
                  <a:lnTo>
                    <a:pt x="169767" y="138045"/>
                  </a:lnTo>
                  <a:lnTo>
                    <a:pt x="133867" y="108019"/>
                  </a:lnTo>
                  <a:lnTo>
                    <a:pt x="100930" y="74841"/>
                  </a:lnTo>
                  <a:lnTo>
                    <a:pt x="71103" y="38754"/>
                  </a:lnTo>
                  <a:lnTo>
                    <a:pt x="44531" y="0"/>
                  </a:lnTo>
                  <a:close/>
                </a:path>
              </a:pathLst>
            </a:custGeom>
            <a:solidFill>
              <a:srgbClr val="BCBCB9"/>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38" name="object 56">
              <a:extLst>
                <a:ext uri="{FF2B5EF4-FFF2-40B4-BE49-F238E27FC236}">
                  <a16:creationId xmlns:a16="http://schemas.microsoft.com/office/drawing/2014/main" id="{76583E88-0E1D-4F60-BF6E-0B02F27468F1}"/>
                </a:ext>
              </a:extLst>
            </p:cNvPr>
            <p:cNvSpPr/>
            <p:nvPr/>
          </p:nvSpPr>
          <p:spPr>
            <a:xfrm>
              <a:off x="6880749" y="1979758"/>
              <a:ext cx="112395" cy="251460"/>
            </a:xfrm>
            <a:custGeom>
              <a:avLst/>
              <a:gdLst/>
              <a:ahLst/>
              <a:cxnLst/>
              <a:rect l="l" t="t" r="r" b="b"/>
              <a:pathLst>
                <a:path w="112395" h="251460">
                  <a:moveTo>
                    <a:pt x="51602" y="0"/>
                  </a:moveTo>
                  <a:lnTo>
                    <a:pt x="0" y="0"/>
                  </a:lnTo>
                  <a:lnTo>
                    <a:pt x="3845" y="53909"/>
                  </a:lnTo>
                  <a:lnTo>
                    <a:pt x="12789" y="106167"/>
                  </a:lnTo>
                  <a:lnTo>
                    <a:pt x="26590" y="156578"/>
                  </a:lnTo>
                  <a:lnTo>
                    <a:pt x="45005" y="204948"/>
                  </a:lnTo>
                  <a:lnTo>
                    <a:pt x="67791" y="251082"/>
                  </a:lnTo>
                  <a:lnTo>
                    <a:pt x="112309" y="224759"/>
                  </a:lnTo>
                  <a:lnTo>
                    <a:pt x="92203" y="183500"/>
                  </a:lnTo>
                  <a:lnTo>
                    <a:pt x="75788" y="140103"/>
                  </a:lnTo>
                  <a:lnTo>
                    <a:pt x="63355" y="94860"/>
                  </a:lnTo>
                  <a:lnTo>
                    <a:pt x="55196" y="48061"/>
                  </a:lnTo>
                  <a:lnTo>
                    <a:pt x="51602" y="0"/>
                  </a:lnTo>
                  <a:close/>
                </a:path>
              </a:pathLst>
            </a:custGeom>
            <a:solidFill>
              <a:srgbClr val="BCBCB9"/>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39" name="object 57">
              <a:extLst>
                <a:ext uri="{FF2B5EF4-FFF2-40B4-BE49-F238E27FC236}">
                  <a16:creationId xmlns:a16="http://schemas.microsoft.com/office/drawing/2014/main" id="{E78554C6-742F-4AF6-9407-3F2A699FEEEF}"/>
                </a:ext>
              </a:extLst>
            </p:cNvPr>
            <p:cNvSpPr/>
            <p:nvPr/>
          </p:nvSpPr>
          <p:spPr>
            <a:xfrm>
              <a:off x="6880749" y="1704148"/>
              <a:ext cx="112395" cy="250190"/>
            </a:xfrm>
            <a:custGeom>
              <a:avLst/>
              <a:gdLst/>
              <a:ahLst/>
              <a:cxnLst/>
              <a:rect l="l" t="t" r="r" b="b"/>
              <a:pathLst>
                <a:path w="112395" h="250189">
                  <a:moveTo>
                    <a:pt x="67791" y="0"/>
                  </a:moveTo>
                  <a:lnTo>
                    <a:pt x="45005" y="46074"/>
                  </a:lnTo>
                  <a:lnTo>
                    <a:pt x="26590" y="94334"/>
                  </a:lnTo>
                  <a:lnTo>
                    <a:pt x="12789" y="144535"/>
                  </a:lnTo>
                  <a:lnTo>
                    <a:pt x="3845" y="196435"/>
                  </a:lnTo>
                  <a:lnTo>
                    <a:pt x="0" y="249792"/>
                  </a:lnTo>
                  <a:lnTo>
                    <a:pt x="51602" y="249792"/>
                  </a:lnTo>
                  <a:lnTo>
                    <a:pt x="55196" y="201889"/>
                  </a:lnTo>
                  <a:lnTo>
                    <a:pt x="63355" y="155393"/>
                  </a:lnTo>
                  <a:lnTo>
                    <a:pt x="75788" y="110499"/>
                  </a:lnTo>
                  <a:lnTo>
                    <a:pt x="92203" y="67401"/>
                  </a:lnTo>
                  <a:lnTo>
                    <a:pt x="112309" y="26294"/>
                  </a:lnTo>
                  <a:lnTo>
                    <a:pt x="67791" y="0"/>
                  </a:lnTo>
                  <a:close/>
                </a:path>
              </a:pathLst>
            </a:custGeom>
            <a:solidFill>
              <a:srgbClr val="BCBCB9"/>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40" name="object 58">
              <a:extLst>
                <a:ext uri="{FF2B5EF4-FFF2-40B4-BE49-F238E27FC236}">
                  <a16:creationId xmlns:a16="http://schemas.microsoft.com/office/drawing/2014/main" id="{5D8D1CC1-9821-4908-BED0-EEC74C732BFD}"/>
                </a:ext>
              </a:extLst>
            </p:cNvPr>
            <p:cNvSpPr/>
            <p:nvPr/>
          </p:nvSpPr>
          <p:spPr>
            <a:xfrm>
              <a:off x="6961431" y="1498892"/>
              <a:ext cx="208915" cy="208915"/>
            </a:xfrm>
            <a:custGeom>
              <a:avLst/>
              <a:gdLst/>
              <a:ahLst/>
              <a:cxnLst/>
              <a:rect l="l" t="t" r="r" b="b"/>
              <a:pathLst>
                <a:path w="208915" h="208914">
                  <a:moveTo>
                    <a:pt x="183182" y="0"/>
                  </a:moveTo>
                  <a:lnTo>
                    <a:pt x="139744" y="29349"/>
                  </a:lnTo>
                  <a:lnTo>
                    <a:pt x="99465" y="62585"/>
                  </a:lnTo>
                  <a:lnTo>
                    <a:pt x="62586" y="99464"/>
                  </a:lnTo>
                  <a:lnTo>
                    <a:pt x="29350" y="139744"/>
                  </a:lnTo>
                  <a:lnTo>
                    <a:pt x="0" y="183182"/>
                  </a:lnTo>
                  <a:lnTo>
                    <a:pt x="44531" y="208484"/>
                  </a:lnTo>
                  <a:lnTo>
                    <a:pt x="71103" y="169766"/>
                  </a:lnTo>
                  <a:lnTo>
                    <a:pt x="100930" y="133866"/>
                  </a:lnTo>
                  <a:lnTo>
                    <a:pt x="133867" y="100930"/>
                  </a:lnTo>
                  <a:lnTo>
                    <a:pt x="169767" y="71102"/>
                  </a:lnTo>
                  <a:lnTo>
                    <a:pt x="208484" y="44530"/>
                  </a:lnTo>
                  <a:lnTo>
                    <a:pt x="183182" y="0"/>
                  </a:lnTo>
                  <a:close/>
                </a:path>
              </a:pathLst>
            </a:custGeom>
            <a:solidFill>
              <a:srgbClr val="BCBCB9"/>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41" name="object 59">
              <a:extLst>
                <a:ext uri="{FF2B5EF4-FFF2-40B4-BE49-F238E27FC236}">
                  <a16:creationId xmlns:a16="http://schemas.microsoft.com/office/drawing/2014/main" id="{63E5B5FB-1F00-4B07-BA47-2B0ECA39F98D}"/>
                </a:ext>
              </a:extLst>
            </p:cNvPr>
            <p:cNvSpPr/>
            <p:nvPr/>
          </p:nvSpPr>
          <p:spPr>
            <a:xfrm>
              <a:off x="7166687" y="1418208"/>
              <a:ext cx="250190" cy="112395"/>
            </a:xfrm>
            <a:custGeom>
              <a:avLst/>
              <a:gdLst/>
              <a:ahLst/>
              <a:cxnLst/>
              <a:rect l="l" t="t" r="r" b="b"/>
              <a:pathLst>
                <a:path w="250190" h="112394">
                  <a:moveTo>
                    <a:pt x="249792" y="0"/>
                  </a:moveTo>
                  <a:lnTo>
                    <a:pt x="196436" y="3844"/>
                  </a:lnTo>
                  <a:lnTo>
                    <a:pt x="144536" y="12788"/>
                  </a:lnTo>
                  <a:lnTo>
                    <a:pt x="94334" y="26589"/>
                  </a:lnTo>
                  <a:lnTo>
                    <a:pt x="46075" y="45004"/>
                  </a:lnTo>
                  <a:lnTo>
                    <a:pt x="0" y="67790"/>
                  </a:lnTo>
                  <a:lnTo>
                    <a:pt x="25283" y="112309"/>
                  </a:lnTo>
                  <a:lnTo>
                    <a:pt x="66884" y="92203"/>
                  </a:lnTo>
                  <a:lnTo>
                    <a:pt x="110281" y="75787"/>
                  </a:lnTo>
                  <a:lnTo>
                    <a:pt x="155328" y="63354"/>
                  </a:lnTo>
                  <a:lnTo>
                    <a:pt x="201881" y="55195"/>
                  </a:lnTo>
                  <a:lnTo>
                    <a:pt x="249792" y="51601"/>
                  </a:lnTo>
                  <a:lnTo>
                    <a:pt x="249792" y="0"/>
                  </a:lnTo>
                  <a:close/>
                </a:path>
              </a:pathLst>
            </a:custGeom>
            <a:solidFill>
              <a:srgbClr val="BCBCB9"/>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42" name="object 60">
              <a:extLst>
                <a:ext uri="{FF2B5EF4-FFF2-40B4-BE49-F238E27FC236}">
                  <a16:creationId xmlns:a16="http://schemas.microsoft.com/office/drawing/2014/main" id="{1178AABD-BB2B-486C-A382-9C65085AF17D}"/>
                </a:ext>
              </a:extLst>
            </p:cNvPr>
            <p:cNvSpPr/>
            <p:nvPr/>
          </p:nvSpPr>
          <p:spPr>
            <a:xfrm>
              <a:off x="7018757" y="1547301"/>
              <a:ext cx="839469" cy="839469"/>
            </a:xfrm>
            <a:custGeom>
              <a:avLst/>
              <a:gdLst/>
              <a:ahLst/>
              <a:cxnLst/>
              <a:rect l="l" t="t" r="r" b="b"/>
              <a:pathLst>
                <a:path w="839470" h="839469">
                  <a:moveTo>
                    <a:pt x="419548" y="0"/>
                  </a:moveTo>
                  <a:lnTo>
                    <a:pt x="370620" y="2822"/>
                  </a:lnTo>
                  <a:lnTo>
                    <a:pt x="323349" y="11080"/>
                  </a:lnTo>
                  <a:lnTo>
                    <a:pt x="278051" y="24459"/>
                  </a:lnTo>
                  <a:lnTo>
                    <a:pt x="235041" y="42643"/>
                  </a:lnTo>
                  <a:lnTo>
                    <a:pt x="194633" y="65318"/>
                  </a:lnTo>
                  <a:lnTo>
                    <a:pt x="157142" y="92170"/>
                  </a:lnTo>
                  <a:lnTo>
                    <a:pt x="122882" y="122882"/>
                  </a:lnTo>
                  <a:lnTo>
                    <a:pt x="92170" y="157142"/>
                  </a:lnTo>
                  <a:lnTo>
                    <a:pt x="65318" y="194633"/>
                  </a:lnTo>
                  <a:lnTo>
                    <a:pt x="42643" y="235041"/>
                  </a:lnTo>
                  <a:lnTo>
                    <a:pt x="24459" y="278051"/>
                  </a:lnTo>
                  <a:lnTo>
                    <a:pt x="11080" y="323349"/>
                  </a:lnTo>
                  <a:lnTo>
                    <a:pt x="2822" y="370620"/>
                  </a:lnTo>
                  <a:lnTo>
                    <a:pt x="0" y="419548"/>
                  </a:lnTo>
                  <a:lnTo>
                    <a:pt x="2822" y="468476"/>
                  </a:lnTo>
                  <a:lnTo>
                    <a:pt x="11080" y="515746"/>
                  </a:lnTo>
                  <a:lnTo>
                    <a:pt x="24459" y="561044"/>
                  </a:lnTo>
                  <a:lnTo>
                    <a:pt x="42643" y="604055"/>
                  </a:lnTo>
                  <a:lnTo>
                    <a:pt x="65318" y="644463"/>
                  </a:lnTo>
                  <a:lnTo>
                    <a:pt x="92170" y="681954"/>
                  </a:lnTo>
                  <a:lnTo>
                    <a:pt x="122882" y="716213"/>
                  </a:lnTo>
                  <a:lnTo>
                    <a:pt x="157142" y="746926"/>
                  </a:lnTo>
                  <a:lnTo>
                    <a:pt x="194633" y="773778"/>
                  </a:lnTo>
                  <a:lnTo>
                    <a:pt x="235041" y="796453"/>
                  </a:lnTo>
                  <a:lnTo>
                    <a:pt x="278051" y="814637"/>
                  </a:lnTo>
                  <a:lnTo>
                    <a:pt x="323349" y="828016"/>
                  </a:lnTo>
                  <a:lnTo>
                    <a:pt x="370620" y="836274"/>
                  </a:lnTo>
                  <a:lnTo>
                    <a:pt x="419548" y="839096"/>
                  </a:lnTo>
                  <a:lnTo>
                    <a:pt x="468476" y="836274"/>
                  </a:lnTo>
                  <a:lnTo>
                    <a:pt x="515746" y="828016"/>
                  </a:lnTo>
                  <a:lnTo>
                    <a:pt x="561044" y="814637"/>
                  </a:lnTo>
                  <a:lnTo>
                    <a:pt x="604055" y="796453"/>
                  </a:lnTo>
                  <a:lnTo>
                    <a:pt x="644463" y="773778"/>
                  </a:lnTo>
                  <a:lnTo>
                    <a:pt x="681954" y="746926"/>
                  </a:lnTo>
                  <a:lnTo>
                    <a:pt x="716213" y="716213"/>
                  </a:lnTo>
                  <a:lnTo>
                    <a:pt x="746926" y="681954"/>
                  </a:lnTo>
                  <a:lnTo>
                    <a:pt x="773778" y="644463"/>
                  </a:lnTo>
                  <a:lnTo>
                    <a:pt x="796453" y="604055"/>
                  </a:lnTo>
                  <a:lnTo>
                    <a:pt x="814637" y="561044"/>
                  </a:lnTo>
                  <a:lnTo>
                    <a:pt x="828016" y="515746"/>
                  </a:lnTo>
                  <a:lnTo>
                    <a:pt x="836274" y="468476"/>
                  </a:lnTo>
                  <a:lnTo>
                    <a:pt x="839096" y="419548"/>
                  </a:lnTo>
                  <a:lnTo>
                    <a:pt x="836274" y="370620"/>
                  </a:lnTo>
                  <a:lnTo>
                    <a:pt x="828016" y="323349"/>
                  </a:lnTo>
                  <a:lnTo>
                    <a:pt x="814637" y="278051"/>
                  </a:lnTo>
                  <a:lnTo>
                    <a:pt x="796453" y="235041"/>
                  </a:lnTo>
                  <a:lnTo>
                    <a:pt x="773778" y="194633"/>
                  </a:lnTo>
                  <a:lnTo>
                    <a:pt x="746926" y="157142"/>
                  </a:lnTo>
                  <a:lnTo>
                    <a:pt x="716213" y="122882"/>
                  </a:lnTo>
                  <a:lnTo>
                    <a:pt x="681954" y="92170"/>
                  </a:lnTo>
                  <a:lnTo>
                    <a:pt x="644463" y="65318"/>
                  </a:lnTo>
                  <a:lnTo>
                    <a:pt x="604055" y="42643"/>
                  </a:lnTo>
                  <a:lnTo>
                    <a:pt x="561044" y="24459"/>
                  </a:lnTo>
                  <a:lnTo>
                    <a:pt x="515746" y="11080"/>
                  </a:lnTo>
                  <a:lnTo>
                    <a:pt x="468476" y="2822"/>
                  </a:lnTo>
                  <a:lnTo>
                    <a:pt x="419548" y="0"/>
                  </a:lnTo>
                  <a:close/>
                </a:path>
              </a:pathLst>
            </a:custGeom>
            <a:solidFill>
              <a:srgbClr val="62B5E5"/>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43" name="object 61">
              <a:extLst>
                <a:ext uri="{FF2B5EF4-FFF2-40B4-BE49-F238E27FC236}">
                  <a16:creationId xmlns:a16="http://schemas.microsoft.com/office/drawing/2014/main" id="{920B52B0-6F3B-4994-9EC9-2FFB6633914A}"/>
                </a:ext>
              </a:extLst>
            </p:cNvPr>
            <p:cNvSpPr/>
            <p:nvPr/>
          </p:nvSpPr>
          <p:spPr>
            <a:xfrm>
              <a:off x="7107583" y="1643684"/>
              <a:ext cx="660400" cy="660400"/>
            </a:xfrm>
            <a:custGeom>
              <a:avLst/>
              <a:gdLst/>
              <a:ahLst/>
              <a:cxnLst/>
              <a:rect l="l" t="t" r="r" b="b"/>
              <a:pathLst>
                <a:path w="660400" h="660400">
                  <a:moveTo>
                    <a:pt x="329899" y="0"/>
                  </a:moveTo>
                  <a:lnTo>
                    <a:pt x="280970" y="3559"/>
                  </a:lnTo>
                  <a:lnTo>
                    <a:pt x="234330" y="13903"/>
                  </a:lnTo>
                  <a:lnTo>
                    <a:pt x="190478" y="30533"/>
                  </a:lnTo>
                  <a:lnTo>
                    <a:pt x="149914" y="52948"/>
                  </a:lnTo>
                  <a:lnTo>
                    <a:pt x="113139" y="80650"/>
                  </a:lnTo>
                  <a:lnTo>
                    <a:pt x="80650" y="113139"/>
                  </a:lnTo>
                  <a:lnTo>
                    <a:pt x="52948" y="149915"/>
                  </a:lnTo>
                  <a:lnTo>
                    <a:pt x="30532" y="190479"/>
                  </a:lnTo>
                  <a:lnTo>
                    <a:pt x="13903" y="234330"/>
                  </a:lnTo>
                  <a:lnTo>
                    <a:pt x="3559" y="280970"/>
                  </a:lnTo>
                  <a:lnTo>
                    <a:pt x="0" y="329899"/>
                  </a:lnTo>
                  <a:lnTo>
                    <a:pt x="3559" y="378537"/>
                  </a:lnTo>
                  <a:lnTo>
                    <a:pt x="13903" y="424997"/>
                  </a:lnTo>
                  <a:lnTo>
                    <a:pt x="30532" y="468761"/>
                  </a:lnTo>
                  <a:lnTo>
                    <a:pt x="52948" y="509313"/>
                  </a:lnTo>
                  <a:lnTo>
                    <a:pt x="80650" y="546135"/>
                  </a:lnTo>
                  <a:lnTo>
                    <a:pt x="113139" y="578711"/>
                  </a:lnTo>
                  <a:lnTo>
                    <a:pt x="149914" y="606524"/>
                  </a:lnTo>
                  <a:lnTo>
                    <a:pt x="190478" y="629055"/>
                  </a:lnTo>
                  <a:lnTo>
                    <a:pt x="234330" y="645790"/>
                  </a:lnTo>
                  <a:lnTo>
                    <a:pt x="280970" y="656209"/>
                  </a:lnTo>
                  <a:lnTo>
                    <a:pt x="329899" y="659798"/>
                  </a:lnTo>
                  <a:lnTo>
                    <a:pt x="378537" y="656209"/>
                  </a:lnTo>
                  <a:lnTo>
                    <a:pt x="424996" y="645790"/>
                  </a:lnTo>
                  <a:lnTo>
                    <a:pt x="462505" y="631447"/>
                  </a:lnTo>
                  <a:lnTo>
                    <a:pt x="329899" y="631447"/>
                  </a:lnTo>
                  <a:lnTo>
                    <a:pt x="280710" y="627492"/>
                  </a:lnTo>
                  <a:lnTo>
                    <a:pt x="234073" y="616045"/>
                  </a:lnTo>
                  <a:lnTo>
                    <a:pt x="190606" y="597732"/>
                  </a:lnTo>
                  <a:lnTo>
                    <a:pt x="150928" y="573179"/>
                  </a:lnTo>
                  <a:lnTo>
                    <a:pt x="115657" y="543012"/>
                  </a:lnTo>
                  <a:lnTo>
                    <a:pt x="85412" y="507858"/>
                  </a:lnTo>
                  <a:lnTo>
                    <a:pt x="60811" y="468344"/>
                  </a:lnTo>
                  <a:lnTo>
                    <a:pt x="42473" y="425095"/>
                  </a:lnTo>
                  <a:lnTo>
                    <a:pt x="31017" y="378738"/>
                  </a:lnTo>
                  <a:lnTo>
                    <a:pt x="27061" y="329899"/>
                  </a:lnTo>
                  <a:lnTo>
                    <a:pt x="31017" y="280710"/>
                  </a:lnTo>
                  <a:lnTo>
                    <a:pt x="42473" y="234073"/>
                  </a:lnTo>
                  <a:lnTo>
                    <a:pt x="60811" y="190606"/>
                  </a:lnTo>
                  <a:lnTo>
                    <a:pt x="85412" y="150928"/>
                  </a:lnTo>
                  <a:lnTo>
                    <a:pt x="115657" y="115658"/>
                  </a:lnTo>
                  <a:lnTo>
                    <a:pt x="150928" y="85413"/>
                  </a:lnTo>
                  <a:lnTo>
                    <a:pt x="190606" y="60812"/>
                  </a:lnTo>
                  <a:lnTo>
                    <a:pt x="234073" y="42474"/>
                  </a:lnTo>
                  <a:lnTo>
                    <a:pt x="280710" y="31018"/>
                  </a:lnTo>
                  <a:lnTo>
                    <a:pt x="329899" y="27062"/>
                  </a:lnTo>
                  <a:lnTo>
                    <a:pt x="459627" y="27062"/>
                  </a:lnTo>
                  <a:lnTo>
                    <a:pt x="424996" y="13903"/>
                  </a:lnTo>
                  <a:lnTo>
                    <a:pt x="378537" y="3559"/>
                  </a:lnTo>
                  <a:lnTo>
                    <a:pt x="329899" y="0"/>
                  </a:lnTo>
                  <a:close/>
                </a:path>
                <a:path w="660400" h="660400">
                  <a:moveTo>
                    <a:pt x="459627" y="27062"/>
                  </a:moveTo>
                  <a:lnTo>
                    <a:pt x="329899" y="27062"/>
                  </a:lnTo>
                  <a:lnTo>
                    <a:pt x="378738" y="31018"/>
                  </a:lnTo>
                  <a:lnTo>
                    <a:pt x="425095" y="42474"/>
                  </a:lnTo>
                  <a:lnTo>
                    <a:pt x="468344" y="60812"/>
                  </a:lnTo>
                  <a:lnTo>
                    <a:pt x="507858" y="85413"/>
                  </a:lnTo>
                  <a:lnTo>
                    <a:pt x="543011" y="115658"/>
                  </a:lnTo>
                  <a:lnTo>
                    <a:pt x="573178" y="150928"/>
                  </a:lnTo>
                  <a:lnTo>
                    <a:pt x="597731" y="190606"/>
                  </a:lnTo>
                  <a:lnTo>
                    <a:pt x="616044" y="234073"/>
                  </a:lnTo>
                  <a:lnTo>
                    <a:pt x="627491" y="280710"/>
                  </a:lnTo>
                  <a:lnTo>
                    <a:pt x="631446" y="329899"/>
                  </a:lnTo>
                  <a:lnTo>
                    <a:pt x="627491" y="378738"/>
                  </a:lnTo>
                  <a:lnTo>
                    <a:pt x="616044" y="425095"/>
                  </a:lnTo>
                  <a:lnTo>
                    <a:pt x="597731" y="468344"/>
                  </a:lnTo>
                  <a:lnTo>
                    <a:pt x="573178" y="507858"/>
                  </a:lnTo>
                  <a:lnTo>
                    <a:pt x="543011" y="543012"/>
                  </a:lnTo>
                  <a:lnTo>
                    <a:pt x="507858" y="573179"/>
                  </a:lnTo>
                  <a:lnTo>
                    <a:pt x="468344" y="597732"/>
                  </a:lnTo>
                  <a:lnTo>
                    <a:pt x="425095" y="616045"/>
                  </a:lnTo>
                  <a:lnTo>
                    <a:pt x="378738" y="627492"/>
                  </a:lnTo>
                  <a:lnTo>
                    <a:pt x="329899" y="631447"/>
                  </a:lnTo>
                  <a:lnTo>
                    <a:pt x="462505" y="631447"/>
                  </a:lnTo>
                  <a:lnTo>
                    <a:pt x="509313" y="606524"/>
                  </a:lnTo>
                  <a:lnTo>
                    <a:pt x="546135" y="578711"/>
                  </a:lnTo>
                  <a:lnTo>
                    <a:pt x="578711" y="546135"/>
                  </a:lnTo>
                  <a:lnTo>
                    <a:pt x="606523" y="509313"/>
                  </a:lnTo>
                  <a:lnTo>
                    <a:pt x="629055" y="468761"/>
                  </a:lnTo>
                  <a:lnTo>
                    <a:pt x="645790" y="424997"/>
                  </a:lnTo>
                  <a:lnTo>
                    <a:pt x="656209" y="378537"/>
                  </a:lnTo>
                  <a:lnTo>
                    <a:pt x="659798" y="329899"/>
                  </a:lnTo>
                  <a:lnTo>
                    <a:pt x="656209" y="280970"/>
                  </a:lnTo>
                  <a:lnTo>
                    <a:pt x="645790" y="234330"/>
                  </a:lnTo>
                  <a:lnTo>
                    <a:pt x="629055" y="190479"/>
                  </a:lnTo>
                  <a:lnTo>
                    <a:pt x="606523" y="149915"/>
                  </a:lnTo>
                  <a:lnTo>
                    <a:pt x="578711" y="113139"/>
                  </a:lnTo>
                  <a:lnTo>
                    <a:pt x="546135" y="80650"/>
                  </a:lnTo>
                  <a:lnTo>
                    <a:pt x="509313" y="52948"/>
                  </a:lnTo>
                  <a:lnTo>
                    <a:pt x="468761" y="30533"/>
                  </a:lnTo>
                  <a:lnTo>
                    <a:pt x="459627" y="27062"/>
                  </a:lnTo>
                  <a:close/>
                </a:path>
              </a:pathLst>
            </a:custGeom>
            <a:solidFill>
              <a:srgbClr val="FFFFF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44" name="object 62">
              <a:extLst>
                <a:ext uri="{FF2B5EF4-FFF2-40B4-BE49-F238E27FC236}">
                  <a16:creationId xmlns:a16="http://schemas.microsoft.com/office/drawing/2014/main" id="{EB138019-D296-4950-B961-5A8600148D14}"/>
                </a:ext>
              </a:extLst>
            </p:cNvPr>
            <p:cNvSpPr/>
            <p:nvPr/>
          </p:nvSpPr>
          <p:spPr>
            <a:xfrm>
              <a:off x="7268490" y="1805040"/>
              <a:ext cx="337185" cy="337185"/>
            </a:xfrm>
            <a:custGeom>
              <a:avLst/>
              <a:gdLst/>
              <a:ahLst/>
              <a:cxnLst/>
              <a:rect l="l" t="t" r="r" b="b"/>
              <a:pathLst>
                <a:path w="337184" h="337185">
                  <a:moveTo>
                    <a:pt x="64265" y="285976"/>
                  </a:moveTo>
                  <a:lnTo>
                    <a:pt x="38802" y="285976"/>
                  </a:lnTo>
                  <a:lnTo>
                    <a:pt x="38802" y="332218"/>
                  </a:lnTo>
                  <a:lnTo>
                    <a:pt x="44865" y="337085"/>
                  </a:lnTo>
                  <a:lnTo>
                    <a:pt x="137019" y="337085"/>
                  </a:lnTo>
                  <a:lnTo>
                    <a:pt x="141869" y="332218"/>
                  </a:lnTo>
                  <a:lnTo>
                    <a:pt x="141869" y="311530"/>
                  </a:lnTo>
                  <a:lnTo>
                    <a:pt x="64265" y="311530"/>
                  </a:lnTo>
                  <a:lnTo>
                    <a:pt x="64265" y="285976"/>
                  </a:lnTo>
                  <a:close/>
                </a:path>
                <a:path w="337184" h="337185">
                  <a:moveTo>
                    <a:pt x="219472" y="285976"/>
                  </a:moveTo>
                  <a:lnTo>
                    <a:pt x="194009" y="285976"/>
                  </a:lnTo>
                  <a:lnTo>
                    <a:pt x="194009" y="332218"/>
                  </a:lnTo>
                  <a:lnTo>
                    <a:pt x="200071" y="337085"/>
                  </a:lnTo>
                  <a:lnTo>
                    <a:pt x="292225" y="337085"/>
                  </a:lnTo>
                  <a:lnTo>
                    <a:pt x="297075" y="332218"/>
                  </a:lnTo>
                  <a:lnTo>
                    <a:pt x="297075" y="311530"/>
                  </a:lnTo>
                  <a:lnTo>
                    <a:pt x="219472" y="311530"/>
                  </a:lnTo>
                  <a:lnTo>
                    <a:pt x="219472" y="285976"/>
                  </a:lnTo>
                  <a:close/>
                </a:path>
                <a:path w="337184" h="337185">
                  <a:moveTo>
                    <a:pt x="141869" y="285976"/>
                  </a:moveTo>
                  <a:lnTo>
                    <a:pt x="116405" y="285976"/>
                  </a:lnTo>
                  <a:lnTo>
                    <a:pt x="116405" y="311530"/>
                  </a:lnTo>
                  <a:lnTo>
                    <a:pt x="141869" y="311530"/>
                  </a:lnTo>
                  <a:lnTo>
                    <a:pt x="141869" y="285976"/>
                  </a:lnTo>
                  <a:close/>
                </a:path>
                <a:path w="337184" h="337185">
                  <a:moveTo>
                    <a:pt x="297075" y="285976"/>
                  </a:moveTo>
                  <a:lnTo>
                    <a:pt x="271612" y="285976"/>
                  </a:lnTo>
                  <a:lnTo>
                    <a:pt x="271612" y="311530"/>
                  </a:lnTo>
                  <a:lnTo>
                    <a:pt x="297075" y="311530"/>
                  </a:lnTo>
                  <a:lnTo>
                    <a:pt x="297075" y="285976"/>
                  </a:lnTo>
                  <a:close/>
                </a:path>
                <a:path w="337184" h="337185">
                  <a:moveTo>
                    <a:pt x="149143" y="116824"/>
                  </a:moveTo>
                  <a:lnTo>
                    <a:pt x="9700" y="116824"/>
                  </a:lnTo>
                  <a:lnTo>
                    <a:pt x="6062" y="118041"/>
                  </a:lnTo>
                  <a:lnTo>
                    <a:pt x="3637" y="121691"/>
                  </a:lnTo>
                  <a:lnTo>
                    <a:pt x="1212" y="124125"/>
                  </a:lnTo>
                  <a:lnTo>
                    <a:pt x="0" y="127775"/>
                  </a:lnTo>
                  <a:lnTo>
                    <a:pt x="0" y="131427"/>
                  </a:lnTo>
                  <a:lnTo>
                    <a:pt x="14550" y="273806"/>
                  </a:lnTo>
                  <a:lnTo>
                    <a:pt x="14550" y="281108"/>
                  </a:lnTo>
                  <a:lnTo>
                    <a:pt x="20613" y="285976"/>
                  </a:lnTo>
                  <a:lnTo>
                    <a:pt x="149143" y="285976"/>
                  </a:lnTo>
                  <a:lnTo>
                    <a:pt x="155206" y="279891"/>
                  </a:lnTo>
                  <a:lnTo>
                    <a:pt x="155206" y="259203"/>
                  </a:lnTo>
                  <a:lnTo>
                    <a:pt x="38802" y="259203"/>
                  </a:lnTo>
                  <a:lnTo>
                    <a:pt x="26676" y="142379"/>
                  </a:lnTo>
                  <a:lnTo>
                    <a:pt x="155206" y="142379"/>
                  </a:lnTo>
                  <a:lnTo>
                    <a:pt x="155206" y="122909"/>
                  </a:lnTo>
                  <a:lnTo>
                    <a:pt x="149143" y="116824"/>
                  </a:lnTo>
                  <a:close/>
                </a:path>
                <a:path w="337184" h="337185">
                  <a:moveTo>
                    <a:pt x="334852" y="142379"/>
                  </a:moveTo>
                  <a:lnTo>
                    <a:pt x="309201" y="142379"/>
                  </a:lnTo>
                  <a:lnTo>
                    <a:pt x="297075" y="259203"/>
                  </a:lnTo>
                  <a:lnTo>
                    <a:pt x="180670" y="259203"/>
                  </a:lnTo>
                  <a:lnTo>
                    <a:pt x="180670" y="279891"/>
                  </a:lnTo>
                  <a:lnTo>
                    <a:pt x="186733" y="285976"/>
                  </a:lnTo>
                  <a:lnTo>
                    <a:pt x="315264" y="285976"/>
                  </a:lnTo>
                  <a:lnTo>
                    <a:pt x="321326" y="281108"/>
                  </a:lnTo>
                  <a:lnTo>
                    <a:pt x="322539" y="273806"/>
                  </a:lnTo>
                  <a:lnTo>
                    <a:pt x="334852" y="142379"/>
                  </a:lnTo>
                  <a:close/>
                </a:path>
                <a:path w="337184" h="337185">
                  <a:moveTo>
                    <a:pt x="155206" y="142379"/>
                  </a:moveTo>
                  <a:lnTo>
                    <a:pt x="129743" y="142379"/>
                  </a:lnTo>
                  <a:lnTo>
                    <a:pt x="129743" y="259203"/>
                  </a:lnTo>
                  <a:lnTo>
                    <a:pt x="207346" y="259203"/>
                  </a:lnTo>
                  <a:lnTo>
                    <a:pt x="207346" y="233648"/>
                  </a:lnTo>
                  <a:lnTo>
                    <a:pt x="155206" y="233648"/>
                  </a:lnTo>
                  <a:lnTo>
                    <a:pt x="155206" y="181320"/>
                  </a:lnTo>
                  <a:lnTo>
                    <a:pt x="207346" y="181320"/>
                  </a:lnTo>
                  <a:lnTo>
                    <a:pt x="207346" y="155765"/>
                  </a:lnTo>
                  <a:lnTo>
                    <a:pt x="155206" y="155765"/>
                  </a:lnTo>
                  <a:lnTo>
                    <a:pt x="155206" y="142379"/>
                  </a:lnTo>
                  <a:close/>
                </a:path>
                <a:path w="337184" h="337185">
                  <a:moveTo>
                    <a:pt x="207346" y="181320"/>
                  </a:moveTo>
                  <a:lnTo>
                    <a:pt x="180670" y="181320"/>
                  </a:lnTo>
                  <a:lnTo>
                    <a:pt x="180670" y="233648"/>
                  </a:lnTo>
                  <a:lnTo>
                    <a:pt x="207346" y="233648"/>
                  </a:lnTo>
                  <a:lnTo>
                    <a:pt x="207346" y="181320"/>
                  </a:lnTo>
                  <a:close/>
                </a:path>
                <a:path w="337184" h="337185">
                  <a:moveTo>
                    <a:pt x="327389" y="116824"/>
                  </a:moveTo>
                  <a:lnTo>
                    <a:pt x="186733" y="116824"/>
                  </a:lnTo>
                  <a:lnTo>
                    <a:pt x="180670" y="122909"/>
                  </a:lnTo>
                  <a:lnTo>
                    <a:pt x="180670" y="155765"/>
                  </a:lnTo>
                  <a:lnTo>
                    <a:pt x="207346" y="155765"/>
                  </a:lnTo>
                  <a:lnTo>
                    <a:pt x="207346" y="142379"/>
                  </a:lnTo>
                  <a:lnTo>
                    <a:pt x="334852" y="142379"/>
                  </a:lnTo>
                  <a:lnTo>
                    <a:pt x="335878" y="131427"/>
                  </a:lnTo>
                  <a:lnTo>
                    <a:pt x="337089" y="127775"/>
                  </a:lnTo>
                  <a:lnTo>
                    <a:pt x="335878" y="124125"/>
                  </a:lnTo>
                  <a:lnTo>
                    <a:pt x="333452" y="121691"/>
                  </a:lnTo>
                  <a:lnTo>
                    <a:pt x="331028" y="118041"/>
                  </a:lnTo>
                  <a:lnTo>
                    <a:pt x="327389" y="116824"/>
                  </a:lnTo>
                  <a:close/>
                </a:path>
                <a:path w="337184" h="337185">
                  <a:moveTo>
                    <a:pt x="133381" y="0"/>
                  </a:moveTo>
                  <a:lnTo>
                    <a:pt x="8488" y="0"/>
                  </a:lnTo>
                  <a:lnTo>
                    <a:pt x="4850" y="1216"/>
                  </a:lnTo>
                  <a:lnTo>
                    <a:pt x="0" y="8519"/>
                  </a:lnTo>
                  <a:lnTo>
                    <a:pt x="0" y="15820"/>
                  </a:lnTo>
                  <a:lnTo>
                    <a:pt x="23039" y="116824"/>
                  </a:lnTo>
                  <a:lnTo>
                    <a:pt x="49715" y="116824"/>
                  </a:lnTo>
                  <a:lnTo>
                    <a:pt x="29102" y="25554"/>
                  </a:lnTo>
                  <a:lnTo>
                    <a:pt x="140700" y="25554"/>
                  </a:lnTo>
                  <a:lnTo>
                    <a:pt x="141869" y="14603"/>
                  </a:lnTo>
                  <a:lnTo>
                    <a:pt x="143082" y="10952"/>
                  </a:lnTo>
                  <a:lnTo>
                    <a:pt x="141869" y="7301"/>
                  </a:lnTo>
                  <a:lnTo>
                    <a:pt x="139443" y="4867"/>
                  </a:lnTo>
                  <a:lnTo>
                    <a:pt x="137019" y="1216"/>
                  </a:lnTo>
                  <a:lnTo>
                    <a:pt x="133381" y="0"/>
                  </a:lnTo>
                  <a:close/>
                </a:path>
                <a:path w="337184" h="337185">
                  <a:moveTo>
                    <a:pt x="140700" y="25554"/>
                  </a:moveTo>
                  <a:lnTo>
                    <a:pt x="115192" y="25554"/>
                  </a:lnTo>
                  <a:lnTo>
                    <a:pt x="104279" y="116824"/>
                  </a:lnTo>
                  <a:lnTo>
                    <a:pt x="130956" y="116824"/>
                  </a:lnTo>
                  <a:lnTo>
                    <a:pt x="140700" y="25554"/>
                  </a:lnTo>
                  <a:close/>
                </a:path>
                <a:path w="337184" h="337185">
                  <a:moveTo>
                    <a:pt x="327389" y="0"/>
                  </a:moveTo>
                  <a:lnTo>
                    <a:pt x="203709" y="0"/>
                  </a:lnTo>
                  <a:lnTo>
                    <a:pt x="200071" y="1216"/>
                  </a:lnTo>
                  <a:lnTo>
                    <a:pt x="197646" y="4867"/>
                  </a:lnTo>
                  <a:lnTo>
                    <a:pt x="195221" y="7301"/>
                  </a:lnTo>
                  <a:lnTo>
                    <a:pt x="194009" y="10952"/>
                  </a:lnTo>
                  <a:lnTo>
                    <a:pt x="194009" y="14603"/>
                  </a:lnTo>
                  <a:lnTo>
                    <a:pt x="204922" y="116824"/>
                  </a:lnTo>
                  <a:lnTo>
                    <a:pt x="231598" y="116824"/>
                  </a:lnTo>
                  <a:lnTo>
                    <a:pt x="221896" y="25554"/>
                  </a:lnTo>
                  <a:lnTo>
                    <a:pt x="333774" y="25554"/>
                  </a:lnTo>
                  <a:lnTo>
                    <a:pt x="335878" y="15820"/>
                  </a:lnTo>
                  <a:lnTo>
                    <a:pt x="337089" y="12169"/>
                  </a:lnTo>
                  <a:lnTo>
                    <a:pt x="335878" y="8519"/>
                  </a:lnTo>
                  <a:lnTo>
                    <a:pt x="331028" y="1216"/>
                  </a:lnTo>
                  <a:lnTo>
                    <a:pt x="327389" y="0"/>
                  </a:lnTo>
                  <a:close/>
                </a:path>
                <a:path w="337184" h="337185">
                  <a:moveTo>
                    <a:pt x="333774" y="25554"/>
                  </a:moveTo>
                  <a:lnTo>
                    <a:pt x="306776" y="25554"/>
                  </a:lnTo>
                  <a:lnTo>
                    <a:pt x="287375" y="116824"/>
                  </a:lnTo>
                  <a:lnTo>
                    <a:pt x="314051" y="116824"/>
                  </a:lnTo>
                  <a:lnTo>
                    <a:pt x="333774" y="25554"/>
                  </a:lnTo>
                  <a:close/>
                </a:path>
              </a:pathLst>
            </a:custGeom>
            <a:solidFill>
              <a:srgbClr val="FFFFF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45" name="object 63">
              <a:extLst>
                <a:ext uri="{FF2B5EF4-FFF2-40B4-BE49-F238E27FC236}">
                  <a16:creationId xmlns:a16="http://schemas.microsoft.com/office/drawing/2014/main" id="{D2C4CC87-517A-41DF-A574-BDD6AADE2A8B}"/>
                </a:ext>
              </a:extLst>
            </p:cNvPr>
            <p:cNvSpPr txBox="1"/>
            <p:nvPr/>
          </p:nvSpPr>
          <p:spPr>
            <a:xfrm>
              <a:off x="9107199" y="2610103"/>
              <a:ext cx="1659255" cy="893493"/>
            </a:xfrm>
            <a:prstGeom prst="rect">
              <a:avLst/>
            </a:prstGeom>
          </p:spPr>
          <p:txBody>
            <a:bodyPr vert="horz" wrap="square" lIns="0" tIns="0" rIns="0" bIns="0" rtlCol="0">
              <a:spAutoFit/>
            </a:bodyPr>
            <a:lstStyle/>
            <a:p>
              <a:pPr marL="1270" algn="ctr">
                <a:lnSpc>
                  <a:spcPct val="100000"/>
                </a:lnSpc>
              </a:pPr>
              <a:r>
                <a:rPr sz="1000" b="1" spc="-10">
                  <a:solidFill>
                    <a:srgbClr val="86BC25"/>
                  </a:solidFill>
                  <a:latin typeface="Open Sans" panose="020B0606030504020204" pitchFamily="34" charset="0"/>
                  <a:ea typeface="Open Sans" panose="020B0606030504020204" pitchFamily="34" charset="0"/>
                  <a:cs typeface="Open Sans" panose="020B0606030504020204" pitchFamily="34" charset="0"/>
                </a:rPr>
                <a:t>Improve</a:t>
              </a:r>
              <a:endParaRPr sz="1000">
                <a:latin typeface="Open Sans" panose="020B0606030504020204" pitchFamily="34" charset="0"/>
                <a:ea typeface="Open Sans" panose="020B0606030504020204" pitchFamily="34" charset="0"/>
                <a:cs typeface="Open Sans" panose="020B0606030504020204" pitchFamily="34" charset="0"/>
              </a:endParaRPr>
            </a:p>
            <a:p>
              <a:pPr marL="12065" marR="5080" indent="-635" algn="ctr">
                <a:lnSpc>
                  <a:spcPct val="100800"/>
                </a:lnSpc>
                <a:spcBef>
                  <a:spcPts val="265"/>
                </a:spcBef>
              </a:pPr>
              <a:r>
                <a:rPr lang="en-US" sz="800" spc="-10">
                  <a:latin typeface="Open Sans" panose="020B0606030504020204" pitchFamily="34" charset="0"/>
                  <a:ea typeface="Open Sans" panose="020B0606030504020204" pitchFamily="34" charset="0"/>
                  <a:cs typeface="Open Sans" panose="020B0606030504020204" pitchFamily="34" charset="0"/>
                </a:rPr>
                <a:t>Use </a:t>
              </a:r>
              <a:r>
                <a:rPr sz="800" spc="-10">
                  <a:latin typeface="Open Sans" panose="020B0606030504020204" pitchFamily="34" charset="0"/>
                  <a:ea typeface="Open Sans" panose="020B0606030504020204" pitchFamily="34" charset="0"/>
                  <a:cs typeface="Open Sans" panose="020B0606030504020204" pitchFamily="34" charset="0"/>
                </a:rPr>
                <a:t>Insights </a:t>
              </a:r>
              <a:r>
                <a:rPr sz="800">
                  <a:latin typeface="Open Sans" panose="020B0606030504020204" pitchFamily="34" charset="0"/>
                  <a:ea typeface="Open Sans" panose="020B0606030504020204" pitchFamily="34" charset="0"/>
                  <a:cs typeface="Open Sans" panose="020B0606030504020204" pitchFamily="34" charset="0"/>
                </a:rPr>
                <a:t>&amp; </a:t>
              </a:r>
              <a:r>
                <a:rPr sz="800" spc="-5">
                  <a:latin typeface="Open Sans" panose="020B0606030504020204" pitchFamily="34" charset="0"/>
                  <a:ea typeface="Open Sans" panose="020B0606030504020204" pitchFamily="34" charset="0"/>
                  <a:cs typeface="Open Sans" panose="020B0606030504020204" pitchFamily="34" charset="0"/>
                </a:rPr>
                <a:t>actions </a:t>
              </a:r>
              <a:r>
                <a:rPr lang="en-US" sz="800" spc="-10">
                  <a:latin typeface="Open Sans" panose="020B0606030504020204" pitchFamily="34" charset="0"/>
                  <a:ea typeface="Open Sans" panose="020B0606030504020204" pitchFamily="34" charset="0"/>
                  <a:cs typeface="Open Sans" panose="020B0606030504020204" pitchFamily="34" charset="0"/>
                </a:rPr>
                <a:t>to monitor trends and identify improvement opportunities</a:t>
              </a:r>
              <a:endParaRPr sz="800">
                <a:latin typeface="Open Sans" panose="020B0606030504020204" pitchFamily="34" charset="0"/>
                <a:ea typeface="Open Sans" panose="020B0606030504020204" pitchFamily="34" charset="0"/>
                <a:cs typeface="Open Sans" panose="020B0606030504020204" pitchFamily="34" charset="0"/>
              </a:endParaRPr>
            </a:p>
          </p:txBody>
        </p:sp>
        <p:sp>
          <p:nvSpPr>
            <p:cNvPr id="46" name="object 64">
              <a:extLst>
                <a:ext uri="{FF2B5EF4-FFF2-40B4-BE49-F238E27FC236}">
                  <a16:creationId xmlns:a16="http://schemas.microsoft.com/office/drawing/2014/main" id="{376C9839-2B2D-4682-ADBE-C28221783B0D}"/>
                </a:ext>
              </a:extLst>
            </p:cNvPr>
            <p:cNvSpPr/>
            <p:nvPr/>
          </p:nvSpPr>
          <p:spPr>
            <a:xfrm>
              <a:off x="10196205" y="1498892"/>
              <a:ext cx="209550" cy="208915"/>
            </a:xfrm>
            <a:custGeom>
              <a:avLst/>
              <a:gdLst/>
              <a:ahLst/>
              <a:cxnLst/>
              <a:rect l="l" t="t" r="r" b="b"/>
              <a:pathLst>
                <a:path w="209550" h="208914">
                  <a:moveTo>
                    <a:pt x="26267" y="0"/>
                  </a:moveTo>
                  <a:lnTo>
                    <a:pt x="0" y="44530"/>
                  </a:lnTo>
                  <a:lnTo>
                    <a:pt x="38754" y="71102"/>
                  </a:lnTo>
                  <a:lnTo>
                    <a:pt x="74841" y="100930"/>
                  </a:lnTo>
                  <a:lnTo>
                    <a:pt x="108019" y="133866"/>
                  </a:lnTo>
                  <a:lnTo>
                    <a:pt x="138045" y="169766"/>
                  </a:lnTo>
                  <a:lnTo>
                    <a:pt x="164677" y="208484"/>
                  </a:lnTo>
                  <a:lnTo>
                    <a:pt x="209129" y="183182"/>
                  </a:lnTo>
                  <a:lnTo>
                    <a:pt x="179831" y="139744"/>
                  </a:lnTo>
                  <a:lnTo>
                    <a:pt x="146653" y="99464"/>
                  </a:lnTo>
                  <a:lnTo>
                    <a:pt x="109838" y="62585"/>
                  </a:lnTo>
                  <a:lnTo>
                    <a:pt x="69628" y="29349"/>
                  </a:lnTo>
                  <a:lnTo>
                    <a:pt x="26267" y="0"/>
                  </a:lnTo>
                  <a:close/>
                </a:path>
              </a:pathLst>
            </a:custGeom>
            <a:solidFill>
              <a:srgbClr val="86BC25"/>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47" name="object 65">
              <a:extLst>
                <a:ext uri="{FF2B5EF4-FFF2-40B4-BE49-F238E27FC236}">
                  <a16:creationId xmlns:a16="http://schemas.microsoft.com/office/drawing/2014/main" id="{0E1F3456-5AA6-4162-8677-3732C27E4643}"/>
                </a:ext>
              </a:extLst>
            </p:cNvPr>
            <p:cNvSpPr/>
            <p:nvPr/>
          </p:nvSpPr>
          <p:spPr>
            <a:xfrm>
              <a:off x="9949640" y="1418208"/>
              <a:ext cx="251460" cy="112395"/>
            </a:xfrm>
            <a:custGeom>
              <a:avLst/>
              <a:gdLst/>
              <a:ahLst/>
              <a:cxnLst/>
              <a:rect l="l" t="t" r="r" b="b"/>
              <a:pathLst>
                <a:path w="251459" h="112394">
                  <a:moveTo>
                    <a:pt x="0" y="0"/>
                  </a:moveTo>
                  <a:lnTo>
                    <a:pt x="0" y="51601"/>
                  </a:lnTo>
                  <a:lnTo>
                    <a:pt x="48062" y="55195"/>
                  </a:lnTo>
                  <a:lnTo>
                    <a:pt x="94860" y="63354"/>
                  </a:lnTo>
                  <a:lnTo>
                    <a:pt x="140104" y="75787"/>
                  </a:lnTo>
                  <a:lnTo>
                    <a:pt x="183501" y="92203"/>
                  </a:lnTo>
                  <a:lnTo>
                    <a:pt x="224760" y="112309"/>
                  </a:lnTo>
                  <a:lnTo>
                    <a:pt x="251084" y="67790"/>
                  </a:lnTo>
                  <a:lnTo>
                    <a:pt x="204949" y="45004"/>
                  </a:lnTo>
                  <a:lnTo>
                    <a:pt x="156578" y="26589"/>
                  </a:lnTo>
                  <a:lnTo>
                    <a:pt x="106167" y="12788"/>
                  </a:lnTo>
                  <a:lnTo>
                    <a:pt x="53909" y="3844"/>
                  </a:lnTo>
                  <a:lnTo>
                    <a:pt x="0" y="0"/>
                  </a:lnTo>
                  <a:close/>
                </a:path>
              </a:pathLst>
            </a:custGeom>
            <a:solidFill>
              <a:srgbClr val="86BC25"/>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48" name="object 66">
              <a:extLst>
                <a:ext uri="{FF2B5EF4-FFF2-40B4-BE49-F238E27FC236}">
                  <a16:creationId xmlns:a16="http://schemas.microsoft.com/office/drawing/2014/main" id="{B87D1348-A3DF-4F6B-844E-08DC00472661}"/>
                </a:ext>
              </a:extLst>
            </p:cNvPr>
            <p:cNvSpPr/>
            <p:nvPr/>
          </p:nvSpPr>
          <p:spPr>
            <a:xfrm>
              <a:off x="10373061" y="1704148"/>
              <a:ext cx="112395" cy="250190"/>
            </a:xfrm>
            <a:custGeom>
              <a:avLst/>
              <a:gdLst/>
              <a:ahLst/>
              <a:cxnLst/>
              <a:rect l="l" t="t" r="r" b="b"/>
              <a:pathLst>
                <a:path w="112395" h="250189">
                  <a:moveTo>
                    <a:pt x="45530" y="0"/>
                  </a:moveTo>
                  <a:lnTo>
                    <a:pt x="0" y="26294"/>
                  </a:lnTo>
                  <a:lnTo>
                    <a:pt x="20495" y="67401"/>
                  </a:lnTo>
                  <a:lnTo>
                    <a:pt x="36959" y="110499"/>
                  </a:lnTo>
                  <a:lnTo>
                    <a:pt x="49247" y="155393"/>
                  </a:lnTo>
                  <a:lnTo>
                    <a:pt x="57211" y="201889"/>
                  </a:lnTo>
                  <a:lnTo>
                    <a:pt x="60708" y="249792"/>
                  </a:lnTo>
                  <a:lnTo>
                    <a:pt x="112309" y="249792"/>
                  </a:lnTo>
                  <a:lnTo>
                    <a:pt x="108473" y="196435"/>
                  </a:lnTo>
                  <a:lnTo>
                    <a:pt x="99585" y="144535"/>
                  </a:lnTo>
                  <a:lnTo>
                    <a:pt x="85938" y="94334"/>
                  </a:lnTo>
                  <a:lnTo>
                    <a:pt x="67822" y="46074"/>
                  </a:lnTo>
                  <a:lnTo>
                    <a:pt x="45530" y="0"/>
                  </a:lnTo>
                  <a:close/>
                </a:path>
              </a:pathLst>
            </a:custGeom>
            <a:solidFill>
              <a:srgbClr val="86BC25"/>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49" name="object 67">
              <a:extLst>
                <a:ext uri="{FF2B5EF4-FFF2-40B4-BE49-F238E27FC236}">
                  <a16:creationId xmlns:a16="http://schemas.microsoft.com/office/drawing/2014/main" id="{874EC536-6B50-45DA-9860-F6601DFBC621}"/>
                </a:ext>
              </a:extLst>
            </p:cNvPr>
            <p:cNvSpPr/>
            <p:nvPr/>
          </p:nvSpPr>
          <p:spPr>
            <a:xfrm>
              <a:off x="10373061" y="1979758"/>
              <a:ext cx="112395" cy="251460"/>
            </a:xfrm>
            <a:custGeom>
              <a:avLst/>
              <a:gdLst/>
              <a:ahLst/>
              <a:cxnLst/>
              <a:rect l="l" t="t" r="r" b="b"/>
              <a:pathLst>
                <a:path w="112395" h="251460">
                  <a:moveTo>
                    <a:pt x="112309" y="0"/>
                  </a:moveTo>
                  <a:lnTo>
                    <a:pt x="60708" y="0"/>
                  </a:lnTo>
                  <a:lnTo>
                    <a:pt x="57211" y="48061"/>
                  </a:lnTo>
                  <a:lnTo>
                    <a:pt x="49247" y="94860"/>
                  </a:lnTo>
                  <a:lnTo>
                    <a:pt x="36959" y="140103"/>
                  </a:lnTo>
                  <a:lnTo>
                    <a:pt x="20495" y="183500"/>
                  </a:lnTo>
                  <a:lnTo>
                    <a:pt x="0" y="224759"/>
                  </a:lnTo>
                  <a:lnTo>
                    <a:pt x="45530" y="251082"/>
                  </a:lnTo>
                  <a:lnTo>
                    <a:pt x="67822" y="204948"/>
                  </a:lnTo>
                  <a:lnTo>
                    <a:pt x="85938" y="156578"/>
                  </a:lnTo>
                  <a:lnTo>
                    <a:pt x="99585" y="106167"/>
                  </a:lnTo>
                  <a:lnTo>
                    <a:pt x="108473" y="53909"/>
                  </a:lnTo>
                  <a:lnTo>
                    <a:pt x="112309" y="0"/>
                  </a:lnTo>
                  <a:close/>
                </a:path>
              </a:pathLst>
            </a:custGeom>
            <a:solidFill>
              <a:srgbClr val="86BC25"/>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50" name="object 68">
              <a:extLst>
                <a:ext uri="{FF2B5EF4-FFF2-40B4-BE49-F238E27FC236}">
                  <a16:creationId xmlns:a16="http://schemas.microsoft.com/office/drawing/2014/main" id="{2A6DCF25-BF94-40EF-81D6-30FFF66E30A9}"/>
                </a:ext>
              </a:extLst>
            </p:cNvPr>
            <p:cNvSpPr/>
            <p:nvPr/>
          </p:nvSpPr>
          <p:spPr>
            <a:xfrm>
              <a:off x="10196205" y="2226323"/>
              <a:ext cx="209550" cy="209550"/>
            </a:xfrm>
            <a:custGeom>
              <a:avLst/>
              <a:gdLst/>
              <a:ahLst/>
              <a:cxnLst/>
              <a:rect l="l" t="t" r="r" b="b"/>
              <a:pathLst>
                <a:path w="209550" h="209550">
                  <a:moveTo>
                    <a:pt x="164677" y="0"/>
                  </a:moveTo>
                  <a:lnTo>
                    <a:pt x="138045" y="38754"/>
                  </a:lnTo>
                  <a:lnTo>
                    <a:pt x="108019" y="74841"/>
                  </a:lnTo>
                  <a:lnTo>
                    <a:pt x="74841" y="108019"/>
                  </a:lnTo>
                  <a:lnTo>
                    <a:pt x="38754" y="138045"/>
                  </a:lnTo>
                  <a:lnTo>
                    <a:pt x="0" y="164675"/>
                  </a:lnTo>
                  <a:lnTo>
                    <a:pt x="26267" y="209128"/>
                  </a:lnTo>
                  <a:lnTo>
                    <a:pt x="69628" y="179830"/>
                  </a:lnTo>
                  <a:lnTo>
                    <a:pt x="109838" y="146652"/>
                  </a:lnTo>
                  <a:lnTo>
                    <a:pt x="146653" y="109838"/>
                  </a:lnTo>
                  <a:lnTo>
                    <a:pt x="179831" y="69628"/>
                  </a:lnTo>
                  <a:lnTo>
                    <a:pt x="209129" y="26267"/>
                  </a:lnTo>
                  <a:lnTo>
                    <a:pt x="164677" y="0"/>
                  </a:lnTo>
                  <a:close/>
                </a:path>
              </a:pathLst>
            </a:custGeom>
            <a:solidFill>
              <a:srgbClr val="86BC25"/>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51" name="object 69">
              <a:extLst>
                <a:ext uri="{FF2B5EF4-FFF2-40B4-BE49-F238E27FC236}">
                  <a16:creationId xmlns:a16="http://schemas.microsoft.com/office/drawing/2014/main" id="{AD35C560-EBB0-4FE7-AC6B-4AF28D2147FF}"/>
                </a:ext>
              </a:extLst>
            </p:cNvPr>
            <p:cNvSpPr/>
            <p:nvPr/>
          </p:nvSpPr>
          <p:spPr>
            <a:xfrm>
              <a:off x="9949640" y="2404469"/>
              <a:ext cx="251460" cy="111125"/>
            </a:xfrm>
            <a:custGeom>
              <a:avLst/>
              <a:gdLst/>
              <a:ahLst/>
              <a:cxnLst/>
              <a:rect l="l" t="t" r="r" b="b"/>
              <a:pathLst>
                <a:path w="251459" h="111125">
                  <a:moveTo>
                    <a:pt x="224760" y="0"/>
                  </a:moveTo>
                  <a:lnTo>
                    <a:pt x="183501" y="19951"/>
                  </a:lnTo>
                  <a:lnTo>
                    <a:pt x="140104" y="36075"/>
                  </a:lnTo>
                  <a:lnTo>
                    <a:pt x="94860" y="48178"/>
                  </a:lnTo>
                  <a:lnTo>
                    <a:pt x="48062" y="56066"/>
                  </a:lnTo>
                  <a:lnTo>
                    <a:pt x="0" y="59546"/>
                  </a:lnTo>
                  <a:lnTo>
                    <a:pt x="0" y="111019"/>
                  </a:lnTo>
                  <a:lnTo>
                    <a:pt x="53909" y="107192"/>
                  </a:lnTo>
                  <a:lnTo>
                    <a:pt x="106167" y="98327"/>
                  </a:lnTo>
                  <a:lnTo>
                    <a:pt x="156578" y="84714"/>
                  </a:lnTo>
                  <a:lnTo>
                    <a:pt x="204949" y="66644"/>
                  </a:lnTo>
                  <a:lnTo>
                    <a:pt x="251084" y="44408"/>
                  </a:lnTo>
                  <a:lnTo>
                    <a:pt x="224760" y="0"/>
                  </a:lnTo>
                  <a:close/>
                </a:path>
              </a:pathLst>
            </a:custGeom>
            <a:solidFill>
              <a:srgbClr val="86BC25"/>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52" name="object 70">
              <a:extLst>
                <a:ext uri="{FF2B5EF4-FFF2-40B4-BE49-F238E27FC236}">
                  <a16:creationId xmlns:a16="http://schemas.microsoft.com/office/drawing/2014/main" id="{DC5921FF-2C49-4955-8990-91D9F0029B39}"/>
                </a:ext>
              </a:extLst>
            </p:cNvPr>
            <p:cNvSpPr/>
            <p:nvPr/>
          </p:nvSpPr>
          <p:spPr>
            <a:xfrm>
              <a:off x="9674029" y="2404469"/>
              <a:ext cx="250190" cy="111125"/>
            </a:xfrm>
            <a:custGeom>
              <a:avLst/>
              <a:gdLst/>
              <a:ahLst/>
              <a:cxnLst/>
              <a:rect l="l" t="t" r="r" b="b"/>
              <a:pathLst>
                <a:path w="250190" h="111125">
                  <a:moveTo>
                    <a:pt x="26294" y="0"/>
                  </a:moveTo>
                  <a:lnTo>
                    <a:pt x="0" y="44408"/>
                  </a:lnTo>
                  <a:lnTo>
                    <a:pt x="46074" y="66644"/>
                  </a:lnTo>
                  <a:lnTo>
                    <a:pt x="94334" y="84714"/>
                  </a:lnTo>
                  <a:lnTo>
                    <a:pt x="144535" y="98327"/>
                  </a:lnTo>
                  <a:lnTo>
                    <a:pt x="196435" y="107192"/>
                  </a:lnTo>
                  <a:lnTo>
                    <a:pt x="249792" y="111019"/>
                  </a:lnTo>
                  <a:lnTo>
                    <a:pt x="249792" y="59546"/>
                  </a:lnTo>
                  <a:lnTo>
                    <a:pt x="201889" y="56066"/>
                  </a:lnTo>
                  <a:lnTo>
                    <a:pt x="155393" y="48178"/>
                  </a:lnTo>
                  <a:lnTo>
                    <a:pt x="110499" y="36075"/>
                  </a:lnTo>
                  <a:lnTo>
                    <a:pt x="67401" y="19951"/>
                  </a:lnTo>
                  <a:lnTo>
                    <a:pt x="26294" y="0"/>
                  </a:lnTo>
                  <a:close/>
                </a:path>
              </a:pathLst>
            </a:custGeom>
            <a:solidFill>
              <a:srgbClr val="C8C9CA"/>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53" name="object 71">
              <a:extLst>
                <a:ext uri="{FF2B5EF4-FFF2-40B4-BE49-F238E27FC236}">
                  <a16:creationId xmlns:a16="http://schemas.microsoft.com/office/drawing/2014/main" id="{A0BB8A94-5007-488A-814E-707891BAD6D7}"/>
                </a:ext>
              </a:extLst>
            </p:cNvPr>
            <p:cNvSpPr/>
            <p:nvPr/>
          </p:nvSpPr>
          <p:spPr>
            <a:xfrm>
              <a:off x="9468774" y="2226323"/>
              <a:ext cx="208915" cy="209550"/>
            </a:xfrm>
            <a:custGeom>
              <a:avLst/>
              <a:gdLst/>
              <a:ahLst/>
              <a:cxnLst/>
              <a:rect l="l" t="t" r="r" b="b"/>
              <a:pathLst>
                <a:path w="208915" h="209550">
                  <a:moveTo>
                    <a:pt x="44530" y="0"/>
                  </a:moveTo>
                  <a:lnTo>
                    <a:pt x="0" y="26267"/>
                  </a:lnTo>
                  <a:lnTo>
                    <a:pt x="29349" y="69628"/>
                  </a:lnTo>
                  <a:lnTo>
                    <a:pt x="62585" y="109838"/>
                  </a:lnTo>
                  <a:lnTo>
                    <a:pt x="99464" y="146652"/>
                  </a:lnTo>
                  <a:lnTo>
                    <a:pt x="139744" y="179830"/>
                  </a:lnTo>
                  <a:lnTo>
                    <a:pt x="183182" y="209128"/>
                  </a:lnTo>
                  <a:lnTo>
                    <a:pt x="208483" y="164675"/>
                  </a:lnTo>
                  <a:lnTo>
                    <a:pt x="169766" y="138045"/>
                  </a:lnTo>
                  <a:lnTo>
                    <a:pt x="133866" y="108019"/>
                  </a:lnTo>
                  <a:lnTo>
                    <a:pt x="100930" y="74841"/>
                  </a:lnTo>
                  <a:lnTo>
                    <a:pt x="71102" y="38754"/>
                  </a:lnTo>
                  <a:lnTo>
                    <a:pt x="44530" y="0"/>
                  </a:lnTo>
                  <a:close/>
                </a:path>
              </a:pathLst>
            </a:custGeom>
            <a:solidFill>
              <a:srgbClr val="C8C9CA"/>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54" name="object 72">
              <a:extLst>
                <a:ext uri="{FF2B5EF4-FFF2-40B4-BE49-F238E27FC236}">
                  <a16:creationId xmlns:a16="http://schemas.microsoft.com/office/drawing/2014/main" id="{AD303119-0F68-41FC-8915-954553F7A274}"/>
                </a:ext>
              </a:extLst>
            </p:cNvPr>
            <p:cNvSpPr/>
            <p:nvPr/>
          </p:nvSpPr>
          <p:spPr>
            <a:xfrm>
              <a:off x="9388091" y="1979758"/>
              <a:ext cx="112395" cy="251460"/>
            </a:xfrm>
            <a:custGeom>
              <a:avLst/>
              <a:gdLst/>
              <a:ahLst/>
              <a:cxnLst/>
              <a:rect l="l" t="t" r="r" b="b"/>
              <a:pathLst>
                <a:path w="112395" h="251460">
                  <a:moveTo>
                    <a:pt x="51602" y="0"/>
                  </a:moveTo>
                  <a:lnTo>
                    <a:pt x="0" y="0"/>
                  </a:lnTo>
                  <a:lnTo>
                    <a:pt x="3845" y="53909"/>
                  </a:lnTo>
                  <a:lnTo>
                    <a:pt x="12789" y="106167"/>
                  </a:lnTo>
                  <a:lnTo>
                    <a:pt x="26591" y="156578"/>
                  </a:lnTo>
                  <a:lnTo>
                    <a:pt x="45005" y="204948"/>
                  </a:lnTo>
                  <a:lnTo>
                    <a:pt x="67791" y="251082"/>
                  </a:lnTo>
                  <a:lnTo>
                    <a:pt x="112311" y="224759"/>
                  </a:lnTo>
                  <a:lnTo>
                    <a:pt x="92204" y="183500"/>
                  </a:lnTo>
                  <a:lnTo>
                    <a:pt x="75788" y="140103"/>
                  </a:lnTo>
                  <a:lnTo>
                    <a:pt x="63355" y="94860"/>
                  </a:lnTo>
                  <a:lnTo>
                    <a:pt x="55196" y="48061"/>
                  </a:lnTo>
                  <a:lnTo>
                    <a:pt x="51602" y="0"/>
                  </a:lnTo>
                  <a:close/>
                </a:path>
              </a:pathLst>
            </a:custGeom>
            <a:solidFill>
              <a:srgbClr val="C8C9CA"/>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55" name="object 73">
              <a:extLst>
                <a:ext uri="{FF2B5EF4-FFF2-40B4-BE49-F238E27FC236}">
                  <a16:creationId xmlns:a16="http://schemas.microsoft.com/office/drawing/2014/main" id="{8FA533A8-8531-4C2A-90CF-7E7CA7E06299}"/>
                </a:ext>
              </a:extLst>
            </p:cNvPr>
            <p:cNvSpPr/>
            <p:nvPr/>
          </p:nvSpPr>
          <p:spPr>
            <a:xfrm>
              <a:off x="9388091" y="1704148"/>
              <a:ext cx="112395" cy="250190"/>
            </a:xfrm>
            <a:custGeom>
              <a:avLst/>
              <a:gdLst/>
              <a:ahLst/>
              <a:cxnLst/>
              <a:rect l="l" t="t" r="r" b="b"/>
              <a:pathLst>
                <a:path w="112395" h="250189">
                  <a:moveTo>
                    <a:pt x="67791" y="0"/>
                  </a:moveTo>
                  <a:lnTo>
                    <a:pt x="45005" y="46074"/>
                  </a:lnTo>
                  <a:lnTo>
                    <a:pt x="26591" y="94334"/>
                  </a:lnTo>
                  <a:lnTo>
                    <a:pt x="12789" y="144535"/>
                  </a:lnTo>
                  <a:lnTo>
                    <a:pt x="3845" y="196435"/>
                  </a:lnTo>
                  <a:lnTo>
                    <a:pt x="0" y="249792"/>
                  </a:lnTo>
                  <a:lnTo>
                    <a:pt x="51602" y="249792"/>
                  </a:lnTo>
                  <a:lnTo>
                    <a:pt x="55196" y="201889"/>
                  </a:lnTo>
                  <a:lnTo>
                    <a:pt x="63355" y="155393"/>
                  </a:lnTo>
                  <a:lnTo>
                    <a:pt x="75788" y="110499"/>
                  </a:lnTo>
                  <a:lnTo>
                    <a:pt x="92204" y="67401"/>
                  </a:lnTo>
                  <a:lnTo>
                    <a:pt x="112311" y="26294"/>
                  </a:lnTo>
                  <a:lnTo>
                    <a:pt x="67791" y="0"/>
                  </a:lnTo>
                  <a:close/>
                </a:path>
              </a:pathLst>
            </a:custGeom>
            <a:solidFill>
              <a:srgbClr val="C8C9CA"/>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56" name="object 74">
              <a:extLst>
                <a:ext uri="{FF2B5EF4-FFF2-40B4-BE49-F238E27FC236}">
                  <a16:creationId xmlns:a16="http://schemas.microsoft.com/office/drawing/2014/main" id="{E150FF20-C622-40A8-B8C6-C728730913F6}"/>
                </a:ext>
              </a:extLst>
            </p:cNvPr>
            <p:cNvSpPr/>
            <p:nvPr/>
          </p:nvSpPr>
          <p:spPr>
            <a:xfrm>
              <a:off x="9468774" y="1498892"/>
              <a:ext cx="208915" cy="208915"/>
            </a:xfrm>
            <a:custGeom>
              <a:avLst/>
              <a:gdLst/>
              <a:ahLst/>
              <a:cxnLst/>
              <a:rect l="l" t="t" r="r" b="b"/>
              <a:pathLst>
                <a:path w="208915" h="208914">
                  <a:moveTo>
                    <a:pt x="183182" y="0"/>
                  </a:moveTo>
                  <a:lnTo>
                    <a:pt x="139744" y="29349"/>
                  </a:lnTo>
                  <a:lnTo>
                    <a:pt x="99464" y="62585"/>
                  </a:lnTo>
                  <a:lnTo>
                    <a:pt x="62585" y="99464"/>
                  </a:lnTo>
                  <a:lnTo>
                    <a:pt x="29349" y="139744"/>
                  </a:lnTo>
                  <a:lnTo>
                    <a:pt x="0" y="183182"/>
                  </a:lnTo>
                  <a:lnTo>
                    <a:pt x="44530" y="208484"/>
                  </a:lnTo>
                  <a:lnTo>
                    <a:pt x="71102" y="169766"/>
                  </a:lnTo>
                  <a:lnTo>
                    <a:pt x="100930" y="133866"/>
                  </a:lnTo>
                  <a:lnTo>
                    <a:pt x="133866" y="100930"/>
                  </a:lnTo>
                  <a:lnTo>
                    <a:pt x="169766" y="71102"/>
                  </a:lnTo>
                  <a:lnTo>
                    <a:pt x="208483" y="44530"/>
                  </a:lnTo>
                  <a:lnTo>
                    <a:pt x="183182" y="0"/>
                  </a:lnTo>
                  <a:close/>
                </a:path>
              </a:pathLst>
            </a:custGeom>
            <a:solidFill>
              <a:srgbClr val="C8C9CA"/>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57" name="object 75">
              <a:extLst>
                <a:ext uri="{FF2B5EF4-FFF2-40B4-BE49-F238E27FC236}">
                  <a16:creationId xmlns:a16="http://schemas.microsoft.com/office/drawing/2014/main" id="{D15D983B-B751-4D87-9BC4-5497D4BA0C5C}"/>
                </a:ext>
              </a:extLst>
            </p:cNvPr>
            <p:cNvSpPr/>
            <p:nvPr/>
          </p:nvSpPr>
          <p:spPr>
            <a:xfrm>
              <a:off x="9674029" y="1418208"/>
              <a:ext cx="250190" cy="112395"/>
            </a:xfrm>
            <a:custGeom>
              <a:avLst/>
              <a:gdLst/>
              <a:ahLst/>
              <a:cxnLst/>
              <a:rect l="l" t="t" r="r" b="b"/>
              <a:pathLst>
                <a:path w="250190" h="112394">
                  <a:moveTo>
                    <a:pt x="249792" y="0"/>
                  </a:moveTo>
                  <a:lnTo>
                    <a:pt x="196435" y="3844"/>
                  </a:lnTo>
                  <a:lnTo>
                    <a:pt x="144535" y="12788"/>
                  </a:lnTo>
                  <a:lnTo>
                    <a:pt x="94334" y="26589"/>
                  </a:lnTo>
                  <a:lnTo>
                    <a:pt x="46074" y="45004"/>
                  </a:lnTo>
                  <a:lnTo>
                    <a:pt x="0" y="67790"/>
                  </a:lnTo>
                  <a:lnTo>
                    <a:pt x="25283" y="112309"/>
                  </a:lnTo>
                  <a:lnTo>
                    <a:pt x="66884" y="92203"/>
                  </a:lnTo>
                  <a:lnTo>
                    <a:pt x="110281" y="75787"/>
                  </a:lnTo>
                  <a:lnTo>
                    <a:pt x="155328" y="63354"/>
                  </a:lnTo>
                  <a:lnTo>
                    <a:pt x="201881" y="55195"/>
                  </a:lnTo>
                  <a:lnTo>
                    <a:pt x="249792" y="51601"/>
                  </a:lnTo>
                  <a:lnTo>
                    <a:pt x="249792" y="0"/>
                  </a:lnTo>
                  <a:close/>
                </a:path>
              </a:pathLst>
            </a:custGeom>
            <a:solidFill>
              <a:srgbClr val="C8C9CA"/>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58" name="object 76">
              <a:extLst>
                <a:ext uri="{FF2B5EF4-FFF2-40B4-BE49-F238E27FC236}">
                  <a16:creationId xmlns:a16="http://schemas.microsoft.com/office/drawing/2014/main" id="{62064074-5174-41AC-8917-C067A99B3066}"/>
                </a:ext>
              </a:extLst>
            </p:cNvPr>
            <p:cNvSpPr/>
            <p:nvPr/>
          </p:nvSpPr>
          <p:spPr>
            <a:xfrm>
              <a:off x="9517184" y="1547301"/>
              <a:ext cx="839469" cy="839469"/>
            </a:xfrm>
            <a:custGeom>
              <a:avLst/>
              <a:gdLst/>
              <a:ahLst/>
              <a:cxnLst/>
              <a:rect l="l" t="t" r="r" b="b"/>
              <a:pathLst>
                <a:path w="839470" h="839469">
                  <a:moveTo>
                    <a:pt x="419547" y="0"/>
                  </a:moveTo>
                  <a:lnTo>
                    <a:pt x="370619" y="2822"/>
                  </a:lnTo>
                  <a:lnTo>
                    <a:pt x="323348" y="11080"/>
                  </a:lnTo>
                  <a:lnTo>
                    <a:pt x="278051" y="24459"/>
                  </a:lnTo>
                  <a:lnTo>
                    <a:pt x="235041" y="42643"/>
                  </a:lnTo>
                  <a:lnTo>
                    <a:pt x="194633" y="65318"/>
                  </a:lnTo>
                  <a:lnTo>
                    <a:pt x="157141" y="92170"/>
                  </a:lnTo>
                  <a:lnTo>
                    <a:pt x="122882" y="122882"/>
                  </a:lnTo>
                  <a:lnTo>
                    <a:pt x="92169" y="157142"/>
                  </a:lnTo>
                  <a:lnTo>
                    <a:pt x="65318" y="194633"/>
                  </a:lnTo>
                  <a:lnTo>
                    <a:pt x="42643" y="235041"/>
                  </a:lnTo>
                  <a:lnTo>
                    <a:pt x="24459" y="278051"/>
                  </a:lnTo>
                  <a:lnTo>
                    <a:pt x="11080" y="323349"/>
                  </a:lnTo>
                  <a:lnTo>
                    <a:pt x="2822" y="370620"/>
                  </a:lnTo>
                  <a:lnTo>
                    <a:pt x="0" y="419548"/>
                  </a:lnTo>
                  <a:lnTo>
                    <a:pt x="2822" y="468476"/>
                  </a:lnTo>
                  <a:lnTo>
                    <a:pt x="11080" y="515746"/>
                  </a:lnTo>
                  <a:lnTo>
                    <a:pt x="24459" y="561044"/>
                  </a:lnTo>
                  <a:lnTo>
                    <a:pt x="42643" y="604055"/>
                  </a:lnTo>
                  <a:lnTo>
                    <a:pt x="65318" y="644463"/>
                  </a:lnTo>
                  <a:lnTo>
                    <a:pt x="92169" y="681954"/>
                  </a:lnTo>
                  <a:lnTo>
                    <a:pt x="122882" y="716213"/>
                  </a:lnTo>
                  <a:lnTo>
                    <a:pt x="157141" y="746926"/>
                  </a:lnTo>
                  <a:lnTo>
                    <a:pt x="194633" y="773778"/>
                  </a:lnTo>
                  <a:lnTo>
                    <a:pt x="235041" y="796453"/>
                  </a:lnTo>
                  <a:lnTo>
                    <a:pt x="278051" y="814637"/>
                  </a:lnTo>
                  <a:lnTo>
                    <a:pt x="323348" y="828016"/>
                  </a:lnTo>
                  <a:lnTo>
                    <a:pt x="370619" y="836274"/>
                  </a:lnTo>
                  <a:lnTo>
                    <a:pt x="419547" y="839096"/>
                  </a:lnTo>
                  <a:lnTo>
                    <a:pt x="468475" y="836274"/>
                  </a:lnTo>
                  <a:lnTo>
                    <a:pt x="515745" y="828016"/>
                  </a:lnTo>
                  <a:lnTo>
                    <a:pt x="561043" y="814637"/>
                  </a:lnTo>
                  <a:lnTo>
                    <a:pt x="604053" y="796453"/>
                  </a:lnTo>
                  <a:lnTo>
                    <a:pt x="644461" y="773778"/>
                  </a:lnTo>
                  <a:lnTo>
                    <a:pt x="681953" y="746926"/>
                  </a:lnTo>
                  <a:lnTo>
                    <a:pt x="716212" y="716213"/>
                  </a:lnTo>
                  <a:lnTo>
                    <a:pt x="746925" y="681954"/>
                  </a:lnTo>
                  <a:lnTo>
                    <a:pt x="773776" y="644463"/>
                  </a:lnTo>
                  <a:lnTo>
                    <a:pt x="796451" y="604055"/>
                  </a:lnTo>
                  <a:lnTo>
                    <a:pt x="814636" y="561044"/>
                  </a:lnTo>
                  <a:lnTo>
                    <a:pt x="828014" y="515746"/>
                  </a:lnTo>
                  <a:lnTo>
                    <a:pt x="836272" y="468476"/>
                  </a:lnTo>
                  <a:lnTo>
                    <a:pt x="839095" y="419548"/>
                  </a:lnTo>
                  <a:lnTo>
                    <a:pt x="836272" y="370620"/>
                  </a:lnTo>
                  <a:lnTo>
                    <a:pt x="828014" y="323349"/>
                  </a:lnTo>
                  <a:lnTo>
                    <a:pt x="814636" y="278051"/>
                  </a:lnTo>
                  <a:lnTo>
                    <a:pt x="796451" y="235041"/>
                  </a:lnTo>
                  <a:lnTo>
                    <a:pt x="773776" y="194633"/>
                  </a:lnTo>
                  <a:lnTo>
                    <a:pt x="746925" y="157142"/>
                  </a:lnTo>
                  <a:lnTo>
                    <a:pt x="716212" y="122882"/>
                  </a:lnTo>
                  <a:lnTo>
                    <a:pt x="681953" y="92170"/>
                  </a:lnTo>
                  <a:lnTo>
                    <a:pt x="644461" y="65318"/>
                  </a:lnTo>
                  <a:lnTo>
                    <a:pt x="604053" y="42643"/>
                  </a:lnTo>
                  <a:lnTo>
                    <a:pt x="561043" y="24459"/>
                  </a:lnTo>
                  <a:lnTo>
                    <a:pt x="515745" y="11080"/>
                  </a:lnTo>
                  <a:lnTo>
                    <a:pt x="468475" y="2822"/>
                  </a:lnTo>
                  <a:lnTo>
                    <a:pt x="419547" y="0"/>
                  </a:lnTo>
                  <a:close/>
                </a:path>
              </a:pathLst>
            </a:custGeom>
            <a:solidFill>
              <a:srgbClr val="86BC25"/>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59" name="object 77">
              <a:extLst>
                <a:ext uri="{FF2B5EF4-FFF2-40B4-BE49-F238E27FC236}">
                  <a16:creationId xmlns:a16="http://schemas.microsoft.com/office/drawing/2014/main" id="{364CFE61-0859-4CF4-A750-69CF9C2F9524}"/>
                </a:ext>
              </a:extLst>
            </p:cNvPr>
            <p:cNvSpPr/>
            <p:nvPr/>
          </p:nvSpPr>
          <p:spPr>
            <a:xfrm>
              <a:off x="9604595" y="1643684"/>
              <a:ext cx="660400" cy="660400"/>
            </a:xfrm>
            <a:custGeom>
              <a:avLst/>
              <a:gdLst/>
              <a:ahLst/>
              <a:cxnLst/>
              <a:rect l="l" t="t" r="r" b="b"/>
              <a:pathLst>
                <a:path w="660400" h="660400">
                  <a:moveTo>
                    <a:pt x="329899" y="0"/>
                  </a:moveTo>
                  <a:lnTo>
                    <a:pt x="280970" y="3559"/>
                  </a:lnTo>
                  <a:lnTo>
                    <a:pt x="234330" y="13903"/>
                  </a:lnTo>
                  <a:lnTo>
                    <a:pt x="190479" y="30533"/>
                  </a:lnTo>
                  <a:lnTo>
                    <a:pt x="149915" y="52948"/>
                  </a:lnTo>
                  <a:lnTo>
                    <a:pt x="113139" y="80650"/>
                  </a:lnTo>
                  <a:lnTo>
                    <a:pt x="80650" y="113139"/>
                  </a:lnTo>
                  <a:lnTo>
                    <a:pt x="52948" y="149915"/>
                  </a:lnTo>
                  <a:lnTo>
                    <a:pt x="30533" y="190479"/>
                  </a:lnTo>
                  <a:lnTo>
                    <a:pt x="13903" y="234330"/>
                  </a:lnTo>
                  <a:lnTo>
                    <a:pt x="3559" y="280970"/>
                  </a:lnTo>
                  <a:lnTo>
                    <a:pt x="0" y="329899"/>
                  </a:lnTo>
                  <a:lnTo>
                    <a:pt x="3559" y="378537"/>
                  </a:lnTo>
                  <a:lnTo>
                    <a:pt x="13903" y="424997"/>
                  </a:lnTo>
                  <a:lnTo>
                    <a:pt x="30533" y="468761"/>
                  </a:lnTo>
                  <a:lnTo>
                    <a:pt x="52948" y="509313"/>
                  </a:lnTo>
                  <a:lnTo>
                    <a:pt x="80650" y="546135"/>
                  </a:lnTo>
                  <a:lnTo>
                    <a:pt x="113139" y="578711"/>
                  </a:lnTo>
                  <a:lnTo>
                    <a:pt x="149915" y="606524"/>
                  </a:lnTo>
                  <a:lnTo>
                    <a:pt x="190479" y="629055"/>
                  </a:lnTo>
                  <a:lnTo>
                    <a:pt x="234330" y="645790"/>
                  </a:lnTo>
                  <a:lnTo>
                    <a:pt x="280970" y="656209"/>
                  </a:lnTo>
                  <a:lnTo>
                    <a:pt x="329899" y="659798"/>
                  </a:lnTo>
                  <a:lnTo>
                    <a:pt x="378537" y="656209"/>
                  </a:lnTo>
                  <a:lnTo>
                    <a:pt x="424997" y="645790"/>
                  </a:lnTo>
                  <a:lnTo>
                    <a:pt x="462506" y="631447"/>
                  </a:lnTo>
                  <a:lnTo>
                    <a:pt x="329899" y="631447"/>
                  </a:lnTo>
                  <a:lnTo>
                    <a:pt x="280710" y="627492"/>
                  </a:lnTo>
                  <a:lnTo>
                    <a:pt x="234073" y="616045"/>
                  </a:lnTo>
                  <a:lnTo>
                    <a:pt x="190606" y="597732"/>
                  </a:lnTo>
                  <a:lnTo>
                    <a:pt x="150928" y="573179"/>
                  </a:lnTo>
                  <a:lnTo>
                    <a:pt x="115658" y="543012"/>
                  </a:lnTo>
                  <a:lnTo>
                    <a:pt x="85413" y="507858"/>
                  </a:lnTo>
                  <a:lnTo>
                    <a:pt x="60812" y="468344"/>
                  </a:lnTo>
                  <a:lnTo>
                    <a:pt x="42474" y="425095"/>
                  </a:lnTo>
                  <a:lnTo>
                    <a:pt x="31018" y="378738"/>
                  </a:lnTo>
                  <a:lnTo>
                    <a:pt x="27062" y="329899"/>
                  </a:lnTo>
                  <a:lnTo>
                    <a:pt x="31018" y="280710"/>
                  </a:lnTo>
                  <a:lnTo>
                    <a:pt x="42474" y="234073"/>
                  </a:lnTo>
                  <a:lnTo>
                    <a:pt x="60812" y="190606"/>
                  </a:lnTo>
                  <a:lnTo>
                    <a:pt x="85413" y="150928"/>
                  </a:lnTo>
                  <a:lnTo>
                    <a:pt x="115658" y="115658"/>
                  </a:lnTo>
                  <a:lnTo>
                    <a:pt x="150928" y="85413"/>
                  </a:lnTo>
                  <a:lnTo>
                    <a:pt x="190606" y="60812"/>
                  </a:lnTo>
                  <a:lnTo>
                    <a:pt x="234073" y="42474"/>
                  </a:lnTo>
                  <a:lnTo>
                    <a:pt x="280710" y="31018"/>
                  </a:lnTo>
                  <a:lnTo>
                    <a:pt x="329899" y="27062"/>
                  </a:lnTo>
                  <a:lnTo>
                    <a:pt x="459628" y="27062"/>
                  </a:lnTo>
                  <a:lnTo>
                    <a:pt x="424997" y="13903"/>
                  </a:lnTo>
                  <a:lnTo>
                    <a:pt x="378537" y="3559"/>
                  </a:lnTo>
                  <a:lnTo>
                    <a:pt x="329899" y="0"/>
                  </a:lnTo>
                  <a:close/>
                </a:path>
                <a:path w="660400" h="660400">
                  <a:moveTo>
                    <a:pt x="459628" y="27062"/>
                  </a:moveTo>
                  <a:lnTo>
                    <a:pt x="329899" y="27062"/>
                  </a:lnTo>
                  <a:lnTo>
                    <a:pt x="378738" y="31018"/>
                  </a:lnTo>
                  <a:lnTo>
                    <a:pt x="425095" y="42474"/>
                  </a:lnTo>
                  <a:lnTo>
                    <a:pt x="468344" y="60812"/>
                  </a:lnTo>
                  <a:lnTo>
                    <a:pt x="507858" y="85413"/>
                  </a:lnTo>
                  <a:lnTo>
                    <a:pt x="543012" y="115658"/>
                  </a:lnTo>
                  <a:lnTo>
                    <a:pt x="573179" y="150928"/>
                  </a:lnTo>
                  <a:lnTo>
                    <a:pt x="597732" y="190606"/>
                  </a:lnTo>
                  <a:lnTo>
                    <a:pt x="616045" y="234073"/>
                  </a:lnTo>
                  <a:lnTo>
                    <a:pt x="627492" y="280710"/>
                  </a:lnTo>
                  <a:lnTo>
                    <a:pt x="631447" y="329899"/>
                  </a:lnTo>
                  <a:lnTo>
                    <a:pt x="627492" y="378738"/>
                  </a:lnTo>
                  <a:lnTo>
                    <a:pt x="616045" y="425095"/>
                  </a:lnTo>
                  <a:lnTo>
                    <a:pt x="597732" y="468344"/>
                  </a:lnTo>
                  <a:lnTo>
                    <a:pt x="573179" y="507858"/>
                  </a:lnTo>
                  <a:lnTo>
                    <a:pt x="543012" y="543012"/>
                  </a:lnTo>
                  <a:lnTo>
                    <a:pt x="507858" y="573179"/>
                  </a:lnTo>
                  <a:lnTo>
                    <a:pt x="468344" y="597732"/>
                  </a:lnTo>
                  <a:lnTo>
                    <a:pt x="425095" y="616045"/>
                  </a:lnTo>
                  <a:lnTo>
                    <a:pt x="378738" y="627492"/>
                  </a:lnTo>
                  <a:lnTo>
                    <a:pt x="329899" y="631447"/>
                  </a:lnTo>
                  <a:lnTo>
                    <a:pt x="462506" y="631447"/>
                  </a:lnTo>
                  <a:lnTo>
                    <a:pt x="509313" y="606524"/>
                  </a:lnTo>
                  <a:lnTo>
                    <a:pt x="546135" y="578711"/>
                  </a:lnTo>
                  <a:lnTo>
                    <a:pt x="578711" y="546135"/>
                  </a:lnTo>
                  <a:lnTo>
                    <a:pt x="606524" y="509313"/>
                  </a:lnTo>
                  <a:lnTo>
                    <a:pt x="629055" y="468761"/>
                  </a:lnTo>
                  <a:lnTo>
                    <a:pt x="645790" y="424997"/>
                  </a:lnTo>
                  <a:lnTo>
                    <a:pt x="656209" y="378537"/>
                  </a:lnTo>
                  <a:lnTo>
                    <a:pt x="659798" y="329899"/>
                  </a:lnTo>
                  <a:lnTo>
                    <a:pt x="656209" y="280970"/>
                  </a:lnTo>
                  <a:lnTo>
                    <a:pt x="645790" y="234330"/>
                  </a:lnTo>
                  <a:lnTo>
                    <a:pt x="629055" y="190479"/>
                  </a:lnTo>
                  <a:lnTo>
                    <a:pt x="606524" y="149915"/>
                  </a:lnTo>
                  <a:lnTo>
                    <a:pt x="578711" y="113139"/>
                  </a:lnTo>
                  <a:lnTo>
                    <a:pt x="546135" y="80650"/>
                  </a:lnTo>
                  <a:lnTo>
                    <a:pt x="509313" y="52948"/>
                  </a:lnTo>
                  <a:lnTo>
                    <a:pt x="468761" y="30533"/>
                  </a:lnTo>
                  <a:lnTo>
                    <a:pt x="459628" y="27062"/>
                  </a:lnTo>
                  <a:close/>
                </a:path>
              </a:pathLst>
            </a:custGeom>
            <a:solidFill>
              <a:srgbClr val="FFFFF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60" name="object 78">
              <a:extLst>
                <a:ext uri="{FF2B5EF4-FFF2-40B4-BE49-F238E27FC236}">
                  <a16:creationId xmlns:a16="http://schemas.microsoft.com/office/drawing/2014/main" id="{08E57999-57C6-413F-A654-13C5E1507B8B}"/>
                </a:ext>
              </a:extLst>
            </p:cNvPr>
            <p:cNvSpPr/>
            <p:nvPr/>
          </p:nvSpPr>
          <p:spPr>
            <a:xfrm>
              <a:off x="9722178" y="1819620"/>
              <a:ext cx="439420" cy="292735"/>
            </a:xfrm>
            <a:custGeom>
              <a:avLst/>
              <a:gdLst/>
              <a:ahLst/>
              <a:cxnLst/>
              <a:rect l="l" t="t" r="r" b="b"/>
              <a:pathLst>
                <a:path w="439420" h="292735">
                  <a:moveTo>
                    <a:pt x="128981" y="263864"/>
                  </a:moveTo>
                  <a:lnTo>
                    <a:pt x="46652" y="263864"/>
                  </a:lnTo>
                  <a:lnTo>
                    <a:pt x="52698" y="275331"/>
                  </a:lnTo>
                  <a:lnTo>
                    <a:pt x="62089" y="284479"/>
                  </a:lnTo>
                  <a:lnTo>
                    <a:pt x="74052" y="290534"/>
                  </a:lnTo>
                  <a:lnTo>
                    <a:pt x="87816" y="292724"/>
                  </a:lnTo>
                  <a:lnTo>
                    <a:pt x="101388" y="290534"/>
                  </a:lnTo>
                  <a:lnTo>
                    <a:pt x="113030" y="284479"/>
                  </a:lnTo>
                  <a:lnTo>
                    <a:pt x="122356" y="275331"/>
                  </a:lnTo>
                  <a:lnTo>
                    <a:pt x="128981" y="263864"/>
                  </a:lnTo>
                  <a:close/>
                </a:path>
                <a:path w="439420" h="292735">
                  <a:moveTo>
                    <a:pt x="377338" y="263864"/>
                  </a:moveTo>
                  <a:lnTo>
                    <a:pt x="295010" y="263864"/>
                  </a:lnTo>
                  <a:lnTo>
                    <a:pt x="301056" y="275331"/>
                  </a:lnTo>
                  <a:lnTo>
                    <a:pt x="310447" y="284479"/>
                  </a:lnTo>
                  <a:lnTo>
                    <a:pt x="322410" y="290534"/>
                  </a:lnTo>
                  <a:lnTo>
                    <a:pt x="336175" y="292724"/>
                  </a:lnTo>
                  <a:lnTo>
                    <a:pt x="349939" y="290534"/>
                  </a:lnTo>
                  <a:lnTo>
                    <a:pt x="361902" y="284479"/>
                  </a:lnTo>
                  <a:lnTo>
                    <a:pt x="371292" y="275331"/>
                  </a:lnTo>
                  <a:lnTo>
                    <a:pt x="377338" y="263864"/>
                  </a:lnTo>
                  <a:close/>
                </a:path>
                <a:path w="439420" h="292735">
                  <a:moveTo>
                    <a:pt x="315592" y="0"/>
                  </a:moveTo>
                  <a:lnTo>
                    <a:pt x="5487" y="0"/>
                  </a:lnTo>
                  <a:lnTo>
                    <a:pt x="0" y="5497"/>
                  </a:lnTo>
                  <a:lnTo>
                    <a:pt x="0" y="256993"/>
                  </a:lnTo>
                  <a:lnTo>
                    <a:pt x="5487" y="263864"/>
                  </a:lnTo>
                  <a:lnTo>
                    <a:pt x="79583" y="263864"/>
                  </a:lnTo>
                  <a:lnTo>
                    <a:pt x="72722" y="256993"/>
                  </a:lnTo>
                  <a:lnTo>
                    <a:pt x="72722" y="240501"/>
                  </a:lnTo>
                  <a:lnTo>
                    <a:pt x="79583" y="233630"/>
                  </a:lnTo>
                  <a:lnTo>
                    <a:pt x="28815" y="233630"/>
                  </a:lnTo>
                  <a:lnTo>
                    <a:pt x="28815" y="28860"/>
                  </a:lnTo>
                  <a:lnTo>
                    <a:pt x="321081" y="28860"/>
                  </a:lnTo>
                  <a:lnTo>
                    <a:pt x="321081" y="5497"/>
                  </a:lnTo>
                  <a:lnTo>
                    <a:pt x="315592" y="0"/>
                  </a:lnTo>
                  <a:close/>
                </a:path>
                <a:path w="439420" h="292735">
                  <a:moveTo>
                    <a:pt x="327941" y="233630"/>
                  </a:moveTo>
                  <a:lnTo>
                    <a:pt x="96050" y="233630"/>
                  </a:lnTo>
                  <a:lnTo>
                    <a:pt x="101537" y="240501"/>
                  </a:lnTo>
                  <a:lnTo>
                    <a:pt x="101537" y="256993"/>
                  </a:lnTo>
                  <a:lnTo>
                    <a:pt x="96050" y="263864"/>
                  </a:lnTo>
                  <a:lnTo>
                    <a:pt x="327941" y="263864"/>
                  </a:lnTo>
                  <a:lnTo>
                    <a:pt x="321081" y="256993"/>
                  </a:lnTo>
                  <a:lnTo>
                    <a:pt x="321081" y="240501"/>
                  </a:lnTo>
                  <a:lnTo>
                    <a:pt x="327941" y="233630"/>
                  </a:lnTo>
                  <a:close/>
                </a:path>
                <a:path w="439420" h="292735">
                  <a:moveTo>
                    <a:pt x="435958" y="116815"/>
                  </a:moveTo>
                  <a:lnTo>
                    <a:pt x="403409" y="116815"/>
                  </a:lnTo>
                  <a:lnTo>
                    <a:pt x="408898" y="123686"/>
                  </a:lnTo>
                  <a:lnTo>
                    <a:pt x="408898" y="233630"/>
                  </a:lnTo>
                  <a:lnTo>
                    <a:pt x="344407" y="233630"/>
                  </a:lnTo>
                  <a:lnTo>
                    <a:pt x="351268" y="240501"/>
                  </a:lnTo>
                  <a:lnTo>
                    <a:pt x="351268" y="256993"/>
                  </a:lnTo>
                  <a:lnTo>
                    <a:pt x="344407" y="263864"/>
                  </a:lnTo>
                  <a:lnTo>
                    <a:pt x="432224" y="263864"/>
                  </a:lnTo>
                  <a:lnTo>
                    <a:pt x="439085" y="256993"/>
                  </a:lnTo>
                  <a:lnTo>
                    <a:pt x="439085" y="131932"/>
                  </a:lnTo>
                  <a:lnTo>
                    <a:pt x="435958" y="116815"/>
                  </a:lnTo>
                  <a:close/>
                </a:path>
                <a:path w="439420" h="292735">
                  <a:moveTo>
                    <a:pt x="87816" y="204769"/>
                  </a:moveTo>
                  <a:lnTo>
                    <a:pt x="74052" y="206959"/>
                  </a:lnTo>
                  <a:lnTo>
                    <a:pt x="62089" y="213015"/>
                  </a:lnTo>
                  <a:lnTo>
                    <a:pt x="52698" y="222163"/>
                  </a:lnTo>
                  <a:lnTo>
                    <a:pt x="46652" y="233630"/>
                  </a:lnTo>
                  <a:lnTo>
                    <a:pt x="128981" y="233630"/>
                  </a:lnTo>
                  <a:lnTo>
                    <a:pt x="122356" y="222163"/>
                  </a:lnTo>
                  <a:lnTo>
                    <a:pt x="113029" y="213015"/>
                  </a:lnTo>
                  <a:lnTo>
                    <a:pt x="101388" y="206959"/>
                  </a:lnTo>
                  <a:lnTo>
                    <a:pt x="87816" y="204769"/>
                  </a:lnTo>
                  <a:close/>
                </a:path>
                <a:path w="439420" h="292735">
                  <a:moveTo>
                    <a:pt x="336175" y="204769"/>
                  </a:moveTo>
                  <a:lnTo>
                    <a:pt x="322410" y="206959"/>
                  </a:lnTo>
                  <a:lnTo>
                    <a:pt x="310447" y="213015"/>
                  </a:lnTo>
                  <a:lnTo>
                    <a:pt x="301056" y="222163"/>
                  </a:lnTo>
                  <a:lnTo>
                    <a:pt x="295010" y="233630"/>
                  </a:lnTo>
                  <a:lnTo>
                    <a:pt x="377338" y="233630"/>
                  </a:lnTo>
                  <a:lnTo>
                    <a:pt x="371292" y="222163"/>
                  </a:lnTo>
                  <a:lnTo>
                    <a:pt x="361902" y="213015"/>
                  </a:lnTo>
                  <a:lnTo>
                    <a:pt x="349939" y="206959"/>
                  </a:lnTo>
                  <a:lnTo>
                    <a:pt x="336175" y="204769"/>
                  </a:lnTo>
                  <a:close/>
                </a:path>
                <a:path w="439420" h="292735">
                  <a:moveTo>
                    <a:pt x="321081" y="28860"/>
                  </a:moveTo>
                  <a:lnTo>
                    <a:pt x="292266" y="28860"/>
                  </a:lnTo>
                  <a:lnTo>
                    <a:pt x="292266" y="169038"/>
                  </a:lnTo>
                  <a:lnTo>
                    <a:pt x="299126" y="175910"/>
                  </a:lnTo>
                  <a:lnTo>
                    <a:pt x="315592" y="175910"/>
                  </a:lnTo>
                  <a:lnTo>
                    <a:pt x="321081" y="169038"/>
                  </a:lnTo>
                  <a:lnTo>
                    <a:pt x="321081" y="116815"/>
                  </a:lnTo>
                  <a:lnTo>
                    <a:pt x="435958" y="116815"/>
                  </a:lnTo>
                  <a:lnTo>
                    <a:pt x="435505" y="114625"/>
                  </a:lnTo>
                  <a:lnTo>
                    <a:pt x="425878" y="100667"/>
                  </a:lnTo>
                  <a:lnTo>
                    <a:pt x="411878" y="91347"/>
                  </a:lnTo>
                  <a:lnTo>
                    <a:pt x="395177" y="87955"/>
                  </a:lnTo>
                  <a:lnTo>
                    <a:pt x="321081" y="87955"/>
                  </a:lnTo>
                  <a:lnTo>
                    <a:pt x="321081" y="28860"/>
                  </a:lnTo>
                  <a:close/>
                </a:path>
              </a:pathLst>
            </a:custGeom>
            <a:solidFill>
              <a:srgbClr val="FFFFF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61" name="object 79">
              <a:extLst>
                <a:ext uri="{FF2B5EF4-FFF2-40B4-BE49-F238E27FC236}">
                  <a16:creationId xmlns:a16="http://schemas.microsoft.com/office/drawing/2014/main" id="{43B2033C-42C2-4E54-BFFB-AF6EF0404CF7}"/>
                </a:ext>
              </a:extLst>
            </p:cNvPr>
            <p:cNvSpPr/>
            <p:nvPr/>
          </p:nvSpPr>
          <p:spPr>
            <a:xfrm>
              <a:off x="3400230" y="1552859"/>
              <a:ext cx="0" cy="1767205"/>
            </a:xfrm>
            <a:custGeom>
              <a:avLst/>
              <a:gdLst/>
              <a:ahLst/>
              <a:cxnLst/>
              <a:rect l="l" t="t" r="r" b="b"/>
              <a:pathLst>
                <a:path h="1767204">
                  <a:moveTo>
                    <a:pt x="0" y="0"/>
                  </a:moveTo>
                  <a:lnTo>
                    <a:pt x="1" y="1767208"/>
                  </a:lnTo>
                </a:path>
              </a:pathLst>
            </a:custGeom>
            <a:ln w="19050">
              <a:solidFill>
                <a:srgbClr val="7F7F7F"/>
              </a:solidFill>
            </a:ln>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62" name="object 80">
              <a:extLst>
                <a:ext uri="{FF2B5EF4-FFF2-40B4-BE49-F238E27FC236}">
                  <a16:creationId xmlns:a16="http://schemas.microsoft.com/office/drawing/2014/main" id="{A6596204-ED50-4191-B25C-33B8EFACBA0F}"/>
                </a:ext>
              </a:extLst>
            </p:cNvPr>
            <p:cNvSpPr/>
            <p:nvPr/>
          </p:nvSpPr>
          <p:spPr>
            <a:xfrm>
              <a:off x="3324617" y="3305971"/>
              <a:ext cx="153670" cy="154940"/>
            </a:xfrm>
            <a:custGeom>
              <a:avLst/>
              <a:gdLst/>
              <a:ahLst/>
              <a:cxnLst/>
              <a:rect l="l" t="t" r="r" b="b"/>
              <a:pathLst>
                <a:path w="153670" h="154939">
                  <a:moveTo>
                    <a:pt x="76835" y="0"/>
                  </a:moveTo>
                  <a:lnTo>
                    <a:pt x="46927" y="6078"/>
                  </a:lnTo>
                  <a:lnTo>
                    <a:pt x="22504" y="22654"/>
                  </a:lnTo>
                  <a:lnTo>
                    <a:pt x="6038" y="47239"/>
                  </a:lnTo>
                  <a:lnTo>
                    <a:pt x="0" y="77345"/>
                  </a:lnTo>
                  <a:lnTo>
                    <a:pt x="6038" y="107451"/>
                  </a:lnTo>
                  <a:lnTo>
                    <a:pt x="22504" y="132035"/>
                  </a:lnTo>
                  <a:lnTo>
                    <a:pt x="46927" y="148611"/>
                  </a:lnTo>
                  <a:lnTo>
                    <a:pt x="76835" y="154689"/>
                  </a:lnTo>
                  <a:lnTo>
                    <a:pt x="106743" y="148611"/>
                  </a:lnTo>
                  <a:lnTo>
                    <a:pt x="131166" y="132035"/>
                  </a:lnTo>
                  <a:lnTo>
                    <a:pt x="147633" y="107451"/>
                  </a:lnTo>
                  <a:lnTo>
                    <a:pt x="153671" y="77345"/>
                  </a:lnTo>
                  <a:lnTo>
                    <a:pt x="147633" y="47239"/>
                  </a:lnTo>
                  <a:lnTo>
                    <a:pt x="131166" y="22654"/>
                  </a:lnTo>
                  <a:lnTo>
                    <a:pt x="106743" y="6078"/>
                  </a:lnTo>
                  <a:lnTo>
                    <a:pt x="76835" y="0"/>
                  </a:lnTo>
                  <a:close/>
                </a:path>
              </a:pathLst>
            </a:custGeom>
            <a:solidFill>
              <a:srgbClr val="7F7F7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63" name="object 81">
              <a:extLst>
                <a:ext uri="{FF2B5EF4-FFF2-40B4-BE49-F238E27FC236}">
                  <a16:creationId xmlns:a16="http://schemas.microsoft.com/office/drawing/2014/main" id="{B153017E-9785-4314-9A2C-5A3835D5C4E8}"/>
                </a:ext>
              </a:extLst>
            </p:cNvPr>
            <p:cNvSpPr/>
            <p:nvPr/>
          </p:nvSpPr>
          <p:spPr>
            <a:xfrm>
              <a:off x="3353215" y="3334741"/>
              <a:ext cx="96520" cy="97155"/>
            </a:xfrm>
            <a:custGeom>
              <a:avLst/>
              <a:gdLst/>
              <a:ahLst/>
              <a:cxnLst/>
              <a:rect l="l" t="t" r="r" b="b"/>
              <a:pathLst>
                <a:path w="96520" h="97154">
                  <a:moveTo>
                    <a:pt x="48237" y="0"/>
                  </a:moveTo>
                  <a:lnTo>
                    <a:pt x="29461" y="3815"/>
                  </a:lnTo>
                  <a:lnTo>
                    <a:pt x="14128" y="14221"/>
                  </a:lnTo>
                  <a:lnTo>
                    <a:pt x="3790" y="29655"/>
                  </a:lnTo>
                  <a:lnTo>
                    <a:pt x="0" y="48555"/>
                  </a:lnTo>
                  <a:lnTo>
                    <a:pt x="3790" y="67455"/>
                  </a:lnTo>
                  <a:lnTo>
                    <a:pt x="14128" y="82889"/>
                  </a:lnTo>
                  <a:lnTo>
                    <a:pt x="29461" y="93294"/>
                  </a:lnTo>
                  <a:lnTo>
                    <a:pt x="48237" y="97110"/>
                  </a:lnTo>
                  <a:lnTo>
                    <a:pt x="67012" y="93294"/>
                  </a:lnTo>
                  <a:lnTo>
                    <a:pt x="82344" y="82889"/>
                  </a:lnTo>
                  <a:lnTo>
                    <a:pt x="92682" y="67455"/>
                  </a:lnTo>
                  <a:lnTo>
                    <a:pt x="96473" y="48555"/>
                  </a:lnTo>
                  <a:lnTo>
                    <a:pt x="92682" y="29655"/>
                  </a:lnTo>
                  <a:lnTo>
                    <a:pt x="82344" y="14221"/>
                  </a:lnTo>
                  <a:lnTo>
                    <a:pt x="67012" y="3815"/>
                  </a:lnTo>
                  <a:lnTo>
                    <a:pt x="48237" y="0"/>
                  </a:lnTo>
                  <a:close/>
                </a:path>
              </a:pathLst>
            </a:custGeom>
            <a:solidFill>
              <a:srgbClr val="DCDDD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64" name="object 82">
              <a:extLst>
                <a:ext uri="{FF2B5EF4-FFF2-40B4-BE49-F238E27FC236}">
                  <a16:creationId xmlns:a16="http://schemas.microsoft.com/office/drawing/2014/main" id="{84C89802-F4AB-46EF-9D92-FEF09CB7F6DB}"/>
                </a:ext>
              </a:extLst>
            </p:cNvPr>
            <p:cNvSpPr/>
            <p:nvPr/>
          </p:nvSpPr>
          <p:spPr>
            <a:xfrm>
              <a:off x="3323394" y="1398170"/>
              <a:ext cx="153670" cy="154940"/>
            </a:xfrm>
            <a:custGeom>
              <a:avLst/>
              <a:gdLst/>
              <a:ahLst/>
              <a:cxnLst/>
              <a:rect l="l" t="t" r="r" b="b"/>
              <a:pathLst>
                <a:path w="153670" h="154940">
                  <a:moveTo>
                    <a:pt x="76836" y="0"/>
                  </a:moveTo>
                  <a:lnTo>
                    <a:pt x="46928" y="6078"/>
                  </a:lnTo>
                  <a:lnTo>
                    <a:pt x="22504" y="22653"/>
                  </a:lnTo>
                  <a:lnTo>
                    <a:pt x="6038" y="47238"/>
                  </a:lnTo>
                  <a:lnTo>
                    <a:pt x="0" y="77344"/>
                  </a:lnTo>
                  <a:lnTo>
                    <a:pt x="6038" y="107450"/>
                  </a:lnTo>
                  <a:lnTo>
                    <a:pt x="22504" y="132035"/>
                  </a:lnTo>
                  <a:lnTo>
                    <a:pt x="46928" y="148610"/>
                  </a:lnTo>
                  <a:lnTo>
                    <a:pt x="76836" y="154688"/>
                  </a:lnTo>
                  <a:lnTo>
                    <a:pt x="106743" y="148610"/>
                  </a:lnTo>
                  <a:lnTo>
                    <a:pt x="131166" y="132035"/>
                  </a:lnTo>
                  <a:lnTo>
                    <a:pt x="147633" y="107450"/>
                  </a:lnTo>
                  <a:lnTo>
                    <a:pt x="153671" y="77344"/>
                  </a:lnTo>
                  <a:lnTo>
                    <a:pt x="147633" y="47238"/>
                  </a:lnTo>
                  <a:lnTo>
                    <a:pt x="131166" y="22653"/>
                  </a:lnTo>
                  <a:lnTo>
                    <a:pt x="106743" y="6078"/>
                  </a:lnTo>
                  <a:lnTo>
                    <a:pt x="76836" y="0"/>
                  </a:lnTo>
                  <a:close/>
                </a:path>
              </a:pathLst>
            </a:custGeom>
            <a:solidFill>
              <a:srgbClr val="7F7F7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65" name="object 83">
              <a:extLst>
                <a:ext uri="{FF2B5EF4-FFF2-40B4-BE49-F238E27FC236}">
                  <a16:creationId xmlns:a16="http://schemas.microsoft.com/office/drawing/2014/main" id="{3CB62F76-41A1-48CC-82A0-7B7F11E3143F}"/>
                </a:ext>
              </a:extLst>
            </p:cNvPr>
            <p:cNvSpPr/>
            <p:nvPr/>
          </p:nvSpPr>
          <p:spPr>
            <a:xfrm>
              <a:off x="3351993" y="1426960"/>
              <a:ext cx="96520" cy="97155"/>
            </a:xfrm>
            <a:custGeom>
              <a:avLst/>
              <a:gdLst/>
              <a:ahLst/>
              <a:cxnLst/>
              <a:rect l="l" t="t" r="r" b="b"/>
              <a:pathLst>
                <a:path w="96520" h="97155">
                  <a:moveTo>
                    <a:pt x="48235" y="0"/>
                  </a:moveTo>
                  <a:lnTo>
                    <a:pt x="29460" y="3815"/>
                  </a:lnTo>
                  <a:lnTo>
                    <a:pt x="14128" y="14221"/>
                  </a:lnTo>
                  <a:lnTo>
                    <a:pt x="3790" y="29654"/>
                  </a:lnTo>
                  <a:lnTo>
                    <a:pt x="0" y="48554"/>
                  </a:lnTo>
                  <a:lnTo>
                    <a:pt x="3790" y="67454"/>
                  </a:lnTo>
                  <a:lnTo>
                    <a:pt x="14128" y="82888"/>
                  </a:lnTo>
                  <a:lnTo>
                    <a:pt x="29460" y="93294"/>
                  </a:lnTo>
                  <a:lnTo>
                    <a:pt x="48235" y="97110"/>
                  </a:lnTo>
                  <a:lnTo>
                    <a:pt x="67012" y="93294"/>
                  </a:lnTo>
                  <a:lnTo>
                    <a:pt x="82344" y="82888"/>
                  </a:lnTo>
                  <a:lnTo>
                    <a:pt x="92682" y="67454"/>
                  </a:lnTo>
                  <a:lnTo>
                    <a:pt x="96473" y="48554"/>
                  </a:lnTo>
                  <a:lnTo>
                    <a:pt x="92682" y="29654"/>
                  </a:lnTo>
                  <a:lnTo>
                    <a:pt x="82344" y="14221"/>
                  </a:lnTo>
                  <a:lnTo>
                    <a:pt x="67012" y="3815"/>
                  </a:lnTo>
                  <a:lnTo>
                    <a:pt x="48235" y="0"/>
                  </a:lnTo>
                  <a:close/>
                </a:path>
              </a:pathLst>
            </a:custGeom>
            <a:solidFill>
              <a:srgbClr val="DCDDD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66" name="object 84">
              <a:extLst>
                <a:ext uri="{FF2B5EF4-FFF2-40B4-BE49-F238E27FC236}">
                  <a16:creationId xmlns:a16="http://schemas.microsoft.com/office/drawing/2014/main" id="{68F29F0B-18C9-467F-A770-8C53D92351FD}"/>
                </a:ext>
              </a:extLst>
            </p:cNvPr>
            <p:cNvSpPr/>
            <p:nvPr/>
          </p:nvSpPr>
          <p:spPr>
            <a:xfrm>
              <a:off x="6226200" y="1548846"/>
              <a:ext cx="0" cy="1767205"/>
            </a:xfrm>
            <a:custGeom>
              <a:avLst/>
              <a:gdLst/>
              <a:ahLst/>
              <a:cxnLst/>
              <a:rect l="l" t="t" r="r" b="b"/>
              <a:pathLst>
                <a:path h="1767204">
                  <a:moveTo>
                    <a:pt x="0" y="0"/>
                  </a:moveTo>
                  <a:lnTo>
                    <a:pt x="1" y="1767208"/>
                  </a:lnTo>
                </a:path>
              </a:pathLst>
            </a:custGeom>
            <a:ln w="19050">
              <a:solidFill>
                <a:srgbClr val="7F7F7F"/>
              </a:solidFill>
            </a:ln>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67" name="object 85">
              <a:extLst>
                <a:ext uri="{FF2B5EF4-FFF2-40B4-BE49-F238E27FC236}">
                  <a16:creationId xmlns:a16="http://schemas.microsoft.com/office/drawing/2014/main" id="{5779C8A8-06AA-4154-B2FB-739543DE0990}"/>
                </a:ext>
              </a:extLst>
            </p:cNvPr>
            <p:cNvSpPr/>
            <p:nvPr/>
          </p:nvSpPr>
          <p:spPr>
            <a:xfrm>
              <a:off x="6150586" y="3301958"/>
              <a:ext cx="153670" cy="154940"/>
            </a:xfrm>
            <a:custGeom>
              <a:avLst/>
              <a:gdLst/>
              <a:ahLst/>
              <a:cxnLst/>
              <a:rect l="l" t="t" r="r" b="b"/>
              <a:pathLst>
                <a:path w="153670" h="154939">
                  <a:moveTo>
                    <a:pt x="76835" y="0"/>
                  </a:moveTo>
                  <a:lnTo>
                    <a:pt x="46927" y="6078"/>
                  </a:lnTo>
                  <a:lnTo>
                    <a:pt x="22504" y="22653"/>
                  </a:lnTo>
                  <a:lnTo>
                    <a:pt x="6038" y="47238"/>
                  </a:lnTo>
                  <a:lnTo>
                    <a:pt x="0" y="77344"/>
                  </a:lnTo>
                  <a:lnTo>
                    <a:pt x="6038" y="107450"/>
                  </a:lnTo>
                  <a:lnTo>
                    <a:pt x="22504" y="132035"/>
                  </a:lnTo>
                  <a:lnTo>
                    <a:pt x="46927" y="148610"/>
                  </a:lnTo>
                  <a:lnTo>
                    <a:pt x="76835" y="154688"/>
                  </a:lnTo>
                  <a:lnTo>
                    <a:pt x="106743" y="148610"/>
                  </a:lnTo>
                  <a:lnTo>
                    <a:pt x="131166" y="132035"/>
                  </a:lnTo>
                  <a:lnTo>
                    <a:pt x="147633" y="107450"/>
                  </a:lnTo>
                  <a:lnTo>
                    <a:pt x="153671" y="77344"/>
                  </a:lnTo>
                  <a:lnTo>
                    <a:pt x="147633" y="47238"/>
                  </a:lnTo>
                  <a:lnTo>
                    <a:pt x="131166" y="22653"/>
                  </a:lnTo>
                  <a:lnTo>
                    <a:pt x="106743" y="6078"/>
                  </a:lnTo>
                  <a:lnTo>
                    <a:pt x="76835" y="0"/>
                  </a:lnTo>
                  <a:close/>
                </a:path>
              </a:pathLst>
            </a:custGeom>
            <a:solidFill>
              <a:srgbClr val="7F7F7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68" name="object 86">
              <a:extLst>
                <a:ext uri="{FF2B5EF4-FFF2-40B4-BE49-F238E27FC236}">
                  <a16:creationId xmlns:a16="http://schemas.microsoft.com/office/drawing/2014/main" id="{F3D1D510-75EE-46A1-B04F-B3EFD60727C4}"/>
                </a:ext>
              </a:extLst>
            </p:cNvPr>
            <p:cNvSpPr/>
            <p:nvPr/>
          </p:nvSpPr>
          <p:spPr>
            <a:xfrm>
              <a:off x="6179186" y="3330727"/>
              <a:ext cx="96520" cy="97155"/>
            </a:xfrm>
            <a:custGeom>
              <a:avLst/>
              <a:gdLst/>
              <a:ahLst/>
              <a:cxnLst/>
              <a:rect l="l" t="t" r="r" b="b"/>
              <a:pathLst>
                <a:path w="96520" h="97154">
                  <a:moveTo>
                    <a:pt x="48235" y="0"/>
                  </a:moveTo>
                  <a:lnTo>
                    <a:pt x="29459" y="3815"/>
                  </a:lnTo>
                  <a:lnTo>
                    <a:pt x="14127" y="14221"/>
                  </a:lnTo>
                  <a:lnTo>
                    <a:pt x="3790" y="29656"/>
                  </a:lnTo>
                  <a:lnTo>
                    <a:pt x="0" y="48555"/>
                  </a:lnTo>
                  <a:lnTo>
                    <a:pt x="3790" y="67455"/>
                  </a:lnTo>
                  <a:lnTo>
                    <a:pt x="14127" y="82889"/>
                  </a:lnTo>
                  <a:lnTo>
                    <a:pt x="29459" y="93295"/>
                  </a:lnTo>
                  <a:lnTo>
                    <a:pt x="48235" y="97111"/>
                  </a:lnTo>
                  <a:lnTo>
                    <a:pt x="67011" y="93295"/>
                  </a:lnTo>
                  <a:lnTo>
                    <a:pt x="82343" y="82889"/>
                  </a:lnTo>
                  <a:lnTo>
                    <a:pt x="92681" y="67455"/>
                  </a:lnTo>
                  <a:lnTo>
                    <a:pt x="96471" y="48555"/>
                  </a:lnTo>
                  <a:lnTo>
                    <a:pt x="92681" y="29656"/>
                  </a:lnTo>
                  <a:lnTo>
                    <a:pt x="82343" y="14221"/>
                  </a:lnTo>
                  <a:lnTo>
                    <a:pt x="67011" y="3815"/>
                  </a:lnTo>
                  <a:lnTo>
                    <a:pt x="48235" y="0"/>
                  </a:lnTo>
                  <a:close/>
                </a:path>
              </a:pathLst>
            </a:custGeom>
            <a:solidFill>
              <a:srgbClr val="DCDDD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69" name="object 87">
              <a:extLst>
                <a:ext uri="{FF2B5EF4-FFF2-40B4-BE49-F238E27FC236}">
                  <a16:creationId xmlns:a16="http://schemas.microsoft.com/office/drawing/2014/main" id="{156BFD39-55E5-456B-9E1B-89903F91E768}"/>
                </a:ext>
              </a:extLst>
            </p:cNvPr>
            <p:cNvSpPr/>
            <p:nvPr/>
          </p:nvSpPr>
          <p:spPr>
            <a:xfrm>
              <a:off x="6149365" y="1394156"/>
              <a:ext cx="153670" cy="154940"/>
            </a:xfrm>
            <a:custGeom>
              <a:avLst/>
              <a:gdLst/>
              <a:ahLst/>
              <a:cxnLst/>
              <a:rect l="l" t="t" r="r" b="b"/>
              <a:pathLst>
                <a:path w="153670" h="154940">
                  <a:moveTo>
                    <a:pt x="76835" y="0"/>
                  </a:moveTo>
                  <a:lnTo>
                    <a:pt x="46926" y="6078"/>
                  </a:lnTo>
                  <a:lnTo>
                    <a:pt x="22504" y="22654"/>
                  </a:lnTo>
                  <a:lnTo>
                    <a:pt x="6037" y="47239"/>
                  </a:lnTo>
                  <a:lnTo>
                    <a:pt x="0" y="77345"/>
                  </a:lnTo>
                  <a:lnTo>
                    <a:pt x="6037" y="107451"/>
                  </a:lnTo>
                  <a:lnTo>
                    <a:pt x="22504" y="132035"/>
                  </a:lnTo>
                  <a:lnTo>
                    <a:pt x="46926" y="148611"/>
                  </a:lnTo>
                  <a:lnTo>
                    <a:pt x="76835" y="154689"/>
                  </a:lnTo>
                  <a:lnTo>
                    <a:pt x="106742" y="148611"/>
                  </a:lnTo>
                  <a:lnTo>
                    <a:pt x="131165" y="132035"/>
                  </a:lnTo>
                  <a:lnTo>
                    <a:pt x="147631" y="107451"/>
                  </a:lnTo>
                  <a:lnTo>
                    <a:pt x="153670" y="77345"/>
                  </a:lnTo>
                  <a:lnTo>
                    <a:pt x="147631" y="47239"/>
                  </a:lnTo>
                  <a:lnTo>
                    <a:pt x="131165" y="22654"/>
                  </a:lnTo>
                  <a:lnTo>
                    <a:pt x="106742" y="6078"/>
                  </a:lnTo>
                  <a:lnTo>
                    <a:pt x="76835" y="0"/>
                  </a:lnTo>
                  <a:close/>
                </a:path>
              </a:pathLst>
            </a:custGeom>
            <a:solidFill>
              <a:srgbClr val="7F7F7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70" name="object 88">
              <a:extLst>
                <a:ext uri="{FF2B5EF4-FFF2-40B4-BE49-F238E27FC236}">
                  <a16:creationId xmlns:a16="http://schemas.microsoft.com/office/drawing/2014/main" id="{DFB2C6A0-2342-4A79-B7A4-BB5C567731B8}"/>
                </a:ext>
              </a:extLst>
            </p:cNvPr>
            <p:cNvSpPr/>
            <p:nvPr/>
          </p:nvSpPr>
          <p:spPr>
            <a:xfrm>
              <a:off x="6177964" y="1422946"/>
              <a:ext cx="96520" cy="97155"/>
            </a:xfrm>
            <a:custGeom>
              <a:avLst/>
              <a:gdLst/>
              <a:ahLst/>
              <a:cxnLst/>
              <a:rect l="l" t="t" r="r" b="b"/>
              <a:pathLst>
                <a:path w="96520" h="97155">
                  <a:moveTo>
                    <a:pt x="48235" y="0"/>
                  </a:moveTo>
                  <a:lnTo>
                    <a:pt x="29459" y="3815"/>
                  </a:lnTo>
                  <a:lnTo>
                    <a:pt x="14127" y="14221"/>
                  </a:lnTo>
                  <a:lnTo>
                    <a:pt x="3790" y="29655"/>
                  </a:lnTo>
                  <a:lnTo>
                    <a:pt x="0" y="48555"/>
                  </a:lnTo>
                  <a:lnTo>
                    <a:pt x="3790" y="67455"/>
                  </a:lnTo>
                  <a:lnTo>
                    <a:pt x="14127" y="82889"/>
                  </a:lnTo>
                  <a:lnTo>
                    <a:pt x="29459" y="93294"/>
                  </a:lnTo>
                  <a:lnTo>
                    <a:pt x="48235" y="97110"/>
                  </a:lnTo>
                  <a:lnTo>
                    <a:pt x="67011" y="93294"/>
                  </a:lnTo>
                  <a:lnTo>
                    <a:pt x="82343" y="82889"/>
                  </a:lnTo>
                  <a:lnTo>
                    <a:pt x="92681" y="67455"/>
                  </a:lnTo>
                  <a:lnTo>
                    <a:pt x="96471" y="48555"/>
                  </a:lnTo>
                  <a:lnTo>
                    <a:pt x="92681" y="29655"/>
                  </a:lnTo>
                  <a:lnTo>
                    <a:pt x="82343" y="14221"/>
                  </a:lnTo>
                  <a:lnTo>
                    <a:pt x="67011" y="3815"/>
                  </a:lnTo>
                  <a:lnTo>
                    <a:pt x="48235" y="0"/>
                  </a:lnTo>
                  <a:close/>
                </a:path>
              </a:pathLst>
            </a:custGeom>
            <a:solidFill>
              <a:srgbClr val="DCDDD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71" name="object 89">
              <a:extLst>
                <a:ext uri="{FF2B5EF4-FFF2-40B4-BE49-F238E27FC236}">
                  <a16:creationId xmlns:a16="http://schemas.microsoft.com/office/drawing/2014/main" id="{613CFE99-5D03-4FCE-81D5-035157BCCC76}"/>
                </a:ext>
              </a:extLst>
            </p:cNvPr>
            <p:cNvSpPr/>
            <p:nvPr/>
          </p:nvSpPr>
          <p:spPr>
            <a:xfrm>
              <a:off x="8613140" y="1552859"/>
              <a:ext cx="0" cy="1767205"/>
            </a:xfrm>
            <a:custGeom>
              <a:avLst/>
              <a:gdLst/>
              <a:ahLst/>
              <a:cxnLst/>
              <a:rect l="l" t="t" r="r" b="b"/>
              <a:pathLst>
                <a:path h="1767204">
                  <a:moveTo>
                    <a:pt x="0" y="0"/>
                  </a:moveTo>
                  <a:lnTo>
                    <a:pt x="1" y="1767208"/>
                  </a:lnTo>
                </a:path>
              </a:pathLst>
            </a:custGeom>
            <a:ln w="19050">
              <a:solidFill>
                <a:srgbClr val="7F7F7F"/>
              </a:solidFill>
            </a:ln>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72" name="object 90">
              <a:extLst>
                <a:ext uri="{FF2B5EF4-FFF2-40B4-BE49-F238E27FC236}">
                  <a16:creationId xmlns:a16="http://schemas.microsoft.com/office/drawing/2014/main" id="{E8F3102A-1B0D-49AA-9985-38FB6E0BFBE8}"/>
                </a:ext>
              </a:extLst>
            </p:cNvPr>
            <p:cNvSpPr/>
            <p:nvPr/>
          </p:nvSpPr>
          <p:spPr>
            <a:xfrm>
              <a:off x="8537526" y="3305971"/>
              <a:ext cx="153670" cy="154940"/>
            </a:xfrm>
            <a:custGeom>
              <a:avLst/>
              <a:gdLst/>
              <a:ahLst/>
              <a:cxnLst/>
              <a:rect l="l" t="t" r="r" b="b"/>
              <a:pathLst>
                <a:path w="153670" h="154939">
                  <a:moveTo>
                    <a:pt x="76834" y="0"/>
                  </a:moveTo>
                  <a:lnTo>
                    <a:pt x="46927" y="6078"/>
                  </a:lnTo>
                  <a:lnTo>
                    <a:pt x="22504" y="22654"/>
                  </a:lnTo>
                  <a:lnTo>
                    <a:pt x="6038" y="47239"/>
                  </a:lnTo>
                  <a:lnTo>
                    <a:pt x="0" y="77345"/>
                  </a:lnTo>
                  <a:lnTo>
                    <a:pt x="6038" y="107451"/>
                  </a:lnTo>
                  <a:lnTo>
                    <a:pt x="22504" y="132035"/>
                  </a:lnTo>
                  <a:lnTo>
                    <a:pt x="46927" y="148611"/>
                  </a:lnTo>
                  <a:lnTo>
                    <a:pt x="76834" y="154689"/>
                  </a:lnTo>
                  <a:lnTo>
                    <a:pt x="106743" y="148611"/>
                  </a:lnTo>
                  <a:lnTo>
                    <a:pt x="131166" y="132035"/>
                  </a:lnTo>
                  <a:lnTo>
                    <a:pt x="147633" y="107451"/>
                  </a:lnTo>
                  <a:lnTo>
                    <a:pt x="153671" y="77345"/>
                  </a:lnTo>
                  <a:lnTo>
                    <a:pt x="147633" y="47239"/>
                  </a:lnTo>
                  <a:lnTo>
                    <a:pt x="131166" y="22654"/>
                  </a:lnTo>
                  <a:lnTo>
                    <a:pt x="106743" y="6078"/>
                  </a:lnTo>
                  <a:lnTo>
                    <a:pt x="76834" y="0"/>
                  </a:lnTo>
                  <a:close/>
                </a:path>
              </a:pathLst>
            </a:custGeom>
            <a:solidFill>
              <a:srgbClr val="7F7F7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73" name="object 91">
              <a:extLst>
                <a:ext uri="{FF2B5EF4-FFF2-40B4-BE49-F238E27FC236}">
                  <a16:creationId xmlns:a16="http://schemas.microsoft.com/office/drawing/2014/main" id="{6335CD38-49CF-4618-8E5B-EC76CB0F0676}"/>
                </a:ext>
              </a:extLst>
            </p:cNvPr>
            <p:cNvSpPr/>
            <p:nvPr/>
          </p:nvSpPr>
          <p:spPr>
            <a:xfrm>
              <a:off x="8566125" y="3334741"/>
              <a:ext cx="96520" cy="97155"/>
            </a:xfrm>
            <a:custGeom>
              <a:avLst/>
              <a:gdLst/>
              <a:ahLst/>
              <a:cxnLst/>
              <a:rect l="l" t="t" r="r" b="b"/>
              <a:pathLst>
                <a:path w="96520" h="97154">
                  <a:moveTo>
                    <a:pt x="48235" y="0"/>
                  </a:moveTo>
                  <a:lnTo>
                    <a:pt x="29459" y="3815"/>
                  </a:lnTo>
                  <a:lnTo>
                    <a:pt x="14127" y="14221"/>
                  </a:lnTo>
                  <a:lnTo>
                    <a:pt x="3790" y="29655"/>
                  </a:lnTo>
                  <a:lnTo>
                    <a:pt x="0" y="48555"/>
                  </a:lnTo>
                  <a:lnTo>
                    <a:pt x="3790" y="67455"/>
                  </a:lnTo>
                  <a:lnTo>
                    <a:pt x="14127" y="82889"/>
                  </a:lnTo>
                  <a:lnTo>
                    <a:pt x="29459" y="93294"/>
                  </a:lnTo>
                  <a:lnTo>
                    <a:pt x="48235" y="97110"/>
                  </a:lnTo>
                  <a:lnTo>
                    <a:pt x="67011" y="93294"/>
                  </a:lnTo>
                  <a:lnTo>
                    <a:pt x="82343" y="82889"/>
                  </a:lnTo>
                  <a:lnTo>
                    <a:pt x="92681" y="67455"/>
                  </a:lnTo>
                  <a:lnTo>
                    <a:pt x="96471" y="48555"/>
                  </a:lnTo>
                  <a:lnTo>
                    <a:pt x="92681" y="29655"/>
                  </a:lnTo>
                  <a:lnTo>
                    <a:pt x="82343" y="14221"/>
                  </a:lnTo>
                  <a:lnTo>
                    <a:pt x="67011" y="3815"/>
                  </a:lnTo>
                  <a:lnTo>
                    <a:pt x="48235" y="0"/>
                  </a:lnTo>
                  <a:close/>
                </a:path>
              </a:pathLst>
            </a:custGeom>
            <a:solidFill>
              <a:srgbClr val="DCDDD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74" name="object 92">
              <a:extLst>
                <a:ext uri="{FF2B5EF4-FFF2-40B4-BE49-F238E27FC236}">
                  <a16:creationId xmlns:a16="http://schemas.microsoft.com/office/drawing/2014/main" id="{87E0D0BE-9356-45A2-A63C-C10B9B3BDF55}"/>
                </a:ext>
              </a:extLst>
            </p:cNvPr>
            <p:cNvSpPr/>
            <p:nvPr/>
          </p:nvSpPr>
          <p:spPr>
            <a:xfrm>
              <a:off x="8536305" y="1398170"/>
              <a:ext cx="153670" cy="154940"/>
            </a:xfrm>
            <a:custGeom>
              <a:avLst/>
              <a:gdLst/>
              <a:ahLst/>
              <a:cxnLst/>
              <a:rect l="l" t="t" r="r" b="b"/>
              <a:pathLst>
                <a:path w="153670" h="154940">
                  <a:moveTo>
                    <a:pt x="76835" y="0"/>
                  </a:moveTo>
                  <a:lnTo>
                    <a:pt x="46927" y="6078"/>
                  </a:lnTo>
                  <a:lnTo>
                    <a:pt x="22504" y="22653"/>
                  </a:lnTo>
                  <a:lnTo>
                    <a:pt x="6038" y="47238"/>
                  </a:lnTo>
                  <a:lnTo>
                    <a:pt x="0" y="77344"/>
                  </a:lnTo>
                  <a:lnTo>
                    <a:pt x="6038" y="107450"/>
                  </a:lnTo>
                  <a:lnTo>
                    <a:pt x="22504" y="132035"/>
                  </a:lnTo>
                  <a:lnTo>
                    <a:pt x="46927" y="148610"/>
                  </a:lnTo>
                  <a:lnTo>
                    <a:pt x="76835" y="154688"/>
                  </a:lnTo>
                  <a:lnTo>
                    <a:pt x="106743" y="148610"/>
                  </a:lnTo>
                  <a:lnTo>
                    <a:pt x="131166" y="132035"/>
                  </a:lnTo>
                  <a:lnTo>
                    <a:pt x="147633" y="107450"/>
                  </a:lnTo>
                  <a:lnTo>
                    <a:pt x="153671" y="77344"/>
                  </a:lnTo>
                  <a:lnTo>
                    <a:pt x="147633" y="47238"/>
                  </a:lnTo>
                  <a:lnTo>
                    <a:pt x="131166" y="22653"/>
                  </a:lnTo>
                  <a:lnTo>
                    <a:pt x="106743" y="6078"/>
                  </a:lnTo>
                  <a:lnTo>
                    <a:pt x="76835" y="0"/>
                  </a:lnTo>
                  <a:close/>
                </a:path>
              </a:pathLst>
            </a:custGeom>
            <a:solidFill>
              <a:srgbClr val="7F7F7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sp>
          <p:nvSpPr>
            <p:cNvPr id="75" name="object 93">
              <a:extLst>
                <a:ext uri="{FF2B5EF4-FFF2-40B4-BE49-F238E27FC236}">
                  <a16:creationId xmlns:a16="http://schemas.microsoft.com/office/drawing/2014/main" id="{24103BEB-68C1-4A86-935E-4C16BA0687F1}"/>
                </a:ext>
              </a:extLst>
            </p:cNvPr>
            <p:cNvSpPr/>
            <p:nvPr/>
          </p:nvSpPr>
          <p:spPr>
            <a:xfrm>
              <a:off x="8564904" y="1426960"/>
              <a:ext cx="96520" cy="97155"/>
            </a:xfrm>
            <a:custGeom>
              <a:avLst/>
              <a:gdLst/>
              <a:ahLst/>
              <a:cxnLst/>
              <a:rect l="l" t="t" r="r" b="b"/>
              <a:pathLst>
                <a:path w="96520" h="97155">
                  <a:moveTo>
                    <a:pt x="48235" y="0"/>
                  </a:moveTo>
                  <a:lnTo>
                    <a:pt x="29459" y="3815"/>
                  </a:lnTo>
                  <a:lnTo>
                    <a:pt x="14127" y="14221"/>
                  </a:lnTo>
                  <a:lnTo>
                    <a:pt x="3790" y="29654"/>
                  </a:lnTo>
                  <a:lnTo>
                    <a:pt x="0" y="48554"/>
                  </a:lnTo>
                  <a:lnTo>
                    <a:pt x="3790" y="67454"/>
                  </a:lnTo>
                  <a:lnTo>
                    <a:pt x="14127" y="82888"/>
                  </a:lnTo>
                  <a:lnTo>
                    <a:pt x="29459" y="93294"/>
                  </a:lnTo>
                  <a:lnTo>
                    <a:pt x="48235" y="97110"/>
                  </a:lnTo>
                  <a:lnTo>
                    <a:pt x="67011" y="93294"/>
                  </a:lnTo>
                  <a:lnTo>
                    <a:pt x="82343" y="82888"/>
                  </a:lnTo>
                  <a:lnTo>
                    <a:pt x="92681" y="67454"/>
                  </a:lnTo>
                  <a:lnTo>
                    <a:pt x="96471" y="48554"/>
                  </a:lnTo>
                  <a:lnTo>
                    <a:pt x="92681" y="29654"/>
                  </a:lnTo>
                  <a:lnTo>
                    <a:pt x="82343" y="14221"/>
                  </a:lnTo>
                  <a:lnTo>
                    <a:pt x="67011" y="3815"/>
                  </a:lnTo>
                  <a:lnTo>
                    <a:pt x="48235" y="0"/>
                  </a:lnTo>
                  <a:close/>
                </a:path>
              </a:pathLst>
            </a:custGeom>
            <a:solidFill>
              <a:srgbClr val="DCDDDF"/>
            </a:solidFill>
          </p:spPr>
          <p:txBody>
            <a:bodyPr wrap="square" lIns="0" tIns="0" rIns="0" bIns="0" rtlCol="0"/>
            <a:lstStyle/>
            <a:p>
              <a:endParaRPr sz="1050">
                <a:latin typeface="Open Sans" panose="020B0606030504020204" pitchFamily="34" charset="0"/>
                <a:ea typeface="Open Sans" panose="020B0606030504020204" pitchFamily="34" charset="0"/>
                <a:cs typeface="Open Sans" panose="020B0606030504020204" pitchFamily="34" charset="0"/>
              </a:endParaRPr>
            </a:p>
          </p:txBody>
        </p:sp>
      </p:grpSp>
      <p:sp>
        <p:nvSpPr>
          <p:cNvPr id="76" name="Right Triangle 75">
            <a:extLst>
              <a:ext uri="{FF2B5EF4-FFF2-40B4-BE49-F238E27FC236}">
                <a16:creationId xmlns:a16="http://schemas.microsoft.com/office/drawing/2014/main" id="{7A0710C9-0BCE-43AE-A7EB-F101E43B3C55}"/>
              </a:ext>
            </a:extLst>
          </p:cNvPr>
          <p:cNvSpPr/>
          <p:nvPr/>
        </p:nvSpPr>
        <p:spPr bwMode="gray">
          <a:xfrm>
            <a:off x="334763" y="3393869"/>
            <a:ext cx="7236470" cy="493676"/>
          </a:xfrm>
          <a:prstGeom prst="rtTriangl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7" name="Rectangle 76">
            <a:extLst>
              <a:ext uri="{FF2B5EF4-FFF2-40B4-BE49-F238E27FC236}">
                <a16:creationId xmlns:a16="http://schemas.microsoft.com/office/drawing/2014/main" id="{593FBF40-E8CB-431C-9C44-A570340B114B}"/>
              </a:ext>
            </a:extLst>
          </p:cNvPr>
          <p:cNvSpPr/>
          <p:nvPr/>
        </p:nvSpPr>
        <p:spPr>
          <a:xfrm>
            <a:off x="1308159" y="4131393"/>
            <a:ext cx="278925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a:ln>
                  <a:noFill/>
                </a:ln>
                <a:solidFill>
                  <a:schemeClr val="tx1">
                    <a:lumMod val="75000"/>
                    <a:lumOff val="25000"/>
                  </a:schemeClr>
                </a:solidFill>
                <a:effectLst/>
                <a:uLnTx/>
                <a:uFillTx/>
                <a:latin typeface="Open Sans"/>
                <a:ea typeface="+mn-ea"/>
                <a:cs typeface="+mn-cs"/>
              </a:rPr>
              <a:t>SERVICE LEVEL AGREEMENT/ OBJECTIVE</a:t>
            </a:r>
          </a:p>
        </p:txBody>
      </p:sp>
      <p:sp>
        <p:nvSpPr>
          <p:cNvPr id="78" name="Rectangle 77">
            <a:extLst>
              <a:ext uri="{FF2B5EF4-FFF2-40B4-BE49-F238E27FC236}">
                <a16:creationId xmlns:a16="http://schemas.microsoft.com/office/drawing/2014/main" id="{A5BCB25C-E9B7-4A94-8164-6C67C8971AC4}"/>
              </a:ext>
            </a:extLst>
          </p:cNvPr>
          <p:cNvSpPr/>
          <p:nvPr/>
        </p:nvSpPr>
        <p:spPr>
          <a:xfrm>
            <a:off x="1312370" y="4594073"/>
            <a:ext cx="2688337"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 negotiated performance metric applied to an aspect of the services</a:t>
            </a:r>
          </a:p>
        </p:txBody>
      </p:sp>
      <p:grpSp>
        <p:nvGrpSpPr>
          <p:cNvPr id="79" name="Group 78">
            <a:extLst>
              <a:ext uri="{FF2B5EF4-FFF2-40B4-BE49-F238E27FC236}">
                <a16:creationId xmlns:a16="http://schemas.microsoft.com/office/drawing/2014/main" id="{1C5B145F-FF5F-483C-A6E2-29EF39C07002}"/>
              </a:ext>
            </a:extLst>
          </p:cNvPr>
          <p:cNvGrpSpPr/>
          <p:nvPr/>
        </p:nvGrpSpPr>
        <p:grpSpPr>
          <a:xfrm>
            <a:off x="334763" y="4117251"/>
            <a:ext cx="1010914" cy="1010914"/>
            <a:chOff x="512322" y="2524117"/>
            <a:chExt cx="1010914" cy="1010914"/>
          </a:xfrm>
        </p:grpSpPr>
        <p:pic>
          <p:nvPicPr>
            <p:cNvPr id="80" name="Picture 79" descr="A picture containing shape&#10;&#10;Description automatically generated">
              <a:extLst>
                <a:ext uri="{FF2B5EF4-FFF2-40B4-BE49-F238E27FC236}">
                  <a16:creationId xmlns:a16="http://schemas.microsoft.com/office/drawing/2014/main" id="{7957EB10-5B72-49AA-889B-1DBAA15CC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322" y="2524117"/>
              <a:ext cx="1010914" cy="1010914"/>
            </a:xfrm>
            <a:prstGeom prst="rect">
              <a:avLst/>
            </a:prstGeom>
          </p:spPr>
        </p:pic>
        <p:sp>
          <p:nvSpPr>
            <p:cNvPr id="81" name="Oval 80">
              <a:extLst>
                <a:ext uri="{FF2B5EF4-FFF2-40B4-BE49-F238E27FC236}">
                  <a16:creationId xmlns:a16="http://schemas.microsoft.com/office/drawing/2014/main" id="{DC939988-EDB5-4C36-B5F6-1E00710A9CB2}"/>
                </a:ext>
              </a:extLst>
            </p:cNvPr>
            <p:cNvSpPr/>
            <p:nvPr/>
          </p:nvSpPr>
          <p:spPr>
            <a:xfrm>
              <a:off x="703609" y="2756129"/>
              <a:ext cx="117701" cy="11770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82" name="Oval 81">
              <a:extLst>
                <a:ext uri="{FF2B5EF4-FFF2-40B4-BE49-F238E27FC236}">
                  <a16:creationId xmlns:a16="http://schemas.microsoft.com/office/drawing/2014/main" id="{0629290D-7373-422D-965F-A9F3F9AFA2CF}"/>
                </a:ext>
              </a:extLst>
            </p:cNvPr>
            <p:cNvSpPr/>
            <p:nvPr/>
          </p:nvSpPr>
          <p:spPr>
            <a:xfrm>
              <a:off x="703608" y="2919783"/>
              <a:ext cx="117701" cy="11770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83" name="Oval 82">
              <a:extLst>
                <a:ext uri="{FF2B5EF4-FFF2-40B4-BE49-F238E27FC236}">
                  <a16:creationId xmlns:a16="http://schemas.microsoft.com/office/drawing/2014/main" id="{C3FAF9E2-C942-4E52-9148-A21510C1BE4D}"/>
                </a:ext>
              </a:extLst>
            </p:cNvPr>
            <p:cNvSpPr/>
            <p:nvPr/>
          </p:nvSpPr>
          <p:spPr>
            <a:xfrm>
              <a:off x="708109" y="3086729"/>
              <a:ext cx="117701" cy="117701"/>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sp>
        <p:nvSpPr>
          <p:cNvPr id="84" name="Rectangle 83">
            <a:extLst>
              <a:ext uri="{FF2B5EF4-FFF2-40B4-BE49-F238E27FC236}">
                <a16:creationId xmlns:a16="http://schemas.microsoft.com/office/drawing/2014/main" id="{FA50B83F-B087-4991-A0B6-2F4C6F621BC7}"/>
              </a:ext>
            </a:extLst>
          </p:cNvPr>
          <p:cNvSpPr/>
          <p:nvPr/>
        </p:nvSpPr>
        <p:spPr>
          <a:xfrm>
            <a:off x="5119454" y="5732436"/>
            <a:ext cx="2688336" cy="577081"/>
          </a:xfrm>
          <a:prstGeom prst="rect">
            <a:avLst/>
          </a:prstGeom>
        </p:spPr>
        <p:txBody>
          <a:bodyPr wrap="square">
            <a:spAutoFit/>
          </a:bodyPr>
          <a:lstStyle/>
          <a:p>
            <a:pPr algn="ctr">
              <a:defRPr/>
            </a:pPr>
            <a:r>
              <a:rPr lang="en-US" sz="1050">
                <a:solidFill>
                  <a:prstClr val="black"/>
                </a:solidFill>
                <a:latin typeface="Open Sans" panose="020B0606030504020204" pitchFamily="34" charset="0"/>
                <a:ea typeface="Open Sans" panose="020B0606030504020204" pitchFamily="34" charset="0"/>
                <a:cs typeface="Open Sans" panose="020B0606030504020204" pitchFamily="34" charset="0"/>
              </a:rPr>
              <a:t>Performance metrics or requirements by which Deloitte’s performance is measured</a:t>
            </a:r>
          </a:p>
        </p:txBody>
      </p:sp>
      <p:sp>
        <p:nvSpPr>
          <p:cNvPr id="85" name="object 12">
            <a:extLst>
              <a:ext uri="{FF2B5EF4-FFF2-40B4-BE49-F238E27FC236}">
                <a16:creationId xmlns:a16="http://schemas.microsoft.com/office/drawing/2014/main" id="{F2C02DDB-87E8-4716-BB0A-A70B9DB6D6AE}"/>
              </a:ext>
            </a:extLst>
          </p:cNvPr>
          <p:cNvSpPr/>
          <p:nvPr/>
        </p:nvSpPr>
        <p:spPr>
          <a:xfrm>
            <a:off x="4069811" y="5195869"/>
            <a:ext cx="951649" cy="1200377"/>
          </a:xfrm>
          <a:prstGeom prst="rect">
            <a:avLst/>
          </a:prstGeom>
          <a:blipFill>
            <a:blip r:embed="rId4"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6" name="Rectangle 85">
            <a:extLst>
              <a:ext uri="{FF2B5EF4-FFF2-40B4-BE49-F238E27FC236}">
                <a16:creationId xmlns:a16="http://schemas.microsoft.com/office/drawing/2014/main" id="{F074473D-C08C-4DF8-B1D6-828574F7D528}"/>
              </a:ext>
            </a:extLst>
          </p:cNvPr>
          <p:cNvSpPr/>
          <p:nvPr/>
        </p:nvSpPr>
        <p:spPr>
          <a:xfrm>
            <a:off x="5136922" y="5285055"/>
            <a:ext cx="2653401" cy="461665"/>
          </a:xfrm>
          <a:prstGeom prst="rect">
            <a:avLst/>
          </a:prstGeom>
        </p:spPr>
        <p:txBody>
          <a:bodyPr wrap="square">
            <a:spAutoFit/>
          </a:bodyPr>
          <a:lstStyle/>
          <a:p>
            <a:pPr algn="ctr">
              <a:defRPr/>
            </a:pPr>
            <a:r>
              <a:rPr lang="en-US" sz="1200" b="1" spc="3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TARGET PERFORMANCE LEVEL</a:t>
            </a:r>
          </a:p>
        </p:txBody>
      </p:sp>
      <p:pic>
        <p:nvPicPr>
          <p:cNvPr id="87" name="Picture 86">
            <a:extLst>
              <a:ext uri="{FF2B5EF4-FFF2-40B4-BE49-F238E27FC236}">
                <a16:creationId xmlns:a16="http://schemas.microsoft.com/office/drawing/2014/main" id="{8C9253EF-2B10-4E2F-B088-9FFF82169FBA}"/>
              </a:ext>
            </a:extLst>
          </p:cNvPr>
          <p:cNvPicPr>
            <a:picLocks noChangeAspect="1"/>
          </p:cNvPicPr>
          <p:nvPr/>
        </p:nvPicPr>
        <p:blipFill rotWithShape="1">
          <a:blip r:embed="rId5"/>
          <a:srcRect l="53070" t="78469" r="31152" b="2187"/>
          <a:stretch/>
        </p:blipFill>
        <p:spPr>
          <a:xfrm>
            <a:off x="271215" y="5313433"/>
            <a:ext cx="1074462" cy="1126415"/>
          </a:xfrm>
          <a:prstGeom prst="rect">
            <a:avLst/>
          </a:prstGeom>
        </p:spPr>
      </p:pic>
      <p:sp>
        <p:nvSpPr>
          <p:cNvPr id="88" name="Rectangle 87">
            <a:extLst>
              <a:ext uri="{FF2B5EF4-FFF2-40B4-BE49-F238E27FC236}">
                <a16:creationId xmlns:a16="http://schemas.microsoft.com/office/drawing/2014/main" id="{2A5D3679-D21A-4927-BE79-127B3842C172}"/>
              </a:ext>
            </a:extLst>
          </p:cNvPr>
          <p:cNvSpPr/>
          <p:nvPr/>
        </p:nvSpPr>
        <p:spPr>
          <a:xfrm>
            <a:off x="1231947" y="5370997"/>
            <a:ext cx="282039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a:ln>
                  <a:noFill/>
                </a:ln>
                <a:solidFill>
                  <a:schemeClr val="tx1">
                    <a:lumMod val="75000"/>
                    <a:lumOff val="25000"/>
                  </a:schemeClr>
                </a:solidFill>
                <a:effectLst/>
                <a:uLnTx/>
                <a:uFillTx/>
                <a:latin typeface="Open Sans"/>
                <a:ea typeface="+mn-ea"/>
                <a:cs typeface="+mn-cs"/>
              </a:rPr>
              <a:t>PERFORMANCE </a:t>
            </a:r>
            <a:r>
              <a:rPr lang="en-US" sz="1200" b="1" spc="300">
                <a:solidFill>
                  <a:schemeClr val="tx1">
                    <a:lumMod val="75000"/>
                    <a:lumOff val="25000"/>
                  </a:schemeClr>
                </a:solidFill>
                <a:latin typeface="Open Sans"/>
              </a:rPr>
              <a:t>MANAGEMENT</a:t>
            </a:r>
            <a:endParaRPr kumimoji="0" lang="en-US" sz="1200" b="1" i="0" u="none" strike="noStrike" kern="1200" cap="none" spc="300" normalizeH="0" baseline="0" noProof="0">
              <a:ln>
                <a:noFill/>
              </a:ln>
              <a:solidFill>
                <a:schemeClr val="tx1">
                  <a:lumMod val="75000"/>
                  <a:lumOff val="25000"/>
                </a:schemeClr>
              </a:solidFill>
              <a:effectLst/>
              <a:uLnTx/>
              <a:uFillTx/>
              <a:latin typeface="Open Sans"/>
              <a:ea typeface="+mn-ea"/>
              <a:cs typeface="+mn-cs"/>
            </a:endParaRPr>
          </a:p>
        </p:txBody>
      </p:sp>
      <p:pic>
        <p:nvPicPr>
          <p:cNvPr id="89" name="Picture 88">
            <a:extLst>
              <a:ext uri="{FF2B5EF4-FFF2-40B4-BE49-F238E27FC236}">
                <a16:creationId xmlns:a16="http://schemas.microsoft.com/office/drawing/2014/main" id="{BBBE203A-2F06-4F29-A872-942DEB5FDCA0}"/>
              </a:ext>
            </a:extLst>
          </p:cNvPr>
          <p:cNvPicPr>
            <a:picLocks noChangeAspect="1"/>
          </p:cNvPicPr>
          <p:nvPr/>
        </p:nvPicPr>
        <p:blipFill>
          <a:blip r:embed="rId6"/>
          <a:stretch>
            <a:fillRect/>
          </a:stretch>
        </p:blipFill>
        <p:spPr>
          <a:xfrm>
            <a:off x="4055774" y="4130377"/>
            <a:ext cx="1194652" cy="1066471"/>
          </a:xfrm>
          <a:prstGeom prst="rect">
            <a:avLst/>
          </a:prstGeom>
        </p:spPr>
      </p:pic>
      <p:sp>
        <p:nvSpPr>
          <p:cNvPr id="90" name="Rectangle 89">
            <a:extLst>
              <a:ext uri="{FF2B5EF4-FFF2-40B4-BE49-F238E27FC236}">
                <a16:creationId xmlns:a16="http://schemas.microsoft.com/office/drawing/2014/main" id="{EEEF685F-DA22-4167-B0C3-B6CECAE6EDD6}"/>
              </a:ext>
            </a:extLst>
          </p:cNvPr>
          <p:cNvSpPr/>
          <p:nvPr/>
        </p:nvSpPr>
        <p:spPr>
          <a:xfrm>
            <a:off x="5018538" y="4131392"/>
            <a:ext cx="278925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a:ln>
                  <a:noFill/>
                </a:ln>
                <a:solidFill>
                  <a:schemeClr val="tx1">
                    <a:lumMod val="75000"/>
                    <a:lumOff val="25000"/>
                  </a:schemeClr>
                </a:solidFill>
                <a:effectLst/>
                <a:uLnTx/>
                <a:uFillTx/>
                <a:latin typeface="Open Sans"/>
                <a:ea typeface="+mn-ea"/>
                <a:cs typeface="+mn-cs"/>
              </a:rPr>
              <a:t>DATA SOURCE</a:t>
            </a:r>
          </a:p>
        </p:txBody>
      </p:sp>
      <p:sp>
        <p:nvSpPr>
          <p:cNvPr id="91" name="Rectangle 90">
            <a:extLst>
              <a:ext uri="{FF2B5EF4-FFF2-40B4-BE49-F238E27FC236}">
                <a16:creationId xmlns:a16="http://schemas.microsoft.com/office/drawing/2014/main" id="{7C128B1B-C623-454B-A7AF-679DAC49F530}"/>
              </a:ext>
            </a:extLst>
          </p:cNvPr>
          <p:cNvSpPr/>
          <p:nvPr/>
        </p:nvSpPr>
        <p:spPr>
          <a:xfrm>
            <a:off x="5101986" y="4497482"/>
            <a:ext cx="2688337" cy="6001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Provides applicable data, tools, software, or other source of origin gathering data</a:t>
            </a:r>
          </a:p>
        </p:txBody>
      </p:sp>
      <p:sp>
        <p:nvSpPr>
          <p:cNvPr id="92" name="object 3">
            <a:extLst>
              <a:ext uri="{FF2B5EF4-FFF2-40B4-BE49-F238E27FC236}">
                <a16:creationId xmlns:a16="http://schemas.microsoft.com/office/drawing/2014/main" id="{5542FED7-E6DA-420F-8AE5-BB707B9FE0DE}"/>
              </a:ext>
            </a:extLst>
          </p:cNvPr>
          <p:cNvSpPr/>
          <p:nvPr/>
        </p:nvSpPr>
        <p:spPr>
          <a:xfrm>
            <a:off x="8159463" y="1866829"/>
            <a:ext cx="3927130" cy="4500844"/>
          </a:xfrm>
          <a:prstGeom prst="rect">
            <a:avLst/>
          </a:prstGeom>
          <a:blipFill>
            <a:blip r:embed="rId7" cstate="print"/>
            <a:stretch>
              <a:fillRect/>
            </a:stretch>
          </a:blipFill>
        </p:spPr>
        <p:txBody>
          <a:bodyPr wrap="square" lIns="0" tIns="0" rIns="0" bIns="0" rtlCol="0"/>
          <a:lstStyle/>
          <a:p>
            <a:endParaRPr/>
          </a:p>
        </p:txBody>
      </p:sp>
      <p:sp>
        <p:nvSpPr>
          <p:cNvPr id="94" name="Rectangle 93">
            <a:extLst>
              <a:ext uri="{FF2B5EF4-FFF2-40B4-BE49-F238E27FC236}">
                <a16:creationId xmlns:a16="http://schemas.microsoft.com/office/drawing/2014/main" id="{9293069E-7F87-4B57-94D0-9C5439DE32AD}"/>
              </a:ext>
            </a:extLst>
          </p:cNvPr>
          <p:cNvSpPr/>
          <p:nvPr/>
        </p:nvSpPr>
        <p:spPr>
          <a:xfrm>
            <a:off x="1308159" y="5815332"/>
            <a:ext cx="2688337" cy="6001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Tool that measures and reports AMS project team performance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(e.g., incident management tool)</a:t>
            </a:r>
          </a:p>
        </p:txBody>
      </p:sp>
    </p:spTree>
    <p:extLst>
      <p:ext uri="{BB962C8B-B14F-4D97-AF65-F5344CB8AC3E}">
        <p14:creationId xmlns:p14="http://schemas.microsoft.com/office/powerpoint/2010/main" val="14338882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8E2B94-1192-4A09-9A3E-CF51FB3D91FA}"/>
              </a:ext>
            </a:extLst>
          </p:cNvPr>
          <p:cNvPicPr>
            <a:picLocks noChangeAspect="1"/>
          </p:cNvPicPr>
          <p:nvPr/>
        </p:nvPicPr>
        <p:blipFill>
          <a:blip r:embed="rId2">
            <a:alphaModFix amt="90000"/>
            <a:extLst>
              <a:ext uri="{BEBA8EAE-BF5A-486C-A8C5-ECC9F3942E4B}">
                <a14:imgProps xmlns:a14="http://schemas.microsoft.com/office/drawing/2010/main">
                  <a14:imgLayer r:embed="rId3">
                    <a14:imgEffect>
                      <a14:colorTemperature colorTemp="11200"/>
                    </a14:imgEffect>
                    <a14:imgEffect>
                      <a14:saturation sat="7000"/>
                    </a14:imgEffect>
                  </a14:imgLayer>
                </a14:imgProps>
              </a:ext>
              <a:ext uri="{28A0092B-C50C-407E-A947-70E740481C1C}">
                <a14:useLocalDpi xmlns:a14="http://schemas.microsoft.com/office/drawing/2010/main" val="0"/>
              </a:ext>
            </a:extLst>
          </a:blip>
          <a:srcRect t="7795" b="7795"/>
          <a:stretch/>
        </p:blipFill>
        <p:spPr>
          <a:xfrm>
            <a:off x="0" y="1"/>
            <a:ext cx="12192000" cy="6857999"/>
          </a:xfrm>
          <a:prstGeom prst="rect">
            <a:avLst/>
          </a:prstGeom>
        </p:spPr>
      </p:pic>
      <p:sp>
        <p:nvSpPr>
          <p:cNvPr id="5" name="Rectangle 4">
            <a:extLst>
              <a:ext uri="{FF2B5EF4-FFF2-40B4-BE49-F238E27FC236}">
                <a16:creationId xmlns:a16="http://schemas.microsoft.com/office/drawing/2014/main" id="{1C39558D-305E-498F-85A4-EF175BA62B45}"/>
              </a:ext>
            </a:extLst>
          </p:cNvPr>
          <p:cNvSpPr/>
          <p:nvPr/>
        </p:nvSpPr>
        <p:spPr bwMode="gray">
          <a:xfrm>
            <a:off x="-13927" y="0"/>
            <a:ext cx="3652674" cy="6858000"/>
          </a:xfrm>
          <a:prstGeom prst="rect">
            <a:avLst/>
          </a:prstGeom>
          <a:gradFill>
            <a:gsLst>
              <a:gs pos="3000">
                <a:sysClr val="windowText" lastClr="000000">
                  <a:alpha val="90000"/>
                </a:sysClr>
              </a:gs>
              <a:gs pos="100000">
                <a:sysClr val="windowText" lastClr="000000">
                  <a:alpha val="0"/>
                </a:sysClr>
              </a:gs>
            </a:gsLst>
            <a:lin ang="0" scaled="0"/>
          </a:gra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black"/>
              </a:solidFill>
              <a:effectLst/>
              <a:uLnTx/>
              <a:uFillTx/>
              <a:latin typeface="Calibri Light"/>
            </a:endParaRPr>
          </a:p>
        </p:txBody>
      </p:sp>
      <p:grpSp>
        <p:nvGrpSpPr>
          <p:cNvPr id="2" name="Group 1">
            <a:extLst>
              <a:ext uri="{FF2B5EF4-FFF2-40B4-BE49-F238E27FC236}">
                <a16:creationId xmlns:a16="http://schemas.microsoft.com/office/drawing/2014/main" id="{69EFF631-BA5D-498C-82DD-BC924E5E4254}"/>
              </a:ext>
            </a:extLst>
          </p:cNvPr>
          <p:cNvGrpSpPr/>
          <p:nvPr/>
        </p:nvGrpSpPr>
        <p:grpSpPr>
          <a:xfrm>
            <a:off x="-233384" y="5124084"/>
            <a:ext cx="7081850" cy="1080120"/>
            <a:chOff x="-480272" y="5105796"/>
            <a:chExt cx="7081850" cy="1080120"/>
          </a:xfrm>
        </p:grpSpPr>
        <p:sp>
          <p:nvSpPr>
            <p:cNvPr id="7" name="Text Placeholder 1">
              <a:extLst>
                <a:ext uri="{FF2B5EF4-FFF2-40B4-BE49-F238E27FC236}">
                  <a16:creationId xmlns:a16="http://schemas.microsoft.com/office/drawing/2014/main" id="{6177D377-7291-40B5-BB72-393A8A87F960}"/>
                </a:ext>
              </a:extLst>
            </p:cNvPr>
            <p:cNvSpPr txBox="1">
              <a:spLocks/>
            </p:cNvSpPr>
            <p:nvPr/>
          </p:nvSpPr>
          <p:spPr>
            <a:xfrm>
              <a:off x="1735389" y="5169982"/>
              <a:ext cx="4866189" cy="938210"/>
            </a:xfrm>
            <a:prstGeom prst="rect">
              <a:avLst/>
            </a:prstGeom>
          </p:spPr>
          <p:txBody>
            <a:bodyPr vert="horz" lIns="0" tIns="0" rIns="0" bIns="0" rtlCol="0" anchor="ctr">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600" b="0" kern="1200">
                  <a:solidFill>
                    <a:schemeClr val="bg1"/>
                  </a:solidFill>
                  <a:latin typeface="Segoe UI Light" panose="020B0502040204020203" pitchFamily="34" charset="0"/>
                  <a:ea typeface="Segoe UI Semilight" charset="0"/>
                  <a:cs typeface="Segoe UI Semilight" charset="0"/>
                </a:defRPr>
              </a:lvl1pPr>
              <a:lvl2pPr marL="478851" indent="0" algn="l" defTabSz="1219170" rtl="0" eaLnBrk="1" latinLnBrk="0" hangingPunct="1">
                <a:spcBef>
                  <a:spcPts val="0"/>
                </a:spcBef>
                <a:spcAft>
                  <a:spcPts val="1333"/>
                </a:spcAft>
                <a:buClrTx/>
                <a:buSzPct val="100000"/>
                <a:buFont typeface="Arial"/>
                <a:buNone/>
                <a:defRPr lang="en-US" sz="1900" b="1" kern="1200">
                  <a:solidFill>
                    <a:schemeClr val="tx1">
                      <a:tint val="75000"/>
                    </a:schemeClr>
                  </a:solidFill>
                  <a:latin typeface="Segoe UI Semilight" charset="0"/>
                  <a:ea typeface="Segoe UI Semilight" charset="0"/>
                  <a:cs typeface="Segoe UI Semilight" charset="0"/>
                </a:defRPr>
              </a:lvl2pPr>
              <a:lvl3pPr marL="957703" indent="0" algn="l" defTabSz="1219170" rtl="0" eaLnBrk="1" latinLnBrk="0" hangingPunct="1">
                <a:spcBef>
                  <a:spcPts val="0"/>
                </a:spcBef>
                <a:spcAft>
                  <a:spcPts val="1333"/>
                </a:spcAft>
                <a:buClrTx/>
                <a:buSzPct val="100000"/>
                <a:buFont typeface="Arial" panose="020B0604020202020204" pitchFamily="34" charset="0"/>
                <a:buNone/>
                <a:defRPr lang="en-US" sz="1700" kern="1200">
                  <a:solidFill>
                    <a:schemeClr val="tx1">
                      <a:tint val="75000"/>
                    </a:schemeClr>
                  </a:solidFill>
                  <a:latin typeface="Segoe UI Semilight" charset="0"/>
                  <a:ea typeface="Segoe UI Semilight" charset="0"/>
                  <a:cs typeface="Segoe UI Semilight" charset="0"/>
                </a:defRPr>
              </a:lvl3pPr>
              <a:lvl4pPr marL="1436554" indent="0" algn="l" defTabSz="1219170" rtl="0" eaLnBrk="1" latinLnBrk="0" hangingPunct="1">
                <a:spcBef>
                  <a:spcPts val="0"/>
                </a:spcBef>
                <a:spcAft>
                  <a:spcPts val="1333"/>
                </a:spcAft>
                <a:buClrTx/>
                <a:buSzPct val="100000"/>
                <a:buFont typeface="Verdana" panose="020B0604030504040204" pitchFamily="34" charset="0"/>
                <a:buNone/>
                <a:defRPr lang="en-US" sz="1500" kern="1200" baseline="0">
                  <a:solidFill>
                    <a:schemeClr val="tx1">
                      <a:tint val="75000"/>
                    </a:schemeClr>
                  </a:solidFill>
                  <a:latin typeface="Segoe UI Semilight" charset="0"/>
                  <a:ea typeface="Segoe UI Semilight" charset="0"/>
                  <a:cs typeface="Segoe UI Semilight" charset="0"/>
                </a:defRPr>
              </a:lvl4pPr>
              <a:lvl5pPr marL="1915406" indent="0" algn="l" defTabSz="1064657" rtl="0" eaLnBrk="1" latinLnBrk="0" hangingPunct="1">
                <a:spcBef>
                  <a:spcPts val="0"/>
                </a:spcBef>
                <a:spcAft>
                  <a:spcPts val="1333"/>
                </a:spcAft>
                <a:buClrTx/>
                <a:buSzPct val="100000"/>
                <a:buFont typeface="Verdana" panose="020B0604030504040204" pitchFamily="34" charset="0"/>
                <a:buNone/>
                <a:tabLst/>
                <a:defRPr lang="en-US" sz="1500" kern="1200" baseline="0">
                  <a:solidFill>
                    <a:schemeClr val="tx1">
                      <a:tint val="75000"/>
                    </a:schemeClr>
                  </a:solidFill>
                  <a:latin typeface="Segoe UI Semilight" charset="0"/>
                  <a:ea typeface="Segoe UI Semilight" charset="0"/>
                  <a:cs typeface="Segoe UI Semilight" charset="0"/>
                </a:defRPr>
              </a:lvl5pPr>
              <a:lvl6pPr marL="2394257"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6pPr>
              <a:lvl7pPr marL="2873109" indent="0" algn="l" defTabSz="1219170" rtl="0" eaLnBrk="1" latinLnBrk="0" hangingPunct="1">
                <a:spcBef>
                  <a:spcPts val="0"/>
                </a:spcBef>
                <a:spcAft>
                  <a:spcPts val="1333"/>
                </a:spcAft>
                <a:buFont typeface="Verdana" panose="020B0604030504040204" pitchFamily="34" charset="0"/>
                <a:buNone/>
                <a:defRPr sz="1500" kern="1200">
                  <a:solidFill>
                    <a:schemeClr val="tx1">
                      <a:tint val="75000"/>
                    </a:schemeClr>
                  </a:solidFill>
                  <a:latin typeface="+mn-lt"/>
                  <a:ea typeface="+mn-ea"/>
                  <a:cs typeface="+mn-cs"/>
                </a:defRPr>
              </a:lvl7pPr>
              <a:lvl8pPr marL="3351960"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8pPr>
              <a:lvl9pPr marL="3830811"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9pPr>
            </a:lstStyle>
            <a:p>
              <a:r>
                <a:rPr lang="en-US" dirty="0">
                  <a:latin typeface="Open Sans" panose="020B0606030504020204" pitchFamily="34" charset="0"/>
                  <a:ea typeface="Open Sans" panose="020B0606030504020204" pitchFamily="34" charset="0"/>
                  <a:cs typeface="Open Sans" panose="020B0606030504020204" pitchFamily="34" charset="0"/>
                </a:rPr>
                <a:t>Data Visualization</a:t>
              </a:r>
            </a:p>
          </p:txBody>
        </p:sp>
        <p:sp>
          <p:nvSpPr>
            <p:cNvPr id="8" name="Text Placeholder 2">
              <a:extLst>
                <a:ext uri="{FF2B5EF4-FFF2-40B4-BE49-F238E27FC236}">
                  <a16:creationId xmlns:a16="http://schemas.microsoft.com/office/drawing/2014/main" id="{D7522D0C-F17A-4506-9BBE-8656B25725BC}"/>
                </a:ext>
              </a:extLst>
            </p:cNvPr>
            <p:cNvSpPr txBox="1">
              <a:spLocks/>
            </p:cNvSpPr>
            <p:nvPr/>
          </p:nvSpPr>
          <p:spPr>
            <a:xfrm>
              <a:off x="-480272" y="5169982"/>
              <a:ext cx="1793632" cy="938210"/>
            </a:xfrm>
            <a:prstGeom prst="rect">
              <a:avLst/>
            </a:prstGeom>
          </p:spPr>
          <p:txBody>
            <a:bodyPr vert="horz" lIns="0" tIns="0" rIns="0" bIns="0" rtlCol="0" anchor="ctr">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9600" b="0" kern="1200">
                  <a:solidFill>
                    <a:schemeClr val="bg1"/>
                  </a:solidFill>
                  <a:latin typeface="Segoe UI Light" panose="020B0502040204020203" pitchFamily="34" charset="0"/>
                  <a:ea typeface="Segoe UI Semilight" charset="0"/>
                  <a:cs typeface="Segoe UI Semilight" charset="0"/>
                </a:defRPr>
              </a:lvl1pPr>
              <a:lvl2pPr marL="478851" indent="0" algn="l" defTabSz="1219170" rtl="0" eaLnBrk="1" latinLnBrk="0" hangingPunct="1">
                <a:spcBef>
                  <a:spcPts val="0"/>
                </a:spcBef>
                <a:spcAft>
                  <a:spcPts val="1333"/>
                </a:spcAft>
                <a:buClrTx/>
                <a:buSzPct val="100000"/>
                <a:buFont typeface="Arial"/>
                <a:buNone/>
                <a:defRPr lang="en-US" sz="1900" b="1" kern="1200">
                  <a:solidFill>
                    <a:schemeClr val="tx1">
                      <a:tint val="75000"/>
                    </a:schemeClr>
                  </a:solidFill>
                  <a:latin typeface="Segoe UI Semilight" charset="0"/>
                  <a:ea typeface="Segoe UI Semilight" charset="0"/>
                  <a:cs typeface="Segoe UI Semilight" charset="0"/>
                </a:defRPr>
              </a:lvl2pPr>
              <a:lvl3pPr marL="957703" indent="0" algn="l" defTabSz="1219170" rtl="0" eaLnBrk="1" latinLnBrk="0" hangingPunct="1">
                <a:spcBef>
                  <a:spcPts val="0"/>
                </a:spcBef>
                <a:spcAft>
                  <a:spcPts val="1333"/>
                </a:spcAft>
                <a:buClrTx/>
                <a:buSzPct val="100000"/>
                <a:buFont typeface="Arial" panose="020B0604020202020204" pitchFamily="34" charset="0"/>
                <a:buNone/>
                <a:defRPr lang="en-US" sz="1700" kern="1200">
                  <a:solidFill>
                    <a:schemeClr val="tx1">
                      <a:tint val="75000"/>
                    </a:schemeClr>
                  </a:solidFill>
                  <a:latin typeface="Segoe UI Semilight" charset="0"/>
                  <a:ea typeface="Segoe UI Semilight" charset="0"/>
                  <a:cs typeface="Segoe UI Semilight" charset="0"/>
                </a:defRPr>
              </a:lvl3pPr>
              <a:lvl4pPr marL="1436554" indent="0" algn="l" defTabSz="1219170" rtl="0" eaLnBrk="1" latinLnBrk="0" hangingPunct="1">
                <a:spcBef>
                  <a:spcPts val="0"/>
                </a:spcBef>
                <a:spcAft>
                  <a:spcPts val="1333"/>
                </a:spcAft>
                <a:buClrTx/>
                <a:buSzPct val="100000"/>
                <a:buFont typeface="Verdana" panose="020B0604030504040204" pitchFamily="34" charset="0"/>
                <a:buNone/>
                <a:defRPr lang="en-US" sz="1500" kern="1200" baseline="0">
                  <a:solidFill>
                    <a:schemeClr val="tx1">
                      <a:tint val="75000"/>
                    </a:schemeClr>
                  </a:solidFill>
                  <a:latin typeface="Segoe UI Semilight" charset="0"/>
                  <a:ea typeface="Segoe UI Semilight" charset="0"/>
                  <a:cs typeface="Segoe UI Semilight" charset="0"/>
                </a:defRPr>
              </a:lvl4pPr>
              <a:lvl5pPr marL="1915406" indent="0" algn="l" defTabSz="1064657" rtl="0" eaLnBrk="1" latinLnBrk="0" hangingPunct="1">
                <a:spcBef>
                  <a:spcPts val="0"/>
                </a:spcBef>
                <a:spcAft>
                  <a:spcPts val="1333"/>
                </a:spcAft>
                <a:buClrTx/>
                <a:buSzPct val="100000"/>
                <a:buFont typeface="Verdana" panose="020B0604030504040204" pitchFamily="34" charset="0"/>
                <a:buNone/>
                <a:tabLst/>
                <a:defRPr lang="en-US" sz="1500" kern="1200" baseline="0">
                  <a:solidFill>
                    <a:schemeClr val="tx1">
                      <a:tint val="75000"/>
                    </a:schemeClr>
                  </a:solidFill>
                  <a:latin typeface="Segoe UI Semilight" charset="0"/>
                  <a:ea typeface="Segoe UI Semilight" charset="0"/>
                  <a:cs typeface="Segoe UI Semilight" charset="0"/>
                </a:defRPr>
              </a:lvl5pPr>
              <a:lvl6pPr marL="2394257"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6pPr>
              <a:lvl7pPr marL="2873109" indent="0" algn="l" defTabSz="1219170" rtl="0" eaLnBrk="1" latinLnBrk="0" hangingPunct="1">
                <a:spcBef>
                  <a:spcPts val="0"/>
                </a:spcBef>
                <a:spcAft>
                  <a:spcPts val="1333"/>
                </a:spcAft>
                <a:buFont typeface="Verdana" panose="020B0604030504040204" pitchFamily="34" charset="0"/>
                <a:buNone/>
                <a:defRPr sz="1500" kern="1200">
                  <a:solidFill>
                    <a:schemeClr val="tx1">
                      <a:tint val="75000"/>
                    </a:schemeClr>
                  </a:solidFill>
                  <a:latin typeface="+mn-lt"/>
                  <a:ea typeface="+mn-ea"/>
                  <a:cs typeface="+mn-cs"/>
                </a:defRPr>
              </a:lvl7pPr>
              <a:lvl8pPr marL="3351960"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8pPr>
              <a:lvl9pPr marL="3830811"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9600" b="0" i="0" u="none" strike="noStrike" kern="1200" cap="none" spc="0" normalizeH="0" baseline="0" noProof="0">
                  <a:ln>
                    <a:noFill/>
                  </a:ln>
                  <a:solidFill>
                    <a:sysClr val="window" lastClr="FFFFFF"/>
                  </a:solidFill>
                  <a:effectLst/>
                  <a:uLnTx/>
                  <a:uFillTx/>
                  <a:latin typeface="Segoe UI Light" panose="020B0502040204020203" pitchFamily="34" charset="0"/>
                  <a:cs typeface="Segoe UI Semilight" charset="0"/>
                </a:rPr>
                <a:t>05</a:t>
              </a:r>
            </a:p>
          </p:txBody>
        </p:sp>
        <p:cxnSp>
          <p:nvCxnSpPr>
            <p:cNvPr id="9" name="Straight Connector 8">
              <a:extLst>
                <a:ext uri="{FF2B5EF4-FFF2-40B4-BE49-F238E27FC236}">
                  <a16:creationId xmlns:a16="http://schemas.microsoft.com/office/drawing/2014/main" id="{9FBE612A-3A74-4367-8FD8-CEC5B79D3C52}"/>
                </a:ext>
              </a:extLst>
            </p:cNvPr>
            <p:cNvCxnSpPr/>
            <p:nvPr/>
          </p:nvCxnSpPr>
          <p:spPr>
            <a:xfrm>
              <a:off x="1547588" y="5105796"/>
              <a:ext cx="0" cy="1080120"/>
            </a:xfrm>
            <a:prstGeom prst="line">
              <a:avLst/>
            </a:prstGeom>
            <a:noFill/>
            <a:ln w="28575" cap="flat" cmpd="sng" algn="ctr">
              <a:solidFill>
                <a:srgbClr val="86BC25"/>
              </a:solidFill>
              <a:prstDash val="solid"/>
            </a:ln>
            <a:effectLst/>
          </p:spPr>
        </p:cxnSp>
      </p:grpSp>
    </p:spTree>
    <p:extLst>
      <p:ext uri="{BB962C8B-B14F-4D97-AF65-F5344CB8AC3E}">
        <p14:creationId xmlns:p14="http://schemas.microsoft.com/office/powerpoint/2010/main" val="24611518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EA522563-0833-40B0-85E6-6D9ECF279C28}"/>
              </a:ext>
            </a:extLst>
          </p:cNvPr>
          <p:cNvSpPr/>
          <p:nvPr/>
        </p:nvSpPr>
        <p:spPr bwMode="gray">
          <a:xfrm>
            <a:off x="8823960" y="-23239"/>
            <a:ext cx="3368040" cy="68580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 name="Title 2">
            <a:extLst>
              <a:ext uri="{FF2B5EF4-FFF2-40B4-BE49-F238E27FC236}">
                <a16:creationId xmlns:a16="http://schemas.microsoft.com/office/drawing/2014/main" id="{0AB59233-7904-4980-915D-4F60B2F0B43B}"/>
              </a:ext>
            </a:extLst>
          </p:cNvPr>
          <p:cNvSpPr>
            <a:spLocks noGrp="1"/>
          </p:cNvSpPr>
          <p:nvPr>
            <p:ph type="title"/>
          </p:nvPr>
        </p:nvSpPr>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Transition management templates</a:t>
            </a:r>
          </a:p>
        </p:txBody>
      </p:sp>
      <p:sp>
        <p:nvSpPr>
          <p:cNvPr id="72" name="TextBox 71">
            <a:extLst>
              <a:ext uri="{FF2B5EF4-FFF2-40B4-BE49-F238E27FC236}">
                <a16:creationId xmlns:a16="http://schemas.microsoft.com/office/drawing/2014/main" id="{85891B7B-A80B-4E23-A0A3-49002D5EE12D}"/>
              </a:ext>
            </a:extLst>
          </p:cNvPr>
          <p:cNvSpPr txBox="1"/>
          <p:nvPr/>
        </p:nvSpPr>
        <p:spPr>
          <a:xfrm>
            <a:off x="472692" y="1048277"/>
            <a:ext cx="8086092" cy="307777"/>
          </a:xfrm>
          <a:prstGeom prst="rect">
            <a:avLst/>
          </a:prstGeom>
          <a:noFill/>
        </p:spPr>
        <p:txBody>
          <a:bodyPr wrap="square">
            <a:spAutoFit/>
          </a:bodyPr>
          <a:lstStyle/>
          <a:p>
            <a:pPr algn="just">
              <a:buClr>
                <a:prstClr val="black"/>
              </a:buClr>
              <a:buSzPct val="100000"/>
            </a:pPr>
            <a:r>
              <a:rPr lang="en-US" sz="14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sym typeface="Frutiger Next Pro Medium" charset="0"/>
              </a:rPr>
              <a:t>Please use the links below to access the Transition toolkit………..</a:t>
            </a:r>
          </a:p>
        </p:txBody>
      </p:sp>
      <p:grpSp>
        <p:nvGrpSpPr>
          <p:cNvPr id="78" name="Group 77">
            <a:extLst>
              <a:ext uri="{FF2B5EF4-FFF2-40B4-BE49-F238E27FC236}">
                <a16:creationId xmlns:a16="http://schemas.microsoft.com/office/drawing/2014/main" id="{B6A66C5B-0308-47E0-ACBA-6401D3DB0B99}"/>
              </a:ext>
            </a:extLst>
          </p:cNvPr>
          <p:cNvGrpSpPr/>
          <p:nvPr/>
        </p:nvGrpSpPr>
        <p:grpSpPr>
          <a:xfrm>
            <a:off x="431894" y="1453896"/>
            <a:ext cx="8046251" cy="4928616"/>
            <a:chOff x="431894" y="1453896"/>
            <a:chExt cx="7852569" cy="4809979"/>
          </a:xfrm>
        </p:grpSpPr>
        <p:grpSp>
          <p:nvGrpSpPr>
            <p:cNvPr id="73" name="Group 72">
              <a:extLst>
                <a:ext uri="{FF2B5EF4-FFF2-40B4-BE49-F238E27FC236}">
                  <a16:creationId xmlns:a16="http://schemas.microsoft.com/office/drawing/2014/main" id="{310AA3CA-F239-4510-AA9B-ECF79164A923}"/>
                </a:ext>
              </a:extLst>
            </p:cNvPr>
            <p:cNvGrpSpPr/>
            <p:nvPr/>
          </p:nvGrpSpPr>
          <p:grpSpPr>
            <a:xfrm>
              <a:off x="463294" y="1453896"/>
              <a:ext cx="7821169" cy="4078224"/>
              <a:chOff x="463294" y="1453896"/>
              <a:chExt cx="7821169" cy="4675494"/>
            </a:xfrm>
          </p:grpSpPr>
          <p:grpSp>
            <p:nvGrpSpPr>
              <p:cNvPr id="4" name="Group 3">
                <a:extLst>
                  <a:ext uri="{FF2B5EF4-FFF2-40B4-BE49-F238E27FC236}">
                    <a16:creationId xmlns:a16="http://schemas.microsoft.com/office/drawing/2014/main" id="{1A4E6719-DD51-4F98-9C9B-A8E6F8CC7A33}"/>
                  </a:ext>
                </a:extLst>
              </p:cNvPr>
              <p:cNvGrpSpPr/>
              <p:nvPr/>
            </p:nvGrpSpPr>
            <p:grpSpPr>
              <a:xfrm>
                <a:off x="463294" y="1453896"/>
                <a:ext cx="7821169" cy="4675494"/>
                <a:chOff x="4605273" y="1874520"/>
                <a:chExt cx="7117588" cy="4674385"/>
              </a:xfrm>
            </p:grpSpPr>
            <p:grpSp>
              <p:nvGrpSpPr>
                <p:cNvPr id="5" name="object 7">
                  <a:extLst>
                    <a:ext uri="{FF2B5EF4-FFF2-40B4-BE49-F238E27FC236}">
                      <a16:creationId xmlns:a16="http://schemas.microsoft.com/office/drawing/2014/main" id="{DAE33C34-7AE1-4456-8D58-C8950A644DBB}"/>
                    </a:ext>
                  </a:extLst>
                </p:cNvPr>
                <p:cNvGrpSpPr/>
                <p:nvPr/>
              </p:nvGrpSpPr>
              <p:grpSpPr>
                <a:xfrm>
                  <a:off x="4614671" y="1874520"/>
                  <a:ext cx="7108190" cy="464293"/>
                  <a:chOff x="4614671" y="1874520"/>
                  <a:chExt cx="7108190" cy="464293"/>
                </a:xfrm>
              </p:grpSpPr>
              <p:sp>
                <p:nvSpPr>
                  <p:cNvPr id="29" name="object 8">
                    <a:extLst>
                      <a:ext uri="{FF2B5EF4-FFF2-40B4-BE49-F238E27FC236}">
                        <a16:creationId xmlns:a16="http://schemas.microsoft.com/office/drawing/2014/main" id="{141BBDEE-BEA3-4EAB-8F91-F742D05412B7}"/>
                      </a:ext>
                    </a:extLst>
                  </p:cNvPr>
                  <p:cNvSpPr/>
                  <p:nvPr/>
                </p:nvSpPr>
                <p:spPr>
                  <a:xfrm>
                    <a:off x="4614671" y="1874520"/>
                    <a:ext cx="7108190" cy="45720"/>
                  </a:xfrm>
                  <a:custGeom>
                    <a:avLst/>
                    <a:gdLst/>
                    <a:ahLst/>
                    <a:cxnLst/>
                    <a:rect l="l" t="t" r="r" b="b"/>
                    <a:pathLst>
                      <a:path w="7108190" h="45719">
                        <a:moveTo>
                          <a:pt x="7107935" y="0"/>
                        </a:moveTo>
                        <a:lnTo>
                          <a:pt x="0" y="0"/>
                        </a:lnTo>
                        <a:lnTo>
                          <a:pt x="0" y="45720"/>
                        </a:lnTo>
                        <a:lnTo>
                          <a:pt x="7107935" y="45720"/>
                        </a:lnTo>
                        <a:lnTo>
                          <a:pt x="7107935" y="0"/>
                        </a:lnTo>
                        <a:close/>
                      </a:path>
                    </a:pathLst>
                  </a:custGeom>
                  <a:solidFill>
                    <a:srgbClr val="85BB24"/>
                  </a:solidFill>
                </p:spPr>
                <p:txBody>
                  <a:bodyPr wrap="square" lIns="0" tIns="0" rIns="0" bIns="0" rtlCol="0"/>
                  <a:lstStyle/>
                  <a:p>
                    <a:endParaRPr/>
                  </a:p>
                </p:txBody>
              </p:sp>
              <p:sp>
                <p:nvSpPr>
                  <p:cNvPr id="30" name="object 10">
                    <a:extLst>
                      <a:ext uri="{FF2B5EF4-FFF2-40B4-BE49-F238E27FC236}">
                        <a16:creationId xmlns:a16="http://schemas.microsoft.com/office/drawing/2014/main" id="{92C94A59-F37C-4DAC-915E-BF8F986A19E6}"/>
                      </a:ext>
                    </a:extLst>
                  </p:cNvPr>
                  <p:cNvSpPr/>
                  <p:nvPr/>
                </p:nvSpPr>
                <p:spPr>
                  <a:xfrm>
                    <a:off x="4687823" y="2088623"/>
                    <a:ext cx="253365" cy="250190"/>
                  </a:xfrm>
                  <a:custGeom>
                    <a:avLst/>
                    <a:gdLst/>
                    <a:ahLst/>
                    <a:cxnLst/>
                    <a:rect l="l" t="t" r="r" b="b"/>
                    <a:pathLst>
                      <a:path w="253364" h="250189">
                        <a:moveTo>
                          <a:pt x="0" y="124968"/>
                        </a:moveTo>
                        <a:lnTo>
                          <a:pt x="9941" y="76348"/>
                        </a:lnTo>
                        <a:lnTo>
                          <a:pt x="37052" y="36623"/>
                        </a:lnTo>
                        <a:lnTo>
                          <a:pt x="77259" y="9828"/>
                        </a:lnTo>
                        <a:lnTo>
                          <a:pt x="126491" y="0"/>
                        </a:lnTo>
                        <a:lnTo>
                          <a:pt x="175724" y="9828"/>
                        </a:lnTo>
                        <a:lnTo>
                          <a:pt x="215931" y="36623"/>
                        </a:lnTo>
                        <a:lnTo>
                          <a:pt x="243042" y="76348"/>
                        </a:lnTo>
                        <a:lnTo>
                          <a:pt x="252984" y="124968"/>
                        </a:lnTo>
                        <a:lnTo>
                          <a:pt x="243042" y="173587"/>
                        </a:lnTo>
                        <a:lnTo>
                          <a:pt x="215931" y="213312"/>
                        </a:lnTo>
                        <a:lnTo>
                          <a:pt x="175724" y="240107"/>
                        </a:lnTo>
                        <a:lnTo>
                          <a:pt x="126491" y="249936"/>
                        </a:lnTo>
                        <a:lnTo>
                          <a:pt x="77259" y="240107"/>
                        </a:lnTo>
                        <a:lnTo>
                          <a:pt x="37052" y="213312"/>
                        </a:lnTo>
                        <a:lnTo>
                          <a:pt x="9941" y="173587"/>
                        </a:lnTo>
                        <a:lnTo>
                          <a:pt x="0" y="124968"/>
                        </a:lnTo>
                        <a:close/>
                      </a:path>
                    </a:pathLst>
                  </a:custGeom>
                  <a:ln w="18288">
                    <a:solidFill>
                      <a:srgbClr val="44536A"/>
                    </a:solidFill>
                  </a:ln>
                </p:spPr>
                <p:txBody>
                  <a:bodyPr wrap="square" lIns="0" tIns="0" rIns="0" bIns="0" rtlCol="0" anchor="ctr"/>
                  <a:lstStyle/>
                  <a:p>
                    <a:pPr algn="ctr"/>
                    <a:r>
                      <a:rPr lang="en-US" b="1"/>
                      <a:t>1</a:t>
                    </a:r>
                    <a:endParaRPr b="1"/>
                  </a:p>
                </p:txBody>
              </p:sp>
            </p:grpSp>
            <p:sp>
              <p:nvSpPr>
                <p:cNvPr id="7" name="TextBox 6">
                  <a:extLst>
                    <a:ext uri="{FF2B5EF4-FFF2-40B4-BE49-F238E27FC236}">
                      <a16:creationId xmlns:a16="http://schemas.microsoft.com/office/drawing/2014/main" id="{886CBEE5-99A0-4112-94D4-504C18B1F621}"/>
                    </a:ext>
                  </a:extLst>
                </p:cNvPr>
                <p:cNvSpPr txBox="1"/>
                <p:nvPr/>
              </p:nvSpPr>
              <p:spPr>
                <a:xfrm>
                  <a:off x="5052983" y="2047040"/>
                  <a:ext cx="5784641" cy="378704"/>
                </a:xfrm>
                <a:prstGeom prst="rect">
                  <a:avLst/>
                </a:prstGeom>
                <a:noFill/>
              </p:spPr>
              <p:txBody>
                <a:bodyPr wrap="square">
                  <a:spAutoFit/>
                </a:bodyPr>
                <a:lstStyle/>
                <a:p>
                  <a:pPr marR="43180" indent="-297180">
                    <a:lnSpc>
                      <a:spcPct val="100000"/>
                    </a:lnSpc>
                    <a:spcBef>
                      <a:spcPts val="1019"/>
                    </a:spcBef>
                  </a:pPr>
                  <a:r>
                    <a:rPr lang="en-US" sz="1600" spc="-60">
                      <a:solidFill>
                        <a:srgbClr val="000000"/>
                      </a:solidFill>
                      <a:latin typeface="Open Sans" panose="020B0606030504020204" pitchFamily="34" charset="0"/>
                      <a:ea typeface="Open Sans" panose="020B0606030504020204" pitchFamily="34" charset="0"/>
                      <a:cs typeface="Open Sans" panose="020B0606030504020204" pitchFamily="34" charset="0"/>
                    </a:rPr>
                    <a:t>Transition Management Checklist</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Straight Connector 7">
                  <a:extLst>
                    <a:ext uri="{FF2B5EF4-FFF2-40B4-BE49-F238E27FC236}">
                      <a16:creationId xmlns:a16="http://schemas.microsoft.com/office/drawing/2014/main" id="{31BE9CEA-0AD9-4D23-A6E1-BE8C3807BDCF}"/>
                    </a:ext>
                  </a:extLst>
                </p:cNvPr>
                <p:cNvCxnSpPr>
                  <a:cxnSpLocks/>
                </p:cNvCxnSpPr>
                <p:nvPr/>
              </p:nvCxnSpPr>
              <p:spPr>
                <a:xfrm>
                  <a:off x="4605273" y="2603660"/>
                  <a:ext cx="7107936"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object 10">
                  <a:extLst>
                    <a:ext uri="{FF2B5EF4-FFF2-40B4-BE49-F238E27FC236}">
                      <a16:creationId xmlns:a16="http://schemas.microsoft.com/office/drawing/2014/main" id="{15A78559-15B4-4F1E-93E0-8BEE384855BF}"/>
                    </a:ext>
                  </a:extLst>
                </p:cNvPr>
                <p:cNvSpPr/>
                <p:nvPr/>
              </p:nvSpPr>
              <p:spPr>
                <a:xfrm>
                  <a:off x="4687823" y="2857320"/>
                  <a:ext cx="253365" cy="250190"/>
                </a:xfrm>
                <a:custGeom>
                  <a:avLst/>
                  <a:gdLst/>
                  <a:ahLst/>
                  <a:cxnLst/>
                  <a:rect l="l" t="t" r="r" b="b"/>
                  <a:pathLst>
                    <a:path w="253364" h="250189">
                      <a:moveTo>
                        <a:pt x="0" y="124968"/>
                      </a:moveTo>
                      <a:lnTo>
                        <a:pt x="9941" y="76348"/>
                      </a:lnTo>
                      <a:lnTo>
                        <a:pt x="37052" y="36623"/>
                      </a:lnTo>
                      <a:lnTo>
                        <a:pt x="77259" y="9828"/>
                      </a:lnTo>
                      <a:lnTo>
                        <a:pt x="126491" y="0"/>
                      </a:lnTo>
                      <a:lnTo>
                        <a:pt x="175724" y="9828"/>
                      </a:lnTo>
                      <a:lnTo>
                        <a:pt x="215931" y="36623"/>
                      </a:lnTo>
                      <a:lnTo>
                        <a:pt x="243042" y="76348"/>
                      </a:lnTo>
                      <a:lnTo>
                        <a:pt x="252984" y="124968"/>
                      </a:lnTo>
                      <a:lnTo>
                        <a:pt x="243042" y="173587"/>
                      </a:lnTo>
                      <a:lnTo>
                        <a:pt x="215931" y="213312"/>
                      </a:lnTo>
                      <a:lnTo>
                        <a:pt x="175724" y="240107"/>
                      </a:lnTo>
                      <a:lnTo>
                        <a:pt x="126491" y="249936"/>
                      </a:lnTo>
                      <a:lnTo>
                        <a:pt x="77259" y="240107"/>
                      </a:lnTo>
                      <a:lnTo>
                        <a:pt x="37052" y="213312"/>
                      </a:lnTo>
                      <a:lnTo>
                        <a:pt x="9941" y="173587"/>
                      </a:lnTo>
                      <a:lnTo>
                        <a:pt x="0" y="124968"/>
                      </a:lnTo>
                      <a:close/>
                    </a:path>
                  </a:pathLst>
                </a:custGeom>
                <a:ln w="18288">
                  <a:solidFill>
                    <a:srgbClr val="44536A"/>
                  </a:solidFill>
                </a:ln>
              </p:spPr>
              <p:txBody>
                <a:bodyPr wrap="square" lIns="0" tIns="0" rIns="0" bIns="0" rtlCol="0" anchor="ctr"/>
                <a:lstStyle/>
                <a:p>
                  <a:pPr algn="ctr"/>
                  <a:r>
                    <a:rPr lang="en-US" b="1"/>
                    <a:t>2</a:t>
                  </a:r>
                  <a:endParaRPr b="1"/>
                </a:p>
              </p:txBody>
            </p:sp>
            <p:sp>
              <p:nvSpPr>
                <p:cNvPr id="11" name="TextBox 10">
                  <a:extLst>
                    <a:ext uri="{FF2B5EF4-FFF2-40B4-BE49-F238E27FC236}">
                      <a16:creationId xmlns:a16="http://schemas.microsoft.com/office/drawing/2014/main" id="{DA41210A-0C1B-461C-883F-06E755165E49}"/>
                    </a:ext>
                  </a:extLst>
                </p:cNvPr>
                <p:cNvSpPr txBox="1"/>
                <p:nvPr/>
              </p:nvSpPr>
              <p:spPr>
                <a:xfrm>
                  <a:off x="5052983" y="2801010"/>
                  <a:ext cx="5784641" cy="338554"/>
                </a:xfrm>
                <a:prstGeom prst="rect">
                  <a:avLst/>
                </a:prstGeom>
                <a:noFill/>
              </p:spPr>
              <p:txBody>
                <a:bodyPr wrap="square">
                  <a:spAutoFit/>
                </a:bodyPr>
                <a:lstStyle/>
                <a:p>
                  <a:pPr marR="43180" indent="-297180">
                    <a:lnSpc>
                      <a:spcPct val="100000"/>
                    </a:lnSpc>
                    <a:spcBef>
                      <a:spcPts val="1019"/>
                    </a:spcBef>
                  </a:pPr>
                  <a:r>
                    <a:rPr lang="en-US" sz="1600" spc="-60">
                      <a:solidFill>
                        <a:srgbClr val="000000"/>
                      </a:solidFill>
                      <a:latin typeface="Open Sans" panose="020B0606030504020204" pitchFamily="34" charset="0"/>
                      <a:ea typeface="Open Sans" panose="020B0606030504020204" pitchFamily="34" charset="0"/>
                      <a:cs typeface="Open Sans" panose="020B0606030504020204" pitchFamily="34" charset="0"/>
                    </a:rPr>
                    <a:t>Transition Management Plan</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cxnSp>
              <p:nvCxnSpPr>
                <p:cNvPr id="12" name="Straight Connector 11">
                  <a:extLst>
                    <a:ext uri="{FF2B5EF4-FFF2-40B4-BE49-F238E27FC236}">
                      <a16:creationId xmlns:a16="http://schemas.microsoft.com/office/drawing/2014/main" id="{66EF0086-3A0F-4BA2-A661-2B320DAA435A}"/>
                    </a:ext>
                  </a:extLst>
                </p:cNvPr>
                <p:cNvCxnSpPr>
                  <a:cxnSpLocks/>
                </p:cNvCxnSpPr>
                <p:nvPr/>
              </p:nvCxnSpPr>
              <p:spPr>
                <a:xfrm>
                  <a:off x="4605273" y="3397989"/>
                  <a:ext cx="7107936"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object 10">
                  <a:extLst>
                    <a:ext uri="{FF2B5EF4-FFF2-40B4-BE49-F238E27FC236}">
                      <a16:creationId xmlns:a16="http://schemas.microsoft.com/office/drawing/2014/main" id="{163B9074-8A22-41E5-BF43-D37C53C4D027}"/>
                    </a:ext>
                  </a:extLst>
                </p:cNvPr>
                <p:cNvSpPr/>
                <p:nvPr/>
              </p:nvSpPr>
              <p:spPr>
                <a:xfrm>
                  <a:off x="4687823" y="3661862"/>
                  <a:ext cx="253365" cy="250190"/>
                </a:xfrm>
                <a:custGeom>
                  <a:avLst/>
                  <a:gdLst/>
                  <a:ahLst/>
                  <a:cxnLst/>
                  <a:rect l="l" t="t" r="r" b="b"/>
                  <a:pathLst>
                    <a:path w="253364" h="250189">
                      <a:moveTo>
                        <a:pt x="0" y="124968"/>
                      </a:moveTo>
                      <a:lnTo>
                        <a:pt x="9941" y="76348"/>
                      </a:lnTo>
                      <a:lnTo>
                        <a:pt x="37052" y="36623"/>
                      </a:lnTo>
                      <a:lnTo>
                        <a:pt x="77259" y="9828"/>
                      </a:lnTo>
                      <a:lnTo>
                        <a:pt x="126491" y="0"/>
                      </a:lnTo>
                      <a:lnTo>
                        <a:pt x="175724" y="9828"/>
                      </a:lnTo>
                      <a:lnTo>
                        <a:pt x="215931" y="36623"/>
                      </a:lnTo>
                      <a:lnTo>
                        <a:pt x="243042" y="76348"/>
                      </a:lnTo>
                      <a:lnTo>
                        <a:pt x="252984" y="124968"/>
                      </a:lnTo>
                      <a:lnTo>
                        <a:pt x="243042" y="173587"/>
                      </a:lnTo>
                      <a:lnTo>
                        <a:pt x="215931" y="213312"/>
                      </a:lnTo>
                      <a:lnTo>
                        <a:pt x="175724" y="240107"/>
                      </a:lnTo>
                      <a:lnTo>
                        <a:pt x="126491" y="249936"/>
                      </a:lnTo>
                      <a:lnTo>
                        <a:pt x="77259" y="240107"/>
                      </a:lnTo>
                      <a:lnTo>
                        <a:pt x="37052" y="213312"/>
                      </a:lnTo>
                      <a:lnTo>
                        <a:pt x="9941" y="173587"/>
                      </a:lnTo>
                      <a:lnTo>
                        <a:pt x="0" y="124968"/>
                      </a:lnTo>
                      <a:close/>
                    </a:path>
                  </a:pathLst>
                </a:custGeom>
                <a:ln w="18288">
                  <a:solidFill>
                    <a:srgbClr val="44536A"/>
                  </a:solidFill>
                </a:ln>
              </p:spPr>
              <p:txBody>
                <a:bodyPr wrap="square" lIns="0" tIns="0" rIns="0" bIns="0" rtlCol="0" anchor="ctr"/>
                <a:lstStyle/>
                <a:p>
                  <a:pPr algn="ctr"/>
                  <a:r>
                    <a:rPr lang="en-US" b="1"/>
                    <a:t>3</a:t>
                  </a:r>
                  <a:endParaRPr b="1"/>
                </a:p>
              </p:txBody>
            </p:sp>
            <p:sp>
              <p:nvSpPr>
                <p:cNvPr id="15" name="TextBox 14">
                  <a:extLst>
                    <a:ext uri="{FF2B5EF4-FFF2-40B4-BE49-F238E27FC236}">
                      <a16:creationId xmlns:a16="http://schemas.microsoft.com/office/drawing/2014/main" id="{EFF2592C-7EAF-45BD-B4EE-E11D65CAF724}"/>
                    </a:ext>
                  </a:extLst>
                </p:cNvPr>
                <p:cNvSpPr txBox="1"/>
                <p:nvPr/>
              </p:nvSpPr>
              <p:spPr>
                <a:xfrm>
                  <a:off x="5052983" y="3605552"/>
                  <a:ext cx="5784641" cy="338554"/>
                </a:xfrm>
                <a:prstGeom prst="rect">
                  <a:avLst/>
                </a:prstGeom>
                <a:noFill/>
              </p:spPr>
              <p:txBody>
                <a:bodyPr wrap="square">
                  <a:spAutoFit/>
                </a:bodyPr>
                <a:lstStyle/>
                <a:p>
                  <a:pPr marR="43180" indent="-297180">
                    <a:lnSpc>
                      <a:spcPct val="100000"/>
                    </a:lnSpc>
                    <a:spcBef>
                      <a:spcPts val="1019"/>
                    </a:spcBef>
                  </a:pPr>
                  <a:r>
                    <a:rPr lang="en-US" sz="1600" spc="-60">
                      <a:solidFill>
                        <a:srgbClr val="000000"/>
                      </a:solidFill>
                      <a:latin typeface="Open Sans" panose="020B0606030504020204" pitchFamily="34" charset="0"/>
                      <a:ea typeface="Open Sans" panose="020B0606030504020204" pitchFamily="34" charset="0"/>
                      <a:cs typeface="Open Sans" panose="020B0606030504020204" pitchFamily="34" charset="0"/>
                    </a:rPr>
                    <a:t>Transition Management Knowledge Transfer (KT) Plan Template</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cxnSp>
              <p:nvCxnSpPr>
                <p:cNvPr id="16" name="Straight Connector 15">
                  <a:extLst>
                    <a:ext uri="{FF2B5EF4-FFF2-40B4-BE49-F238E27FC236}">
                      <a16:creationId xmlns:a16="http://schemas.microsoft.com/office/drawing/2014/main" id="{0CBCB98B-CB49-4C22-A680-86F8543B55B0}"/>
                    </a:ext>
                  </a:extLst>
                </p:cNvPr>
                <p:cNvCxnSpPr>
                  <a:cxnSpLocks/>
                </p:cNvCxnSpPr>
                <p:nvPr/>
              </p:nvCxnSpPr>
              <p:spPr>
                <a:xfrm>
                  <a:off x="4605273" y="4187462"/>
                  <a:ext cx="7107936"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object 10">
                  <a:extLst>
                    <a:ext uri="{FF2B5EF4-FFF2-40B4-BE49-F238E27FC236}">
                      <a16:creationId xmlns:a16="http://schemas.microsoft.com/office/drawing/2014/main" id="{3BE2FAC4-AFA7-46A7-BD1D-6877EC50528B}"/>
                    </a:ext>
                  </a:extLst>
                </p:cNvPr>
                <p:cNvSpPr/>
                <p:nvPr/>
              </p:nvSpPr>
              <p:spPr>
                <a:xfrm>
                  <a:off x="4687823" y="4463722"/>
                  <a:ext cx="253365" cy="250190"/>
                </a:xfrm>
                <a:custGeom>
                  <a:avLst/>
                  <a:gdLst/>
                  <a:ahLst/>
                  <a:cxnLst/>
                  <a:rect l="l" t="t" r="r" b="b"/>
                  <a:pathLst>
                    <a:path w="253364" h="250189">
                      <a:moveTo>
                        <a:pt x="0" y="124968"/>
                      </a:moveTo>
                      <a:lnTo>
                        <a:pt x="9941" y="76348"/>
                      </a:lnTo>
                      <a:lnTo>
                        <a:pt x="37052" y="36623"/>
                      </a:lnTo>
                      <a:lnTo>
                        <a:pt x="77259" y="9828"/>
                      </a:lnTo>
                      <a:lnTo>
                        <a:pt x="126491" y="0"/>
                      </a:lnTo>
                      <a:lnTo>
                        <a:pt x="175724" y="9828"/>
                      </a:lnTo>
                      <a:lnTo>
                        <a:pt x="215931" y="36623"/>
                      </a:lnTo>
                      <a:lnTo>
                        <a:pt x="243042" y="76348"/>
                      </a:lnTo>
                      <a:lnTo>
                        <a:pt x="252984" y="124968"/>
                      </a:lnTo>
                      <a:lnTo>
                        <a:pt x="243042" y="173587"/>
                      </a:lnTo>
                      <a:lnTo>
                        <a:pt x="215931" y="213312"/>
                      </a:lnTo>
                      <a:lnTo>
                        <a:pt x="175724" y="240107"/>
                      </a:lnTo>
                      <a:lnTo>
                        <a:pt x="126491" y="249936"/>
                      </a:lnTo>
                      <a:lnTo>
                        <a:pt x="77259" y="240107"/>
                      </a:lnTo>
                      <a:lnTo>
                        <a:pt x="37052" y="213312"/>
                      </a:lnTo>
                      <a:lnTo>
                        <a:pt x="9941" y="173587"/>
                      </a:lnTo>
                      <a:lnTo>
                        <a:pt x="0" y="124968"/>
                      </a:lnTo>
                      <a:close/>
                    </a:path>
                  </a:pathLst>
                </a:custGeom>
                <a:ln w="18288">
                  <a:solidFill>
                    <a:srgbClr val="44536A"/>
                  </a:solidFill>
                </a:ln>
              </p:spPr>
              <p:txBody>
                <a:bodyPr wrap="square" lIns="0" tIns="0" rIns="0" bIns="0" rtlCol="0" anchor="ctr"/>
                <a:lstStyle/>
                <a:p>
                  <a:pPr algn="ctr"/>
                  <a:r>
                    <a:rPr lang="en-US" b="1"/>
                    <a:t>4</a:t>
                  </a:r>
                  <a:endParaRPr b="1"/>
                </a:p>
              </p:txBody>
            </p:sp>
            <p:sp>
              <p:nvSpPr>
                <p:cNvPr id="19" name="TextBox 18">
                  <a:extLst>
                    <a:ext uri="{FF2B5EF4-FFF2-40B4-BE49-F238E27FC236}">
                      <a16:creationId xmlns:a16="http://schemas.microsoft.com/office/drawing/2014/main" id="{9782EDD4-EF58-4800-815E-D9177CD9DA81}"/>
                    </a:ext>
                  </a:extLst>
                </p:cNvPr>
                <p:cNvSpPr txBox="1"/>
                <p:nvPr/>
              </p:nvSpPr>
              <p:spPr>
                <a:xfrm>
                  <a:off x="5052983" y="4407412"/>
                  <a:ext cx="5784641" cy="338554"/>
                </a:xfrm>
                <a:prstGeom prst="rect">
                  <a:avLst/>
                </a:prstGeom>
                <a:noFill/>
              </p:spPr>
              <p:txBody>
                <a:bodyPr wrap="square">
                  <a:spAutoFit/>
                </a:bodyPr>
                <a:lstStyle/>
                <a:p>
                  <a:pPr marR="43180" indent="-297180">
                    <a:lnSpc>
                      <a:spcPct val="100000"/>
                    </a:lnSpc>
                    <a:spcBef>
                      <a:spcPts val="1019"/>
                    </a:spcBef>
                  </a:pPr>
                  <a:r>
                    <a:rPr lang="en-US" sz="1600" spc="-60">
                      <a:solidFill>
                        <a:srgbClr val="000000"/>
                      </a:solidFill>
                      <a:latin typeface="Open Sans" panose="020B0606030504020204" pitchFamily="34" charset="0"/>
                      <a:ea typeface="Open Sans" panose="020B0606030504020204" pitchFamily="34" charset="0"/>
                      <a:cs typeface="Open Sans" panose="020B0606030504020204" pitchFamily="34" charset="0"/>
                    </a:rPr>
                    <a:t>Transition Management Kickoff Deck Template</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cxnSp>
              <p:nvCxnSpPr>
                <p:cNvPr id="20" name="Straight Connector 19">
                  <a:extLst>
                    <a:ext uri="{FF2B5EF4-FFF2-40B4-BE49-F238E27FC236}">
                      <a16:creationId xmlns:a16="http://schemas.microsoft.com/office/drawing/2014/main" id="{4229B2AD-6BF2-4238-96A7-114991015D80}"/>
                    </a:ext>
                  </a:extLst>
                </p:cNvPr>
                <p:cNvCxnSpPr>
                  <a:cxnSpLocks/>
                </p:cNvCxnSpPr>
                <p:nvPr/>
              </p:nvCxnSpPr>
              <p:spPr>
                <a:xfrm>
                  <a:off x="4605273" y="4976934"/>
                  <a:ext cx="7107936"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object 10">
                  <a:extLst>
                    <a:ext uri="{FF2B5EF4-FFF2-40B4-BE49-F238E27FC236}">
                      <a16:creationId xmlns:a16="http://schemas.microsoft.com/office/drawing/2014/main" id="{98547AC5-C9A7-4EBD-ADC3-952EA601C60B}"/>
                    </a:ext>
                  </a:extLst>
                </p:cNvPr>
                <p:cNvSpPr/>
                <p:nvPr/>
              </p:nvSpPr>
              <p:spPr>
                <a:xfrm>
                  <a:off x="4687823" y="5288241"/>
                  <a:ext cx="253365" cy="250190"/>
                </a:xfrm>
                <a:custGeom>
                  <a:avLst/>
                  <a:gdLst/>
                  <a:ahLst/>
                  <a:cxnLst/>
                  <a:rect l="l" t="t" r="r" b="b"/>
                  <a:pathLst>
                    <a:path w="253364" h="250189">
                      <a:moveTo>
                        <a:pt x="0" y="124968"/>
                      </a:moveTo>
                      <a:lnTo>
                        <a:pt x="9941" y="76348"/>
                      </a:lnTo>
                      <a:lnTo>
                        <a:pt x="37052" y="36623"/>
                      </a:lnTo>
                      <a:lnTo>
                        <a:pt x="77259" y="9828"/>
                      </a:lnTo>
                      <a:lnTo>
                        <a:pt x="126491" y="0"/>
                      </a:lnTo>
                      <a:lnTo>
                        <a:pt x="175724" y="9828"/>
                      </a:lnTo>
                      <a:lnTo>
                        <a:pt x="215931" y="36623"/>
                      </a:lnTo>
                      <a:lnTo>
                        <a:pt x="243042" y="76348"/>
                      </a:lnTo>
                      <a:lnTo>
                        <a:pt x="252984" y="124968"/>
                      </a:lnTo>
                      <a:lnTo>
                        <a:pt x="243042" y="173587"/>
                      </a:lnTo>
                      <a:lnTo>
                        <a:pt x="215931" y="213312"/>
                      </a:lnTo>
                      <a:lnTo>
                        <a:pt x="175724" y="240107"/>
                      </a:lnTo>
                      <a:lnTo>
                        <a:pt x="126491" y="249936"/>
                      </a:lnTo>
                      <a:lnTo>
                        <a:pt x="77259" y="240107"/>
                      </a:lnTo>
                      <a:lnTo>
                        <a:pt x="37052" y="213312"/>
                      </a:lnTo>
                      <a:lnTo>
                        <a:pt x="9941" y="173587"/>
                      </a:lnTo>
                      <a:lnTo>
                        <a:pt x="0" y="124968"/>
                      </a:lnTo>
                      <a:close/>
                    </a:path>
                  </a:pathLst>
                </a:custGeom>
                <a:ln w="18288">
                  <a:solidFill>
                    <a:srgbClr val="44536A"/>
                  </a:solidFill>
                </a:ln>
              </p:spPr>
              <p:txBody>
                <a:bodyPr wrap="square" lIns="0" tIns="0" rIns="0" bIns="0" rtlCol="0" anchor="ctr"/>
                <a:lstStyle/>
                <a:p>
                  <a:pPr algn="ctr"/>
                  <a:r>
                    <a:rPr lang="en-US" b="1"/>
                    <a:t>5</a:t>
                  </a:r>
                  <a:endParaRPr b="1"/>
                </a:p>
              </p:txBody>
            </p:sp>
            <p:sp>
              <p:nvSpPr>
                <p:cNvPr id="23" name="TextBox 22">
                  <a:extLst>
                    <a:ext uri="{FF2B5EF4-FFF2-40B4-BE49-F238E27FC236}">
                      <a16:creationId xmlns:a16="http://schemas.microsoft.com/office/drawing/2014/main" id="{2F7364BD-53C7-4F00-B00C-634576635921}"/>
                    </a:ext>
                  </a:extLst>
                </p:cNvPr>
                <p:cNvSpPr txBox="1"/>
                <p:nvPr/>
              </p:nvSpPr>
              <p:spPr>
                <a:xfrm>
                  <a:off x="5052983" y="5193444"/>
                  <a:ext cx="5784641" cy="338554"/>
                </a:xfrm>
                <a:prstGeom prst="rect">
                  <a:avLst/>
                </a:prstGeom>
                <a:noFill/>
              </p:spPr>
              <p:txBody>
                <a:bodyPr wrap="square">
                  <a:spAutoFit/>
                </a:bodyPr>
                <a:lstStyle/>
                <a:p>
                  <a:pPr marR="43180" indent="-297180">
                    <a:lnSpc>
                      <a:spcPct val="100000"/>
                    </a:lnSpc>
                    <a:spcBef>
                      <a:spcPts val="1019"/>
                    </a:spcBef>
                  </a:pPr>
                  <a:r>
                    <a:rPr lang="en-US" sz="1600" spc="-60">
                      <a:solidFill>
                        <a:srgbClr val="000000"/>
                      </a:solidFill>
                      <a:latin typeface="Open Sans" panose="020B0606030504020204" pitchFamily="34" charset="0"/>
                      <a:ea typeface="Open Sans" panose="020B0606030504020204" pitchFamily="34" charset="0"/>
                      <a:cs typeface="Open Sans" panose="020B0606030504020204" pitchFamily="34" charset="0"/>
                    </a:rPr>
                    <a:t>Transition Management Status Report Template</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cxnSp>
              <p:nvCxnSpPr>
                <p:cNvPr id="24" name="Straight Connector 23">
                  <a:extLst>
                    <a:ext uri="{FF2B5EF4-FFF2-40B4-BE49-F238E27FC236}">
                      <a16:creationId xmlns:a16="http://schemas.microsoft.com/office/drawing/2014/main" id="{3F4664D4-8B49-4D04-8484-4E13551C010D}"/>
                    </a:ext>
                  </a:extLst>
                </p:cNvPr>
                <p:cNvCxnSpPr>
                  <a:cxnSpLocks/>
                </p:cNvCxnSpPr>
                <p:nvPr/>
              </p:nvCxnSpPr>
              <p:spPr>
                <a:xfrm>
                  <a:off x="4605273" y="5762964"/>
                  <a:ext cx="7107936"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object 10">
                  <a:extLst>
                    <a:ext uri="{FF2B5EF4-FFF2-40B4-BE49-F238E27FC236}">
                      <a16:creationId xmlns:a16="http://schemas.microsoft.com/office/drawing/2014/main" id="{685D7467-397F-4C74-A808-02DE02320ED6}"/>
                    </a:ext>
                  </a:extLst>
                </p:cNvPr>
                <p:cNvSpPr/>
                <p:nvPr/>
              </p:nvSpPr>
              <p:spPr>
                <a:xfrm>
                  <a:off x="4687823" y="6035693"/>
                  <a:ext cx="253365" cy="250190"/>
                </a:xfrm>
                <a:custGeom>
                  <a:avLst/>
                  <a:gdLst/>
                  <a:ahLst/>
                  <a:cxnLst/>
                  <a:rect l="l" t="t" r="r" b="b"/>
                  <a:pathLst>
                    <a:path w="253364" h="250189">
                      <a:moveTo>
                        <a:pt x="0" y="124968"/>
                      </a:moveTo>
                      <a:lnTo>
                        <a:pt x="9941" y="76348"/>
                      </a:lnTo>
                      <a:lnTo>
                        <a:pt x="37052" y="36623"/>
                      </a:lnTo>
                      <a:lnTo>
                        <a:pt x="77259" y="9828"/>
                      </a:lnTo>
                      <a:lnTo>
                        <a:pt x="126491" y="0"/>
                      </a:lnTo>
                      <a:lnTo>
                        <a:pt x="175724" y="9828"/>
                      </a:lnTo>
                      <a:lnTo>
                        <a:pt x="215931" y="36623"/>
                      </a:lnTo>
                      <a:lnTo>
                        <a:pt x="243042" y="76348"/>
                      </a:lnTo>
                      <a:lnTo>
                        <a:pt x="252984" y="124968"/>
                      </a:lnTo>
                      <a:lnTo>
                        <a:pt x="243042" y="173587"/>
                      </a:lnTo>
                      <a:lnTo>
                        <a:pt x="215931" y="213312"/>
                      </a:lnTo>
                      <a:lnTo>
                        <a:pt x="175724" y="240107"/>
                      </a:lnTo>
                      <a:lnTo>
                        <a:pt x="126491" y="249936"/>
                      </a:lnTo>
                      <a:lnTo>
                        <a:pt x="77259" y="240107"/>
                      </a:lnTo>
                      <a:lnTo>
                        <a:pt x="37052" y="213312"/>
                      </a:lnTo>
                      <a:lnTo>
                        <a:pt x="9941" y="173587"/>
                      </a:lnTo>
                      <a:lnTo>
                        <a:pt x="0" y="124968"/>
                      </a:lnTo>
                      <a:close/>
                    </a:path>
                  </a:pathLst>
                </a:custGeom>
                <a:ln w="18288">
                  <a:solidFill>
                    <a:srgbClr val="44536A"/>
                  </a:solidFill>
                </a:ln>
              </p:spPr>
              <p:txBody>
                <a:bodyPr wrap="square" lIns="0" tIns="0" rIns="0" bIns="0" rtlCol="0" anchor="ctr"/>
                <a:lstStyle/>
                <a:p>
                  <a:pPr algn="ctr"/>
                  <a:r>
                    <a:rPr lang="en-US" b="1"/>
                    <a:t>6</a:t>
                  </a:r>
                  <a:endParaRPr b="1"/>
                </a:p>
              </p:txBody>
            </p:sp>
            <p:sp>
              <p:nvSpPr>
                <p:cNvPr id="27" name="TextBox 26">
                  <a:extLst>
                    <a:ext uri="{FF2B5EF4-FFF2-40B4-BE49-F238E27FC236}">
                      <a16:creationId xmlns:a16="http://schemas.microsoft.com/office/drawing/2014/main" id="{563A29FC-8975-43DD-BFC0-C855B0162EB7}"/>
                    </a:ext>
                  </a:extLst>
                </p:cNvPr>
                <p:cNvSpPr txBox="1"/>
                <p:nvPr/>
              </p:nvSpPr>
              <p:spPr>
                <a:xfrm>
                  <a:off x="5052983" y="5979383"/>
                  <a:ext cx="5784641" cy="338554"/>
                </a:xfrm>
                <a:prstGeom prst="rect">
                  <a:avLst/>
                </a:prstGeom>
                <a:noFill/>
              </p:spPr>
              <p:txBody>
                <a:bodyPr wrap="square">
                  <a:spAutoFit/>
                </a:bodyPr>
                <a:lstStyle/>
                <a:p>
                  <a:pPr marR="43180" indent="-297180">
                    <a:lnSpc>
                      <a:spcPct val="100000"/>
                    </a:lnSpc>
                    <a:spcBef>
                      <a:spcPts val="1019"/>
                    </a:spcBef>
                  </a:pPr>
                  <a:r>
                    <a:rPr lang="en-US" sz="1600" spc="-60">
                      <a:solidFill>
                        <a:srgbClr val="000000"/>
                      </a:solidFill>
                      <a:latin typeface="Open Sans" panose="020B0606030504020204" pitchFamily="34" charset="0"/>
                      <a:ea typeface="Open Sans" panose="020B0606030504020204" pitchFamily="34" charset="0"/>
                      <a:cs typeface="Open Sans" panose="020B0606030504020204" pitchFamily="34" charset="0"/>
                    </a:rPr>
                    <a:t>Transition Management Risks &amp; Mitigation Log  Template</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cxnSp>
              <p:nvCxnSpPr>
                <p:cNvPr id="28" name="Straight Connector 27">
                  <a:extLst>
                    <a:ext uri="{FF2B5EF4-FFF2-40B4-BE49-F238E27FC236}">
                      <a16:creationId xmlns:a16="http://schemas.microsoft.com/office/drawing/2014/main" id="{227AE6BB-CEFB-4BA5-A540-794538153C95}"/>
                    </a:ext>
                  </a:extLst>
                </p:cNvPr>
                <p:cNvCxnSpPr>
                  <a:cxnSpLocks/>
                </p:cNvCxnSpPr>
                <p:nvPr/>
              </p:nvCxnSpPr>
              <p:spPr>
                <a:xfrm>
                  <a:off x="4605273" y="6548905"/>
                  <a:ext cx="7107936"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5E96CBC3-6764-4C73-A8E7-50C38643A0DE}"/>
                  </a:ext>
                </a:extLst>
              </p:cNvPr>
              <p:cNvSpPr/>
              <p:nvPr/>
            </p:nvSpPr>
            <p:spPr bwMode="gray">
              <a:xfrm>
                <a:off x="6550193" y="1731416"/>
                <a:ext cx="987551" cy="194074"/>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i="1">
                    <a:solidFill>
                      <a:srgbClr val="0070C0"/>
                    </a:solidFill>
                    <a:latin typeface="Open Sans" panose="020B0606030504020204" pitchFamily="34" charset="0"/>
                    <a:ea typeface="Open Sans" panose="020B0606030504020204" pitchFamily="34" charset="0"/>
                    <a:cs typeface="Open Sans" panose="020B0606030504020204" pitchFamily="34" charset="0"/>
                  </a:rPr>
                  <a:t>Link</a:t>
                </a:r>
              </a:p>
            </p:txBody>
          </p:sp>
          <p:sp>
            <p:nvSpPr>
              <p:cNvPr id="59" name="Rectangle 58">
                <a:extLst>
                  <a:ext uri="{FF2B5EF4-FFF2-40B4-BE49-F238E27FC236}">
                    <a16:creationId xmlns:a16="http://schemas.microsoft.com/office/drawing/2014/main" id="{955E34F8-22EA-494A-8DFB-76246498F24D}"/>
                  </a:ext>
                </a:extLst>
              </p:cNvPr>
              <p:cNvSpPr/>
              <p:nvPr/>
            </p:nvSpPr>
            <p:spPr bwMode="gray">
              <a:xfrm>
                <a:off x="6550193" y="2525992"/>
                <a:ext cx="987551" cy="194074"/>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i="1">
                    <a:solidFill>
                      <a:srgbClr val="0070C0"/>
                    </a:solidFill>
                    <a:latin typeface="Open Sans" panose="020B0606030504020204" pitchFamily="34" charset="0"/>
                    <a:ea typeface="Open Sans" panose="020B0606030504020204" pitchFamily="34" charset="0"/>
                    <a:cs typeface="Open Sans" panose="020B0606030504020204" pitchFamily="34" charset="0"/>
                  </a:rPr>
                  <a:t>Link</a:t>
                </a:r>
              </a:p>
            </p:txBody>
          </p:sp>
          <p:sp>
            <p:nvSpPr>
              <p:cNvPr id="60" name="Rectangle 59">
                <a:extLst>
                  <a:ext uri="{FF2B5EF4-FFF2-40B4-BE49-F238E27FC236}">
                    <a16:creationId xmlns:a16="http://schemas.microsoft.com/office/drawing/2014/main" id="{66F16497-2E56-49EE-AC23-F20F170EEAA4}"/>
                  </a:ext>
                </a:extLst>
              </p:cNvPr>
              <p:cNvSpPr/>
              <p:nvPr/>
            </p:nvSpPr>
            <p:spPr bwMode="gray">
              <a:xfrm>
                <a:off x="6550193" y="3320568"/>
                <a:ext cx="987551" cy="194074"/>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i="1">
                    <a:solidFill>
                      <a:srgbClr val="0070C0"/>
                    </a:solidFill>
                    <a:latin typeface="Open Sans" panose="020B0606030504020204" pitchFamily="34" charset="0"/>
                    <a:ea typeface="Open Sans" panose="020B0606030504020204" pitchFamily="34" charset="0"/>
                    <a:cs typeface="Open Sans" panose="020B0606030504020204" pitchFamily="34" charset="0"/>
                  </a:rPr>
                  <a:t>Link</a:t>
                </a:r>
              </a:p>
            </p:txBody>
          </p:sp>
          <p:sp>
            <p:nvSpPr>
              <p:cNvPr id="61" name="Rectangle 60">
                <a:extLst>
                  <a:ext uri="{FF2B5EF4-FFF2-40B4-BE49-F238E27FC236}">
                    <a16:creationId xmlns:a16="http://schemas.microsoft.com/office/drawing/2014/main" id="{28DE6FDF-F93B-43FE-B625-6FD3BD27CEA1}"/>
                  </a:ext>
                </a:extLst>
              </p:cNvPr>
              <p:cNvSpPr/>
              <p:nvPr/>
            </p:nvSpPr>
            <p:spPr bwMode="gray">
              <a:xfrm>
                <a:off x="6550193" y="4115144"/>
                <a:ext cx="987551" cy="194074"/>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i="1">
                    <a:solidFill>
                      <a:srgbClr val="0070C0"/>
                    </a:solidFill>
                    <a:latin typeface="Open Sans" panose="020B0606030504020204" pitchFamily="34" charset="0"/>
                    <a:ea typeface="Open Sans" panose="020B0606030504020204" pitchFamily="34" charset="0"/>
                    <a:cs typeface="Open Sans" panose="020B0606030504020204" pitchFamily="34" charset="0"/>
                    <a:hlinkClick r:id="rId2"/>
                  </a:rPr>
                  <a:t>Link</a:t>
                </a:r>
                <a:endParaRPr lang="en-US" sz="1100" i="1">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2" name="Rectangle 61">
                <a:extLst>
                  <a:ext uri="{FF2B5EF4-FFF2-40B4-BE49-F238E27FC236}">
                    <a16:creationId xmlns:a16="http://schemas.microsoft.com/office/drawing/2014/main" id="{DD3D2018-A30F-47FD-97A6-08FCB830D8ED}"/>
                  </a:ext>
                </a:extLst>
              </p:cNvPr>
              <p:cNvSpPr/>
              <p:nvPr/>
            </p:nvSpPr>
            <p:spPr bwMode="gray">
              <a:xfrm>
                <a:off x="6550193" y="4909720"/>
                <a:ext cx="987551" cy="194074"/>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i="1">
                    <a:solidFill>
                      <a:srgbClr val="0070C0"/>
                    </a:solidFill>
                    <a:latin typeface="Open Sans" panose="020B0606030504020204" pitchFamily="34" charset="0"/>
                    <a:ea typeface="Open Sans" panose="020B0606030504020204" pitchFamily="34" charset="0"/>
                    <a:cs typeface="Open Sans" panose="020B0606030504020204" pitchFamily="34" charset="0"/>
                    <a:hlinkClick r:id="rId3"/>
                  </a:rPr>
                  <a:t>Link</a:t>
                </a:r>
                <a:endParaRPr lang="en-US" sz="1100" i="1">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Rectangle 62">
                <a:extLst>
                  <a:ext uri="{FF2B5EF4-FFF2-40B4-BE49-F238E27FC236}">
                    <a16:creationId xmlns:a16="http://schemas.microsoft.com/office/drawing/2014/main" id="{C4A6192D-6F72-44A8-A1A4-283EAC8BC454}"/>
                  </a:ext>
                </a:extLst>
              </p:cNvPr>
              <p:cNvSpPr/>
              <p:nvPr/>
            </p:nvSpPr>
            <p:spPr bwMode="gray">
              <a:xfrm>
                <a:off x="6550193" y="5704294"/>
                <a:ext cx="987551" cy="194074"/>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i="1">
                    <a:solidFill>
                      <a:srgbClr val="0070C0"/>
                    </a:solidFill>
                    <a:latin typeface="Open Sans" panose="020B0606030504020204" pitchFamily="34" charset="0"/>
                    <a:ea typeface="Open Sans" panose="020B0606030504020204" pitchFamily="34" charset="0"/>
                    <a:cs typeface="Open Sans" panose="020B0606030504020204" pitchFamily="34" charset="0"/>
                    <a:hlinkClick r:id="rId4"/>
                  </a:rPr>
                  <a:t>Link</a:t>
                </a:r>
                <a:endParaRPr lang="en-US" sz="1100" i="1">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74" name="object 10">
              <a:extLst>
                <a:ext uri="{FF2B5EF4-FFF2-40B4-BE49-F238E27FC236}">
                  <a16:creationId xmlns:a16="http://schemas.microsoft.com/office/drawing/2014/main" id="{AC281632-C238-4AFA-AD93-80F9470495C9}"/>
                </a:ext>
              </a:extLst>
            </p:cNvPr>
            <p:cNvSpPr/>
            <p:nvPr/>
          </p:nvSpPr>
          <p:spPr>
            <a:xfrm>
              <a:off x="522604" y="5816117"/>
              <a:ext cx="278410" cy="218281"/>
            </a:xfrm>
            <a:custGeom>
              <a:avLst/>
              <a:gdLst/>
              <a:ahLst/>
              <a:cxnLst/>
              <a:rect l="l" t="t" r="r" b="b"/>
              <a:pathLst>
                <a:path w="253364" h="250189">
                  <a:moveTo>
                    <a:pt x="0" y="124968"/>
                  </a:moveTo>
                  <a:lnTo>
                    <a:pt x="9941" y="76348"/>
                  </a:lnTo>
                  <a:lnTo>
                    <a:pt x="37052" y="36623"/>
                  </a:lnTo>
                  <a:lnTo>
                    <a:pt x="77259" y="9828"/>
                  </a:lnTo>
                  <a:lnTo>
                    <a:pt x="126491" y="0"/>
                  </a:lnTo>
                  <a:lnTo>
                    <a:pt x="175724" y="9828"/>
                  </a:lnTo>
                  <a:lnTo>
                    <a:pt x="215931" y="36623"/>
                  </a:lnTo>
                  <a:lnTo>
                    <a:pt x="243042" y="76348"/>
                  </a:lnTo>
                  <a:lnTo>
                    <a:pt x="252984" y="124968"/>
                  </a:lnTo>
                  <a:lnTo>
                    <a:pt x="243042" y="173587"/>
                  </a:lnTo>
                  <a:lnTo>
                    <a:pt x="215931" y="213312"/>
                  </a:lnTo>
                  <a:lnTo>
                    <a:pt x="175724" y="240107"/>
                  </a:lnTo>
                  <a:lnTo>
                    <a:pt x="126491" y="249936"/>
                  </a:lnTo>
                  <a:lnTo>
                    <a:pt x="77259" y="240107"/>
                  </a:lnTo>
                  <a:lnTo>
                    <a:pt x="37052" y="213312"/>
                  </a:lnTo>
                  <a:lnTo>
                    <a:pt x="9941" y="173587"/>
                  </a:lnTo>
                  <a:lnTo>
                    <a:pt x="0" y="124968"/>
                  </a:lnTo>
                  <a:close/>
                </a:path>
              </a:pathLst>
            </a:custGeom>
            <a:ln w="18288">
              <a:solidFill>
                <a:srgbClr val="44536A"/>
              </a:solidFill>
            </a:ln>
          </p:spPr>
          <p:txBody>
            <a:bodyPr wrap="square" lIns="0" tIns="0" rIns="0" bIns="0" rtlCol="0" anchor="ctr"/>
            <a:lstStyle/>
            <a:p>
              <a:pPr algn="ctr"/>
              <a:r>
                <a:rPr lang="en-US" b="1"/>
                <a:t>7</a:t>
              </a:r>
              <a:endParaRPr b="1"/>
            </a:p>
          </p:txBody>
        </p:sp>
        <p:sp>
          <p:nvSpPr>
            <p:cNvPr id="75" name="TextBox 74">
              <a:extLst>
                <a:ext uri="{FF2B5EF4-FFF2-40B4-BE49-F238E27FC236}">
                  <a16:creationId xmlns:a16="http://schemas.microsoft.com/office/drawing/2014/main" id="{0AB2C910-AAF7-47B2-932A-A2F800EAA95D}"/>
                </a:ext>
              </a:extLst>
            </p:cNvPr>
            <p:cNvSpPr txBox="1"/>
            <p:nvPr/>
          </p:nvSpPr>
          <p:spPr>
            <a:xfrm>
              <a:off x="955260" y="5766989"/>
              <a:ext cx="6356459" cy="338554"/>
            </a:xfrm>
            <a:prstGeom prst="rect">
              <a:avLst/>
            </a:prstGeom>
            <a:noFill/>
          </p:spPr>
          <p:txBody>
            <a:bodyPr wrap="square">
              <a:spAutoFit/>
            </a:bodyPr>
            <a:lstStyle/>
            <a:p>
              <a:pPr marR="43180" indent="-297180">
                <a:lnSpc>
                  <a:spcPct val="100000"/>
                </a:lnSpc>
                <a:spcBef>
                  <a:spcPts val="1019"/>
                </a:spcBef>
              </a:pPr>
              <a:r>
                <a:rPr lang="en-US" sz="1600" spc="-60">
                  <a:solidFill>
                    <a:srgbClr val="000000"/>
                  </a:solidFill>
                  <a:latin typeface="Open Sans" panose="020B0606030504020204" pitchFamily="34" charset="0"/>
                  <a:ea typeface="Open Sans" panose="020B0606030504020204" pitchFamily="34" charset="0"/>
                  <a:cs typeface="Open Sans" panose="020B0606030504020204" pitchFamily="34" charset="0"/>
                </a:rPr>
                <a:t>Additional Resources</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cxnSp>
          <p:nvCxnSpPr>
            <p:cNvPr id="76" name="Straight Connector 75">
              <a:extLst>
                <a:ext uri="{FF2B5EF4-FFF2-40B4-BE49-F238E27FC236}">
                  <a16:creationId xmlns:a16="http://schemas.microsoft.com/office/drawing/2014/main" id="{83727CE5-654F-45BE-AF23-FF651F0980FA}"/>
                </a:ext>
              </a:extLst>
            </p:cNvPr>
            <p:cNvCxnSpPr>
              <a:cxnSpLocks/>
            </p:cNvCxnSpPr>
            <p:nvPr/>
          </p:nvCxnSpPr>
          <p:spPr>
            <a:xfrm>
              <a:off x="431894" y="6263875"/>
              <a:ext cx="7810563"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098C79DC-0E8F-4925-9649-1EBB10345517}"/>
                </a:ext>
              </a:extLst>
            </p:cNvPr>
            <p:cNvSpPr/>
            <p:nvPr/>
          </p:nvSpPr>
          <p:spPr bwMode="gray">
            <a:xfrm>
              <a:off x="6518793" y="5893083"/>
              <a:ext cx="987551" cy="169282"/>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i="1">
                  <a:solidFill>
                    <a:srgbClr val="0070C0"/>
                  </a:solidFill>
                  <a:latin typeface="Open Sans" panose="020B0606030504020204" pitchFamily="34" charset="0"/>
                  <a:ea typeface="Open Sans" panose="020B0606030504020204" pitchFamily="34" charset="0"/>
                  <a:cs typeface="Open Sans" panose="020B0606030504020204" pitchFamily="34" charset="0"/>
                  <a:hlinkClick r:id="rId5"/>
                </a:rPr>
                <a:t>Link</a:t>
              </a:r>
              <a:endParaRPr lang="en-US" sz="1100" i="1">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0" name="object 15">
            <a:extLst>
              <a:ext uri="{FF2B5EF4-FFF2-40B4-BE49-F238E27FC236}">
                <a16:creationId xmlns:a16="http://schemas.microsoft.com/office/drawing/2014/main" id="{92B15DF5-ECC9-4EC3-AD40-A817322234CA}"/>
              </a:ext>
            </a:extLst>
          </p:cNvPr>
          <p:cNvGrpSpPr/>
          <p:nvPr/>
        </p:nvGrpSpPr>
        <p:grpSpPr>
          <a:xfrm>
            <a:off x="9055559" y="513041"/>
            <a:ext cx="2336770" cy="2381241"/>
            <a:chOff x="487680" y="1533144"/>
            <a:chExt cx="1140460" cy="1140460"/>
          </a:xfrm>
        </p:grpSpPr>
        <p:pic>
          <p:nvPicPr>
            <p:cNvPr id="81" name="object 16">
              <a:extLst>
                <a:ext uri="{FF2B5EF4-FFF2-40B4-BE49-F238E27FC236}">
                  <a16:creationId xmlns:a16="http://schemas.microsoft.com/office/drawing/2014/main" id="{58C53F3B-CBC4-4E9E-9EB2-2B29FA06E9FB}"/>
                </a:ext>
              </a:extLst>
            </p:cNvPr>
            <p:cNvPicPr/>
            <p:nvPr/>
          </p:nvPicPr>
          <p:blipFill>
            <a:blip r:embed="rId6" cstate="print"/>
            <a:stretch>
              <a:fillRect/>
            </a:stretch>
          </p:blipFill>
          <p:spPr>
            <a:xfrm>
              <a:off x="516636" y="1562100"/>
              <a:ext cx="1082039" cy="1082039"/>
            </a:xfrm>
            <a:prstGeom prst="rect">
              <a:avLst/>
            </a:prstGeom>
          </p:spPr>
        </p:pic>
        <p:sp>
          <p:nvSpPr>
            <p:cNvPr id="82" name="object 17">
              <a:extLst>
                <a:ext uri="{FF2B5EF4-FFF2-40B4-BE49-F238E27FC236}">
                  <a16:creationId xmlns:a16="http://schemas.microsoft.com/office/drawing/2014/main" id="{91A9FAD8-BB3B-4E4D-AB78-4F9F5A033ECB}"/>
                </a:ext>
              </a:extLst>
            </p:cNvPr>
            <p:cNvSpPr/>
            <p:nvPr/>
          </p:nvSpPr>
          <p:spPr>
            <a:xfrm>
              <a:off x="516636" y="1562100"/>
              <a:ext cx="1082040" cy="1082040"/>
            </a:xfrm>
            <a:custGeom>
              <a:avLst/>
              <a:gdLst/>
              <a:ahLst/>
              <a:cxnLst/>
              <a:rect l="l" t="t" r="r" b="b"/>
              <a:pathLst>
                <a:path w="1082040" h="1082039">
                  <a:moveTo>
                    <a:pt x="0" y="541020"/>
                  </a:moveTo>
                  <a:lnTo>
                    <a:pt x="1985" y="494333"/>
                  </a:lnTo>
                  <a:lnTo>
                    <a:pt x="7835" y="448751"/>
                  </a:lnTo>
                  <a:lnTo>
                    <a:pt x="17385" y="404435"/>
                  </a:lnTo>
                  <a:lnTo>
                    <a:pt x="30475" y="361547"/>
                  </a:lnTo>
                  <a:lnTo>
                    <a:pt x="46940" y="320249"/>
                  </a:lnTo>
                  <a:lnTo>
                    <a:pt x="66620" y="280705"/>
                  </a:lnTo>
                  <a:lnTo>
                    <a:pt x="89350" y="243076"/>
                  </a:lnTo>
                  <a:lnTo>
                    <a:pt x="114970" y="207525"/>
                  </a:lnTo>
                  <a:lnTo>
                    <a:pt x="143317" y="174213"/>
                  </a:lnTo>
                  <a:lnTo>
                    <a:pt x="174228" y="143304"/>
                  </a:lnTo>
                  <a:lnTo>
                    <a:pt x="207541" y="114959"/>
                  </a:lnTo>
                  <a:lnTo>
                    <a:pt x="243093" y="89341"/>
                  </a:lnTo>
                  <a:lnTo>
                    <a:pt x="280722" y="66612"/>
                  </a:lnTo>
                  <a:lnTo>
                    <a:pt x="320266" y="46934"/>
                  </a:lnTo>
                  <a:lnTo>
                    <a:pt x="361562" y="30471"/>
                  </a:lnTo>
                  <a:lnTo>
                    <a:pt x="404448" y="17383"/>
                  </a:lnTo>
                  <a:lnTo>
                    <a:pt x="448761" y="7834"/>
                  </a:lnTo>
                  <a:lnTo>
                    <a:pt x="494339" y="1985"/>
                  </a:lnTo>
                  <a:lnTo>
                    <a:pt x="541020" y="0"/>
                  </a:lnTo>
                  <a:lnTo>
                    <a:pt x="587706" y="1985"/>
                  </a:lnTo>
                  <a:lnTo>
                    <a:pt x="633288" y="7834"/>
                  </a:lnTo>
                  <a:lnTo>
                    <a:pt x="677604" y="17383"/>
                  </a:lnTo>
                  <a:lnTo>
                    <a:pt x="720492" y="30471"/>
                  </a:lnTo>
                  <a:lnTo>
                    <a:pt x="761790" y="46934"/>
                  </a:lnTo>
                  <a:lnTo>
                    <a:pt x="801334" y="66612"/>
                  </a:lnTo>
                  <a:lnTo>
                    <a:pt x="838963" y="89341"/>
                  </a:lnTo>
                  <a:lnTo>
                    <a:pt x="874514" y="114959"/>
                  </a:lnTo>
                  <a:lnTo>
                    <a:pt x="907826" y="143304"/>
                  </a:lnTo>
                  <a:lnTo>
                    <a:pt x="938735" y="174213"/>
                  </a:lnTo>
                  <a:lnTo>
                    <a:pt x="967080" y="207525"/>
                  </a:lnTo>
                  <a:lnTo>
                    <a:pt x="992698" y="243076"/>
                  </a:lnTo>
                  <a:lnTo>
                    <a:pt x="1015427" y="280705"/>
                  </a:lnTo>
                  <a:lnTo>
                    <a:pt x="1035105" y="320249"/>
                  </a:lnTo>
                  <a:lnTo>
                    <a:pt x="1051568" y="361547"/>
                  </a:lnTo>
                  <a:lnTo>
                    <a:pt x="1064656" y="404435"/>
                  </a:lnTo>
                  <a:lnTo>
                    <a:pt x="1074205" y="448751"/>
                  </a:lnTo>
                  <a:lnTo>
                    <a:pt x="1080054" y="494333"/>
                  </a:lnTo>
                  <a:lnTo>
                    <a:pt x="1082039" y="541020"/>
                  </a:lnTo>
                  <a:lnTo>
                    <a:pt x="1080054" y="587706"/>
                  </a:lnTo>
                  <a:lnTo>
                    <a:pt x="1074205" y="633288"/>
                  </a:lnTo>
                  <a:lnTo>
                    <a:pt x="1064656" y="677604"/>
                  </a:lnTo>
                  <a:lnTo>
                    <a:pt x="1051568" y="720492"/>
                  </a:lnTo>
                  <a:lnTo>
                    <a:pt x="1035105" y="761790"/>
                  </a:lnTo>
                  <a:lnTo>
                    <a:pt x="1015427" y="801334"/>
                  </a:lnTo>
                  <a:lnTo>
                    <a:pt x="992698" y="838963"/>
                  </a:lnTo>
                  <a:lnTo>
                    <a:pt x="967080" y="874514"/>
                  </a:lnTo>
                  <a:lnTo>
                    <a:pt x="938735" y="907826"/>
                  </a:lnTo>
                  <a:lnTo>
                    <a:pt x="907826" y="938735"/>
                  </a:lnTo>
                  <a:lnTo>
                    <a:pt x="874514" y="967080"/>
                  </a:lnTo>
                  <a:lnTo>
                    <a:pt x="838963" y="992698"/>
                  </a:lnTo>
                  <a:lnTo>
                    <a:pt x="801334" y="1015427"/>
                  </a:lnTo>
                  <a:lnTo>
                    <a:pt x="761790" y="1035105"/>
                  </a:lnTo>
                  <a:lnTo>
                    <a:pt x="720492" y="1051568"/>
                  </a:lnTo>
                  <a:lnTo>
                    <a:pt x="677604" y="1064656"/>
                  </a:lnTo>
                  <a:lnTo>
                    <a:pt x="633288" y="1074205"/>
                  </a:lnTo>
                  <a:lnTo>
                    <a:pt x="587706" y="1080054"/>
                  </a:lnTo>
                  <a:lnTo>
                    <a:pt x="541020" y="1082039"/>
                  </a:lnTo>
                  <a:lnTo>
                    <a:pt x="494339" y="1080054"/>
                  </a:lnTo>
                  <a:lnTo>
                    <a:pt x="448761" y="1074205"/>
                  </a:lnTo>
                  <a:lnTo>
                    <a:pt x="404448" y="1064656"/>
                  </a:lnTo>
                  <a:lnTo>
                    <a:pt x="361562" y="1051568"/>
                  </a:lnTo>
                  <a:lnTo>
                    <a:pt x="320266" y="1035105"/>
                  </a:lnTo>
                  <a:lnTo>
                    <a:pt x="280722" y="1015427"/>
                  </a:lnTo>
                  <a:lnTo>
                    <a:pt x="243093" y="992698"/>
                  </a:lnTo>
                  <a:lnTo>
                    <a:pt x="207541" y="967080"/>
                  </a:lnTo>
                  <a:lnTo>
                    <a:pt x="174228" y="938735"/>
                  </a:lnTo>
                  <a:lnTo>
                    <a:pt x="143317" y="907826"/>
                  </a:lnTo>
                  <a:lnTo>
                    <a:pt x="114970" y="874514"/>
                  </a:lnTo>
                  <a:lnTo>
                    <a:pt x="89350" y="838963"/>
                  </a:lnTo>
                  <a:lnTo>
                    <a:pt x="66620" y="801334"/>
                  </a:lnTo>
                  <a:lnTo>
                    <a:pt x="46940" y="761790"/>
                  </a:lnTo>
                  <a:lnTo>
                    <a:pt x="30475" y="720492"/>
                  </a:lnTo>
                  <a:lnTo>
                    <a:pt x="17385" y="677604"/>
                  </a:lnTo>
                  <a:lnTo>
                    <a:pt x="7835" y="633288"/>
                  </a:lnTo>
                  <a:lnTo>
                    <a:pt x="1985" y="587706"/>
                  </a:lnTo>
                  <a:lnTo>
                    <a:pt x="0" y="541020"/>
                  </a:lnTo>
                  <a:close/>
                </a:path>
              </a:pathLst>
            </a:custGeom>
            <a:ln w="57912">
              <a:solidFill>
                <a:srgbClr val="85BB24"/>
              </a:solidFill>
            </a:ln>
          </p:spPr>
          <p:txBody>
            <a:bodyPr wrap="square" lIns="0" tIns="0" rIns="0" bIns="0" rtlCol="0"/>
            <a:lstStyle/>
            <a:p>
              <a:endParaRPr/>
            </a:p>
          </p:txBody>
        </p:sp>
      </p:grpSp>
      <p:grpSp>
        <p:nvGrpSpPr>
          <p:cNvPr id="86" name="object 12">
            <a:extLst>
              <a:ext uri="{FF2B5EF4-FFF2-40B4-BE49-F238E27FC236}">
                <a16:creationId xmlns:a16="http://schemas.microsoft.com/office/drawing/2014/main" id="{4E0EA126-8DC7-4E76-B965-3F3BEEFAAEAC}"/>
              </a:ext>
            </a:extLst>
          </p:cNvPr>
          <p:cNvGrpSpPr/>
          <p:nvPr/>
        </p:nvGrpSpPr>
        <p:grpSpPr>
          <a:xfrm>
            <a:off x="9411944" y="3996705"/>
            <a:ext cx="2646190" cy="2578065"/>
            <a:chOff x="6251447" y="1533144"/>
            <a:chExt cx="1137285" cy="1140460"/>
          </a:xfrm>
        </p:grpSpPr>
        <p:pic>
          <p:nvPicPr>
            <p:cNvPr id="87" name="object 13">
              <a:extLst>
                <a:ext uri="{FF2B5EF4-FFF2-40B4-BE49-F238E27FC236}">
                  <a16:creationId xmlns:a16="http://schemas.microsoft.com/office/drawing/2014/main" id="{FA620BB4-09A3-4628-A558-CF0F641449A6}"/>
                </a:ext>
              </a:extLst>
            </p:cNvPr>
            <p:cNvPicPr/>
            <p:nvPr/>
          </p:nvPicPr>
          <p:blipFill>
            <a:blip r:embed="rId7" cstate="print"/>
            <a:stretch>
              <a:fillRect/>
            </a:stretch>
          </p:blipFill>
          <p:spPr>
            <a:xfrm>
              <a:off x="6280403" y="1562100"/>
              <a:ext cx="1078992" cy="1082039"/>
            </a:xfrm>
            <a:prstGeom prst="rect">
              <a:avLst/>
            </a:prstGeom>
          </p:spPr>
        </p:pic>
        <p:sp>
          <p:nvSpPr>
            <p:cNvPr id="88" name="object 14">
              <a:extLst>
                <a:ext uri="{FF2B5EF4-FFF2-40B4-BE49-F238E27FC236}">
                  <a16:creationId xmlns:a16="http://schemas.microsoft.com/office/drawing/2014/main" id="{2CDF80C6-A5BD-4D1D-B4CB-EA1782E502F8}"/>
                </a:ext>
              </a:extLst>
            </p:cNvPr>
            <p:cNvSpPr/>
            <p:nvPr/>
          </p:nvSpPr>
          <p:spPr>
            <a:xfrm>
              <a:off x="6280403" y="1562100"/>
              <a:ext cx="1079500" cy="1082040"/>
            </a:xfrm>
            <a:custGeom>
              <a:avLst/>
              <a:gdLst/>
              <a:ahLst/>
              <a:cxnLst/>
              <a:rect l="l" t="t" r="r" b="b"/>
              <a:pathLst>
                <a:path w="1079500" h="1082039">
                  <a:moveTo>
                    <a:pt x="0" y="541020"/>
                  </a:moveTo>
                  <a:lnTo>
                    <a:pt x="2204" y="491771"/>
                  </a:lnTo>
                  <a:lnTo>
                    <a:pt x="8692" y="443762"/>
                  </a:lnTo>
                  <a:lnTo>
                    <a:pt x="19272" y="397183"/>
                  </a:lnTo>
                  <a:lnTo>
                    <a:pt x="33753" y="352226"/>
                  </a:lnTo>
                  <a:lnTo>
                    <a:pt x="51946" y="309082"/>
                  </a:lnTo>
                  <a:lnTo>
                    <a:pt x="73660" y="267941"/>
                  </a:lnTo>
                  <a:lnTo>
                    <a:pt x="98703" y="228995"/>
                  </a:lnTo>
                  <a:lnTo>
                    <a:pt x="126887" y="192433"/>
                  </a:lnTo>
                  <a:lnTo>
                    <a:pt x="158019" y="158448"/>
                  </a:lnTo>
                  <a:lnTo>
                    <a:pt x="191911" y="127229"/>
                  </a:lnTo>
                  <a:lnTo>
                    <a:pt x="228370" y="98969"/>
                  </a:lnTo>
                  <a:lnTo>
                    <a:pt x="267208" y="73857"/>
                  </a:lnTo>
                  <a:lnTo>
                    <a:pt x="308232" y="52085"/>
                  </a:lnTo>
                  <a:lnTo>
                    <a:pt x="351253" y="33843"/>
                  </a:lnTo>
                  <a:lnTo>
                    <a:pt x="396081" y="19323"/>
                  </a:lnTo>
                  <a:lnTo>
                    <a:pt x="442524" y="8715"/>
                  </a:lnTo>
                  <a:lnTo>
                    <a:pt x="490392" y="2210"/>
                  </a:lnTo>
                  <a:lnTo>
                    <a:pt x="539496" y="0"/>
                  </a:lnTo>
                  <a:lnTo>
                    <a:pt x="588599" y="2210"/>
                  </a:lnTo>
                  <a:lnTo>
                    <a:pt x="636467" y="8715"/>
                  </a:lnTo>
                  <a:lnTo>
                    <a:pt x="682910" y="19323"/>
                  </a:lnTo>
                  <a:lnTo>
                    <a:pt x="727738" y="33843"/>
                  </a:lnTo>
                  <a:lnTo>
                    <a:pt x="770759" y="52085"/>
                  </a:lnTo>
                  <a:lnTo>
                    <a:pt x="811784" y="73857"/>
                  </a:lnTo>
                  <a:lnTo>
                    <a:pt x="850621" y="98969"/>
                  </a:lnTo>
                  <a:lnTo>
                    <a:pt x="887080" y="127229"/>
                  </a:lnTo>
                  <a:lnTo>
                    <a:pt x="920972" y="158448"/>
                  </a:lnTo>
                  <a:lnTo>
                    <a:pt x="952104" y="192433"/>
                  </a:lnTo>
                  <a:lnTo>
                    <a:pt x="980288" y="228995"/>
                  </a:lnTo>
                  <a:lnTo>
                    <a:pt x="1005332" y="267941"/>
                  </a:lnTo>
                  <a:lnTo>
                    <a:pt x="1027045" y="309082"/>
                  </a:lnTo>
                  <a:lnTo>
                    <a:pt x="1045238" y="352226"/>
                  </a:lnTo>
                  <a:lnTo>
                    <a:pt x="1059719" y="397183"/>
                  </a:lnTo>
                  <a:lnTo>
                    <a:pt x="1070299" y="443762"/>
                  </a:lnTo>
                  <a:lnTo>
                    <a:pt x="1076787" y="491771"/>
                  </a:lnTo>
                  <a:lnTo>
                    <a:pt x="1078992" y="541020"/>
                  </a:lnTo>
                  <a:lnTo>
                    <a:pt x="1076787" y="590268"/>
                  </a:lnTo>
                  <a:lnTo>
                    <a:pt x="1070299" y="638277"/>
                  </a:lnTo>
                  <a:lnTo>
                    <a:pt x="1059719" y="684856"/>
                  </a:lnTo>
                  <a:lnTo>
                    <a:pt x="1045238" y="729813"/>
                  </a:lnTo>
                  <a:lnTo>
                    <a:pt x="1027045" y="772957"/>
                  </a:lnTo>
                  <a:lnTo>
                    <a:pt x="1005331" y="814098"/>
                  </a:lnTo>
                  <a:lnTo>
                    <a:pt x="980288" y="853044"/>
                  </a:lnTo>
                  <a:lnTo>
                    <a:pt x="952104" y="889606"/>
                  </a:lnTo>
                  <a:lnTo>
                    <a:pt x="920972" y="923591"/>
                  </a:lnTo>
                  <a:lnTo>
                    <a:pt x="887080" y="954810"/>
                  </a:lnTo>
                  <a:lnTo>
                    <a:pt x="850621" y="983070"/>
                  </a:lnTo>
                  <a:lnTo>
                    <a:pt x="811783" y="1008182"/>
                  </a:lnTo>
                  <a:lnTo>
                    <a:pt x="770759" y="1029954"/>
                  </a:lnTo>
                  <a:lnTo>
                    <a:pt x="727738" y="1048196"/>
                  </a:lnTo>
                  <a:lnTo>
                    <a:pt x="682910" y="1062716"/>
                  </a:lnTo>
                  <a:lnTo>
                    <a:pt x="636467" y="1073324"/>
                  </a:lnTo>
                  <a:lnTo>
                    <a:pt x="588599" y="1079829"/>
                  </a:lnTo>
                  <a:lnTo>
                    <a:pt x="539496" y="1082039"/>
                  </a:lnTo>
                  <a:lnTo>
                    <a:pt x="490392" y="1079829"/>
                  </a:lnTo>
                  <a:lnTo>
                    <a:pt x="442524" y="1073324"/>
                  </a:lnTo>
                  <a:lnTo>
                    <a:pt x="396081" y="1062716"/>
                  </a:lnTo>
                  <a:lnTo>
                    <a:pt x="351253" y="1048196"/>
                  </a:lnTo>
                  <a:lnTo>
                    <a:pt x="308232" y="1029954"/>
                  </a:lnTo>
                  <a:lnTo>
                    <a:pt x="267207" y="1008182"/>
                  </a:lnTo>
                  <a:lnTo>
                    <a:pt x="228370" y="983070"/>
                  </a:lnTo>
                  <a:lnTo>
                    <a:pt x="191911" y="954810"/>
                  </a:lnTo>
                  <a:lnTo>
                    <a:pt x="158019" y="923591"/>
                  </a:lnTo>
                  <a:lnTo>
                    <a:pt x="126887" y="889606"/>
                  </a:lnTo>
                  <a:lnTo>
                    <a:pt x="98703" y="853044"/>
                  </a:lnTo>
                  <a:lnTo>
                    <a:pt x="73659" y="814098"/>
                  </a:lnTo>
                  <a:lnTo>
                    <a:pt x="51946" y="772957"/>
                  </a:lnTo>
                  <a:lnTo>
                    <a:pt x="33753" y="729813"/>
                  </a:lnTo>
                  <a:lnTo>
                    <a:pt x="19272" y="684856"/>
                  </a:lnTo>
                  <a:lnTo>
                    <a:pt x="8692" y="638277"/>
                  </a:lnTo>
                  <a:lnTo>
                    <a:pt x="2204" y="590268"/>
                  </a:lnTo>
                  <a:lnTo>
                    <a:pt x="0" y="541020"/>
                  </a:lnTo>
                  <a:close/>
                </a:path>
              </a:pathLst>
            </a:custGeom>
            <a:ln w="57911">
              <a:solidFill>
                <a:srgbClr val="85BB24"/>
              </a:solidFill>
            </a:ln>
          </p:spPr>
          <p:txBody>
            <a:bodyPr wrap="square" lIns="0" tIns="0" rIns="0" bIns="0" rtlCol="0"/>
            <a:lstStyle/>
            <a:p>
              <a:endParaRPr/>
            </a:p>
          </p:txBody>
        </p:sp>
      </p:grpSp>
    </p:spTree>
    <p:extLst>
      <p:ext uri="{BB962C8B-B14F-4D97-AF65-F5344CB8AC3E}">
        <p14:creationId xmlns:p14="http://schemas.microsoft.com/office/powerpoint/2010/main" val="314585437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8E2B94-1192-4A09-9A3E-CF51FB3D91F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saturation sat="9000"/>
                    </a14:imgEffect>
                  </a14:imgLayer>
                </a14:imgProps>
              </a:ext>
              <a:ext uri="{28A0092B-C50C-407E-A947-70E740481C1C}">
                <a14:useLocalDpi xmlns:a14="http://schemas.microsoft.com/office/drawing/2010/main" val="0"/>
              </a:ext>
            </a:extLst>
          </a:blip>
          <a:srcRect t="9144" b="9144"/>
          <a:stretch/>
        </p:blipFill>
        <p:spPr>
          <a:xfrm>
            <a:off x="0" y="1"/>
            <a:ext cx="12192000" cy="6857999"/>
          </a:xfrm>
          <a:prstGeom prst="rect">
            <a:avLst/>
          </a:prstGeom>
        </p:spPr>
      </p:pic>
      <p:sp>
        <p:nvSpPr>
          <p:cNvPr id="5" name="Rectangle 4">
            <a:extLst>
              <a:ext uri="{FF2B5EF4-FFF2-40B4-BE49-F238E27FC236}">
                <a16:creationId xmlns:a16="http://schemas.microsoft.com/office/drawing/2014/main" id="{1C39558D-305E-498F-85A4-EF175BA62B45}"/>
              </a:ext>
            </a:extLst>
          </p:cNvPr>
          <p:cNvSpPr/>
          <p:nvPr/>
        </p:nvSpPr>
        <p:spPr bwMode="gray">
          <a:xfrm>
            <a:off x="-13927" y="0"/>
            <a:ext cx="7347982" cy="6858000"/>
          </a:xfrm>
          <a:prstGeom prst="rect">
            <a:avLst/>
          </a:prstGeom>
          <a:gradFill>
            <a:gsLst>
              <a:gs pos="3000">
                <a:sysClr val="windowText" lastClr="000000">
                  <a:alpha val="90000"/>
                </a:sysClr>
              </a:gs>
              <a:gs pos="100000">
                <a:sysClr val="windowText" lastClr="000000">
                  <a:alpha val="0"/>
                </a:sysClr>
              </a:gs>
            </a:gsLst>
            <a:lin ang="0" scaled="0"/>
          </a:gra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black"/>
              </a:solidFill>
              <a:effectLst/>
              <a:uLnTx/>
              <a:uFillTx/>
              <a:latin typeface="Calibri Light"/>
            </a:endParaRPr>
          </a:p>
        </p:txBody>
      </p:sp>
      <p:grpSp>
        <p:nvGrpSpPr>
          <p:cNvPr id="2" name="Group 1">
            <a:extLst>
              <a:ext uri="{FF2B5EF4-FFF2-40B4-BE49-F238E27FC236}">
                <a16:creationId xmlns:a16="http://schemas.microsoft.com/office/drawing/2014/main" id="{69EFF631-BA5D-498C-82DD-BC924E5E4254}"/>
              </a:ext>
            </a:extLst>
          </p:cNvPr>
          <p:cNvGrpSpPr/>
          <p:nvPr/>
        </p:nvGrpSpPr>
        <p:grpSpPr>
          <a:xfrm>
            <a:off x="-233384" y="5124084"/>
            <a:ext cx="5600912" cy="1080120"/>
            <a:chOff x="-480272" y="5105796"/>
            <a:chExt cx="5600912" cy="1080120"/>
          </a:xfrm>
        </p:grpSpPr>
        <p:sp>
          <p:nvSpPr>
            <p:cNvPr id="7" name="Text Placeholder 1">
              <a:extLst>
                <a:ext uri="{FF2B5EF4-FFF2-40B4-BE49-F238E27FC236}">
                  <a16:creationId xmlns:a16="http://schemas.microsoft.com/office/drawing/2014/main" id="{6177D377-7291-40B5-BB72-393A8A87F960}"/>
                </a:ext>
              </a:extLst>
            </p:cNvPr>
            <p:cNvSpPr txBox="1">
              <a:spLocks/>
            </p:cNvSpPr>
            <p:nvPr/>
          </p:nvSpPr>
          <p:spPr>
            <a:xfrm>
              <a:off x="1735390" y="5169982"/>
              <a:ext cx="3385250" cy="938210"/>
            </a:xfrm>
            <a:prstGeom prst="rect">
              <a:avLst/>
            </a:prstGeom>
          </p:spPr>
          <p:txBody>
            <a:bodyPr vert="horz" lIns="0" tIns="0" rIns="0" bIns="0" rtlCol="0" anchor="ctr">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600" b="0" kern="1200">
                  <a:solidFill>
                    <a:schemeClr val="bg1"/>
                  </a:solidFill>
                  <a:latin typeface="Segoe UI Light" panose="020B0502040204020203" pitchFamily="34" charset="0"/>
                  <a:ea typeface="Segoe UI Semilight" charset="0"/>
                  <a:cs typeface="Segoe UI Semilight" charset="0"/>
                </a:defRPr>
              </a:lvl1pPr>
              <a:lvl2pPr marL="478851" indent="0" algn="l" defTabSz="1219170" rtl="0" eaLnBrk="1" latinLnBrk="0" hangingPunct="1">
                <a:spcBef>
                  <a:spcPts val="0"/>
                </a:spcBef>
                <a:spcAft>
                  <a:spcPts val="1333"/>
                </a:spcAft>
                <a:buClrTx/>
                <a:buSzPct val="100000"/>
                <a:buFont typeface="Arial"/>
                <a:buNone/>
                <a:defRPr lang="en-US" sz="1900" b="1" kern="1200">
                  <a:solidFill>
                    <a:schemeClr val="tx1">
                      <a:tint val="75000"/>
                    </a:schemeClr>
                  </a:solidFill>
                  <a:latin typeface="Segoe UI Semilight" charset="0"/>
                  <a:ea typeface="Segoe UI Semilight" charset="0"/>
                  <a:cs typeface="Segoe UI Semilight" charset="0"/>
                </a:defRPr>
              </a:lvl2pPr>
              <a:lvl3pPr marL="957703" indent="0" algn="l" defTabSz="1219170" rtl="0" eaLnBrk="1" latinLnBrk="0" hangingPunct="1">
                <a:spcBef>
                  <a:spcPts val="0"/>
                </a:spcBef>
                <a:spcAft>
                  <a:spcPts val="1333"/>
                </a:spcAft>
                <a:buClrTx/>
                <a:buSzPct val="100000"/>
                <a:buFont typeface="Arial" panose="020B0604020202020204" pitchFamily="34" charset="0"/>
                <a:buNone/>
                <a:defRPr lang="en-US" sz="1700" kern="1200">
                  <a:solidFill>
                    <a:schemeClr val="tx1">
                      <a:tint val="75000"/>
                    </a:schemeClr>
                  </a:solidFill>
                  <a:latin typeface="Segoe UI Semilight" charset="0"/>
                  <a:ea typeface="Segoe UI Semilight" charset="0"/>
                  <a:cs typeface="Segoe UI Semilight" charset="0"/>
                </a:defRPr>
              </a:lvl3pPr>
              <a:lvl4pPr marL="1436554" indent="0" algn="l" defTabSz="1219170" rtl="0" eaLnBrk="1" latinLnBrk="0" hangingPunct="1">
                <a:spcBef>
                  <a:spcPts val="0"/>
                </a:spcBef>
                <a:spcAft>
                  <a:spcPts val="1333"/>
                </a:spcAft>
                <a:buClrTx/>
                <a:buSzPct val="100000"/>
                <a:buFont typeface="Verdana" panose="020B0604030504040204" pitchFamily="34" charset="0"/>
                <a:buNone/>
                <a:defRPr lang="en-US" sz="1500" kern="1200" baseline="0">
                  <a:solidFill>
                    <a:schemeClr val="tx1">
                      <a:tint val="75000"/>
                    </a:schemeClr>
                  </a:solidFill>
                  <a:latin typeface="Segoe UI Semilight" charset="0"/>
                  <a:ea typeface="Segoe UI Semilight" charset="0"/>
                  <a:cs typeface="Segoe UI Semilight" charset="0"/>
                </a:defRPr>
              </a:lvl4pPr>
              <a:lvl5pPr marL="1915406" indent="0" algn="l" defTabSz="1064657" rtl="0" eaLnBrk="1" latinLnBrk="0" hangingPunct="1">
                <a:spcBef>
                  <a:spcPts val="0"/>
                </a:spcBef>
                <a:spcAft>
                  <a:spcPts val="1333"/>
                </a:spcAft>
                <a:buClrTx/>
                <a:buSzPct val="100000"/>
                <a:buFont typeface="Verdana" panose="020B0604030504040204" pitchFamily="34" charset="0"/>
                <a:buNone/>
                <a:tabLst/>
                <a:defRPr lang="en-US" sz="1500" kern="1200" baseline="0">
                  <a:solidFill>
                    <a:schemeClr val="tx1">
                      <a:tint val="75000"/>
                    </a:schemeClr>
                  </a:solidFill>
                  <a:latin typeface="Segoe UI Semilight" charset="0"/>
                  <a:ea typeface="Segoe UI Semilight" charset="0"/>
                  <a:cs typeface="Segoe UI Semilight" charset="0"/>
                </a:defRPr>
              </a:lvl5pPr>
              <a:lvl6pPr marL="2394257"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6pPr>
              <a:lvl7pPr marL="2873109" indent="0" algn="l" defTabSz="1219170" rtl="0" eaLnBrk="1" latinLnBrk="0" hangingPunct="1">
                <a:spcBef>
                  <a:spcPts val="0"/>
                </a:spcBef>
                <a:spcAft>
                  <a:spcPts val="1333"/>
                </a:spcAft>
                <a:buFont typeface="Verdana" panose="020B0604030504040204" pitchFamily="34" charset="0"/>
                <a:buNone/>
                <a:defRPr sz="1500" kern="1200">
                  <a:solidFill>
                    <a:schemeClr val="tx1">
                      <a:tint val="75000"/>
                    </a:schemeClr>
                  </a:solidFill>
                  <a:latin typeface="+mn-lt"/>
                  <a:ea typeface="+mn-ea"/>
                  <a:cs typeface="+mn-cs"/>
                </a:defRPr>
              </a:lvl7pPr>
              <a:lvl8pPr marL="3351960"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8pPr>
              <a:lvl9pPr marL="3830811"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9pPr>
            </a:lstStyle>
            <a:p>
              <a:r>
                <a:rPr lang="en-US" dirty="0">
                  <a:latin typeface="Open Sans" panose="020B0606030504020204" pitchFamily="34" charset="0"/>
                  <a:ea typeface="Open Sans" panose="020B0606030504020204" pitchFamily="34" charset="0"/>
                  <a:cs typeface="Open Sans" panose="020B0606030504020204" pitchFamily="34" charset="0"/>
                </a:rPr>
                <a:t>Project Team</a:t>
              </a:r>
            </a:p>
          </p:txBody>
        </p:sp>
        <p:sp>
          <p:nvSpPr>
            <p:cNvPr id="8" name="Text Placeholder 2">
              <a:extLst>
                <a:ext uri="{FF2B5EF4-FFF2-40B4-BE49-F238E27FC236}">
                  <a16:creationId xmlns:a16="http://schemas.microsoft.com/office/drawing/2014/main" id="{D7522D0C-F17A-4506-9BBE-8656B25725BC}"/>
                </a:ext>
              </a:extLst>
            </p:cNvPr>
            <p:cNvSpPr txBox="1">
              <a:spLocks/>
            </p:cNvSpPr>
            <p:nvPr/>
          </p:nvSpPr>
          <p:spPr>
            <a:xfrm>
              <a:off x="-480272" y="5169982"/>
              <a:ext cx="1793632" cy="938210"/>
            </a:xfrm>
            <a:prstGeom prst="rect">
              <a:avLst/>
            </a:prstGeom>
          </p:spPr>
          <p:txBody>
            <a:bodyPr vert="horz" lIns="0" tIns="0" rIns="0" bIns="0" rtlCol="0" anchor="ctr">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9600" b="0" kern="1200">
                  <a:solidFill>
                    <a:schemeClr val="bg1"/>
                  </a:solidFill>
                  <a:latin typeface="Segoe UI Light" panose="020B0502040204020203" pitchFamily="34" charset="0"/>
                  <a:ea typeface="Segoe UI Semilight" charset="0"/>
                  <a:cs typeface="Segoe UI Semilight" charset="0"/>
                </a:defRPr>
              </a:lvl1pPr>
              <a:lvl2pPr marL="478851" indent="0" algn="l" defTabSz="1219170" rtl="0" eaLnBrk="1" latinLnBrk="0" hangingPunct="1">
                <a:spcBef>
                  <a:spcPts val="0"/>
                </a:spcBef>
                <a:spcAft>
                  <a:spcPts val="1333"/>
                </a:spcAft>
                <a:buClrTx/>
                <a:buSzPct val="100000"/>
                <a:buFont typeface="Arial"/>
                <a:buNone/>
                <a:defRPr lang="en-US" sz="1900" b="1" kern="1200">
                  <a:solidFill>
                    <a:schemeClr val="tx1">
                      <a:tint val="75000"/>
                    </a:schemeClr>
                  </a:solidFill>
                  <a:latin typeface="Segoe UI Semilight" charset="0"/>
                  <a:ea typeface="Segoe UI Semilight" charset="0"/>
                  <a:cs typeface="Segoe UI Semilight" charset="0"/>
                </a:defRPr>
              </a:lvl2pPr>
              <a:lvl3pPr marL="957703" indent="0" algn="l" defTabSz="1219170" rtl="0" eaLnBrk="1" latinLnBrk="0" hangingPunct="1">
                <a:spcBef>
                  <a:spcPts val="0"/>
                </a:spcBef>
                <a:spcAft>
                  <a:spcPts val="1333"/>
                </a:spcAft>
                <a:buClrTx/>
                <a:buSzPct val="100000"/>
                <a:buFont typeface="Arial" panose="020B0604020202020204" pitchFamily="34" charset="0"/>
                <a:buNone/>
                <a:defRPr lang="en-US" sz="1700" kern="1200">
                  <a:solidFill>
                    <a:schemeClr val="tx1">
                      <a:tint val="75000"/>
                    </a:schemeClr>
                  </a:solidFill>
                  <a:latin typeface="Segoe UI Semilight" charset="0"/>
                  <a:ea typeface="Segoe UI Semilight" charset="0"/>
                  <a:cs typeface="Segoe UI Semilight" charset="0"/>
                </a:defRPr>
              </a:lvl3pPr>
              <a:lvl4pPr marL="1436554" indent="0" algn="l" defTabSz="1219170" rtl="0" eaLnBrk="1" latinLnBrk="0" hangingPunct="1">
                <a:spcBef>
                  <a:spcPts val="0"/>
                </a:spcBef>
                <a:spcAft>
                  <a:spcPts val="1333"/>
                </a:spcAft>
                <a:buClrTx/>
                <a:buSzPct val="100000"/>
                <a:buFont typeface="Verdana" panose="020B0604030504040204" pitchFamily="34" charset="0"/>
                <a:buNone/>
                <a:defRPr lang="en-US" sz="1500" kern="1200" baseline="0">
                  <a:solidFill>
                    <a:schemeClr val="tx1">
                      <a:tint val="75000"/>
                    </a:schemeClr>
                  </a:solidFill>
                  <a:latin typeface="Segoe UI Semilight" charset="0"/>
                  <a:ea typeface="Segoe UI Semilight" charset="0"/>
                  <a:cs typeface="Segoe UI Semilight" charset="0"/>
                </a:defRPr>
              </a:lvl4pPr>
              <a:lvl5pPr marL="1915406" indent="0" algn="l" defTabSz="1064657" rtl="0" eaLnBrk="1" latinLnBrk="0" hangingPunct="1">
                <a:spcBef>
                  <a:spcPts val="0"/>
                </a:spcBef>
                <a:spcAft>
                  <a:spcPts val="1333"/>
                </a:spcAft>
                <a:buClrTx/>
                <a:buSzPct val="100000"/>
                <a:buFont typeface="Verdana" panose="020B0604030504040204" pitchFamily="34" charset="0"/>
                <a:buNone/>
                <a:tabLst/>
                <a:defRPr lang="en-US" sz="1500" kern="1200" baseline="0">
                  <a:solidFill>
                    <a:schemeClr val="tx1">
                      <a:tint val="75000"/>
                    </a:schemeClr>
                  </a:solidFill>
                  <a:latin typeface="Segoe UI Semilight" charset="0"/>
                  <a:ea typeface="Segoe UI Semilight" charset="0"/>
                  <a:cs typeface="Segoe UI Semilight" charset="0"/>
                </a:defRPr>
              </a:lvl5pPr>
              <a:lvl6pPr marL="2394257"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6pPr>
              <a:lvl7pPr marL="2873109" indent="0" algn="l" defTabSz="1219170" rtl="0" eaLnBrk="1" latinLnBrk="0" hangingPunct="1">
                <a:spcBef>
                  <a:spcPts val="0"/>
                </a:spcBef>
                <a:spcAft>
                  <a:spcPts val="1333"/>
                </a:spcAft>
                <a:buFont typeface="Verdana" panose="020B0604030504040204" pitchFamily="34" charset="0"/>
                <a:buNone/>
                <a:defRPr sz="1500" kern="1200">
                  <a:solidFill>
                    <a:schemeClr val="tx1">
                      <a:tint val="75000"/>
                    </a:schemeClr>
                  </a:solidFill>
                  <a:latin typeface="+mn-lt"/>
                  <a:ea typeface="+mn-ea"/>
                  <a:cs typeface="+mn-cs"/>
                </a:defRPr>
              </a:lvl7pPr>
              <a:lvl8pPr marL="3351960"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8pPr>
              <a:lvl9pPr marL="3830811"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9600" b="0" i="0" u="none" strike="noStrike" kern="1200" cap="none" spc="0" normalizeH="0" baseline="0" noProof="0">
                  <a:ln>
                    <a:noFill/>
                  </a:ln>
                  <a:solidFill>
                    <a:sysClr val="window" lastClr="FFFFFF"/>
                  </a:solidFill>
                  <a:effectLst/>
                  <a:uLnTx/>
                  <a:uFillTx/>
                  <a:latin typeface="Segoe UI Light" panose="020B0502040204020203" pitchFamily="34" charset="0"/>
                  <a:cs typeface="Segoe UI Semilight" charset="0"/>
                </a:rPr>
                <a:t>06</a:t>
              </a:r>
            </a:p>
          </p:txBody>
        </p:sp>
        <p:cxnSp>
          <p:nvCxnSpPr>
            <p:cNvPr id="9" name="Straight Connector 8">
              <a:extLst>
                <a:ext uri="{FF2B5EF4-FFF2-40B4-BE49-F238E27FC236}">
                  <a16:creationId xmlns:a16="http://schemas.microsoft.com/office/drawing/2014/main" id="{9FBE612A-3A74-4367-8FD8-CEC5B79D3C52}"/>
                </a:ext>
              </a:extLst>
            </p:cNvPr>
            <p:cNvCxnSpPr/>
            <p:nvPr/>
          </p:nvCxnSpPr>
          <p:spPr>
            <a:xfrm>
              <a:off x="1547588" y="5105796"/>
              <a:ext cx="0" cy="1080120"/>
            </a:xfrm>
            <a:prstGeom prst="line">
              <a:avLst/>
            </a:prstGeom>
            <a:noFill/>
            <a:ln w="28575" cap="flat" cmpd="sng" algn="ctr">
              <a:solidFill>
                <a:srgbClr val="86BC25"/>
              </a:solidFill>
              <a:prstDash val="solid"/>
            </a:ln>
            <a:effectLst/>
          </p:spPr>
        </p:cxnSp>
      </p:grpSp>
    </p:spTree>
    <p:extLst>
      <p:ext uri="{BB962C8B-B14F-4D97-AF65-F5344CB8AC3E}">
        <p14:creationId xmlns:p14="http://schemas.microsoft.com/office/powerpoint/2010/main" val="154566122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B59233-7904-4980-915D-4F60B2F0B43B}"/>
              </a:ext>
            </a:extLst>
          </p:cNvPr>
          <p:cNvSpPr>
            <a:spLocks noGrp="1"/>
          </p:cNvSpPr>
          <p:nvPr>
            <p:ph type="title"/>
          </p:nvPr>
        </p:nvSpPr>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Governance &amp; Management: governance structure</a:t>
            </a:r>
          </a:p>
        </p:txBody>
      </p:sp>
      <p:grpSp>
        <p:nvGrpSpPr>
          <p:cNvPr id="232" name="Group 231">
            <a:extLst>
              <a:ext uri="{FF2B5EF4-FFF2-40B4-BE49-F238E27FC236}">
                <a16:creationId xmlns:a16="http://schemas.microsoft.com/office/drawing/2014/main" id="{61240747-8352-4AA6-A1A0-D594525FA6B8}"/>
              </a:ext>
            </a:extLst>
          </p:cNvPr>
          <p:cNvGrpSpPr/>
          <p:nvPr/>
        </p:nvGrpSpPr>
        <p:grpSpPr>
          <a:xfrm>
            <a:off x="2991619" y="1075959"/>
            <a:ext cx="8749276" cy="3914198"/>
            <a:chOff x="1328730" y="1366091"/>
            <a:chExt cx="7991129" cy="4661757"/>
          </a:xfrm>
        </p:grpSpPr>
        <p:sp>
          <p:nvSpPr>
            <p:cNvPr id="233" name="Rectangle 232">
              <a:extLst>
                <a:ext uri="{FF2B5EF4-FFF2-40B4-BE49-F238E27FC236}">
                  <a16:creationId xmlns:a16="http://schemas.microsoft.com/office/drawing/2014/main" id="{47E78E5B-8FB0-4D09-8D97-F50E82B76B4A}"/>
                </a:ext>
              </a:extLst>
            </p:cNvPr>
            <p:cNvSpPr/>
            <p:nvPr/>
          </p:nvSpPr>
          <p:spPr bwMode="gray">
            <a:xfrm>
              <a:off x="1328730" y="2947450"/>
              <a:ext cx="1463040" cy="971208"/>
            </a:xfrm>
            <a:prstGeom prst="rect">
              <a:avLst/>
            </a:prstGeom>
            <a:solidFill>
              <a:srgbClr val="FFFFFF"/>
            </a:solidFill>
            <a:ln w="19050" algn="ctr">
              <a:solidFill>
                <a:srgbClr val="00B0F0"/>
              </a:solidFill>
              <a:miter lim="800000"/>
              <a:headEnd/>
              <a:tailEnd/>
            </a:ln>
          </p:spPr>
          <p:txBody>
            <a:bodyPr wrap="square" lIns="87129" tIns="87129" rIns="87129" bIns="87129" rtlCol="0" anchor="ctr"/>
            <a:lstStyle/>
            <a:p>
              <a:pPr lvl="0" algn="ctr" fontAlgn="base">
                <a:lnSpc>
                  <a:spcPct val="106000"/>
                </a:lnSpc>
                <a:spcBef>
                  <a:spcPct val="0"/>
                </a:spcBef>
                <a:spcAft>
                  <a:spcPct val="0"/>
                </a:spcAft>
                <a:defRPr/>
              </a:pPr>
              <a:r>
                <a:rPr kumimoji="0" lang="en-US" sz="1000" b="1"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Management Committee</a:t>
              </a:r>
            </a:p>
          </p:txBody>
        </p:sp>
        <p:sp>
          <p:nvSpPr>
            <p:cNvPr id="234" name="Rectangle 233">
              <a:extLst>
                <a:ext uri="{FF2B5EF4-FFF2-40B4-BE49-F238E27FC236}">
                  <a16:creationId xmlns:a16="http://schemas.microsoft.com/office/drawing/2014/main" id="{28DF9F59-C5CA-4289-ACAC-89304659C985}"/>
                </a:ext>
              </a:extLst>
            </p:cNvPr>
            <p:cNvSpPr/>
            <p:nvPr/>
          </p:nvSpPr>
          <p:spPr bwMode="gray">
            <a:xfrm>
              <a:off x="2894393" y="2949394"/>
              <a:ext cx="1554480" cy="969264"/>
            </a:xfrm>
            <a:prstGeom prst="rect">
              <a:avLst/>
            </a:prstGeom>
            <a:solidFill>
              <a:srgbClr val="FFFFFF"/>
            </a:solidFill>
            <a:ln w="19050" algn="ctr">
              <a:solidFill>
                <a:srgbClr val="00B0F0"/>
              </a:solidFill>
              <a:miter lim="800000"/>
              <a:headEnd/>
              <a:tailEnd/>
            </a:ln>
          </p:spPr>
          <p:txBody>
            <a:bodyPr wrap="square" lIns="87129" tIns="87129" rIns="87129" bIns="87129" rtlCol="0" anchor="ctr"/>
            <a:lstStyle/>
            <a:p>
              <a:pPr marL="0" marR="0" lvl="0" indent="0" algn="ctr" defTabSz="914400" eaLnBrk="1" fontAlgn="base" latinLnBrk="0" hangingPunct="1">
                <a:lnSpc>
                  <a:spcPct val="106000"/>
                </a:lnSpc>
                <a:spcBef>
                  <a:spcPct val="0"/>
                </a:spcBef>
                <a:spcAft>
                  <a:spcPct val="0"/>
                </a:spcAft>
                <a:buClrTx/>
                <a:buSzTx/>
                <a:buFont typeface="Wingdings 2" pitchFamily="18" charset="2"/>
                <a:buNone/>
                <a:tabLst/>
                <a:defRPr/>
              </a:pPr>
              <a:r>
                <a:rPr kumimoji="0" lang="en-US" sz="1000" b="0"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Executive oversight, strategic </a:t>
              </a:r>
              <a:r>
                <a:rPr lang="en-US" sz="1000" kern="0">
                  <a:solidFill>
                    <a:srgbClr val="494C4F">
                      <a:lumMod val="50000"/>
                    </a:srgbClr>
                  </a:solidFill>
                  <a:latin typeface="Open Sans" panose="020B0606030504020204" pitchFamily="34" charset="0"/>
                  <a:ea typeface="Open Sans" panose="020B0606030504020204" pitchFamily="34" charset="0"/>
                  <a:cs typeface="Open Sans" panose="020B0606030504020204" pitchFamily="34" charset="0"/>
                </a:rPr>
                <a:t>change</a:t>
              </a:r>
              <a:endParaRPr kumimoji="0" lang="en-US" sz="1000" b="0"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5" name="Rectangle 234">
              <a:extLst>
                <a:ext uri="{FF2B5EF4-FFF2-40B4-BE49-F238E27FC236}">
                  <a16:creationId xmlns:a16="http://schemas.microsoft.com/office/drawing/2014/main" id="{F010058F-D000-43A4-B266-854267B0A917}"/>
                </a:ext>
              </a:extLst>
            </p:cNvPr>
            <p:cNvSpPr/>
            <p:nvPr/>
          </p:nvSpPr>
          <p:spPr bwMode="gray">
            <a:xfrm>
              <a:off x="4549261" y="2949394"/>
              <a:ext cx="3291684" cy="969264"/>
            </a:xfrm>
            <a:prstGeom prst="rect">
              <a:avLst/>
            </a:prstGeom>
            <a:solidFill>
              <a:srgbClr val="FFFFFF"/>
            </a:solidFill>
            <a:ln w="19050" algn="ctr">
              <a:solidFill>
                <a:srgbClr val="00B0F0"/>
              </a:solidFill>
              <a:miter lim="800000"/>
              <a:headEnd/>
              <a:tailEnd/>
            </a:ln>
          </p:spPr>
          <p:txBody>
            <a:bodyPr wrap="square" lIns="87129" tIns="87129" rIns="87129" bIns="87129" rtlCol="0" anchor="ctr"/>
            <a:lstStyle/>
            <a:p>
              <a:pPr marL="0" marR="0" lvl="0" indent="0" defTabSz="914400" eaLnBrk="1" fontAlgn="base" latinLnBrk="0" hangingPunct="1">
                <a:lnSpc>
                  <a:spcPct val="106000"/>
                </a:lnSpc>
                <a:spcBef>
                  <a:spcPct val="0"/>
                </a:spcBef>
                <a:spcAft>
                  <a:spcPct val="0"/>
                </a:spcAft>
                <a:buClrTx/>
                <a:buSzTx/>
                <a:buFont typeface="Wingdings 2" pitchFamily="18" charset="2"/>
                <a:buNone/>
                <a:tabLst/>
                <a:defRPr/>
              </a:pPr>
              <a:r>
                <a:rPr kumimoji="0" lang="en-US" sz="1000" b="0"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Decisions impacting program/project strategy enablement, objectives and direction </a:t>
              </a:r>
              <a:r>
                <a:rPr kumimoji="0" lang="en-US" sz="1000" b="0" i="0" u="none" strike="noStrike" kern="0" cap="none" spc="0" normalizeH="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(e.</a:t>
              </a:r>
              <a:r>
                <a:rPr lang="en-US" sz="1000" i="1" kern="0">
                  <a:solidFill>
                    <a:srgbClr val="494C4F">
                      <a:lumMod val="50000"/>
                    </a:srgbClr>
                  </a:solidFill>
                  <a:latin typeface="Open Sans" panose="020B0606030504020204" pitchFamily="34" charset="0"/>
                  <a:ea typeface="Open Sans" panose="020B0606030504020204" pitchFamily="34" charset="0"/>
                  <a:cs typeface="Open Sans" panose="020B0606030504020204" pitchFamily="34" charset="0"/>
                </a:rPr>
                <a:t>g., manage escalations; prioritize efforts within projects; enable strategy through roadmap)</a:t>
              </a:r>
            </a:p>
          </p:txBody>
        </p:sp>
        <p:sp>
          <p:nvSpPr>
            <p:cNvPr id="236" name="Rectangle 235">
              <a:extLst>
                <a:ext uri="{FF2B5EF4-FFF2-40B4-BE49-F238E27FC236}">
                  <a16:creationId xmlns:a16="http://schemas.microsoft.com/office/drawing/2014/main" id="{8DD9A710-85FA-489D-BD9E-FEE43538AEC3}"/>
                </a:ext>
              </a:extLst>
            </p:cNvPr>
            <p:cNvSpPr/>
            <p:nvPr/>
          </p:nvSpPr>
          <p:spPr bwMode="gray">
            <a:xfrm>
              <a:off x="1328730" y="1768553"/>
              <a:ext cx="1463040" cy="1105389"/>
            </a:xfrm>
            <a:prstGeom prst="rect">
              <a:avLst/>
            </a:prstGeom>
            <a:solidFill>
              <a:srgbClr val="FFFFFF"/>
            </a:solidFill>
            <a:ln w="19050" algn="ctr">
              <a:solidFill>
                <a:schemeClr val="accent5">
                  <a:lumMod val="40000"/>
                  <a:lumOff val="60000"/>
                </a:schemeClr>
              </a:solidFill>
              <a:miter lim="800000"/>
              <a:headEnd/>
              <a:tailEnd/>
            </a:ln>
          </p:spPr>
          <p:txBody>
            <a:bodyPr wrap="square" lIns="87129" tIns="87129" rIns="87129" bIns="87129" rtlCol="0" anchor="ctr"/>
            <a:lstStyle/>
            <a:p>
              <a:pPr marL="0" marR="0" lvl="0" indent="0" algn="ctr" defTabSz="914400" eaLnBrk="1" fontAlgn="base" latinLnBrk="0" hangingPunct="1">
                <a:lnSpc>
                  <a:spcPct val="106000"/>
                </a:lnSpc>
                <a:spcBef>
                  <a:spcPct val="0"/>
                </a:spcBef>
                <a:spcAft>
                  <a:spcPct val="0"/>
                </a:spcAft>
                <a:buClrTx/>
                <a:buSzTx/>
                <a:buFont typeface="Wingdings 2" pitchFamily="18" charset="2"/>
                <a:buNone/>
                <a:tabLst/>
                <a:defRPr/>
              </a:pPr>
              <a:r>
                <a:rPr kumimoji="0" lang="en-US" sz="1000" b="1"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Executive Committee</a:t>
              </a:r>
            </a:p>
          </p:txBody>
        </p:sp>
        <p:sp>
          <p:nvSpPr>
            <p:cNvPr id="237" name="Rectangle 236">
              <a:extLst>
                <a:ext uri="{FF2B5EF4-FFF2-40B4-BE49-F238E27FC236}">
                  <a16:creationId xmlns:a16="http://schemas.microsoft.com/office/drawing/2014/main" id="{5747461A-3E7B-4418-B7F0-0461E6268E77}"/>
                </a:ext>
              </a:extLst>
            </p:cNvPr>
            <p:cNvSpPr/>
            <p:nvPr/>
          </p:nvSpPr>
          <p:spPr bwMode="gray">
            <a:xfrm>
              <a:off x="2894393" y="1760728"/>
              <a:ext cx="1554480" cy="1106424"/>
            </a:xfrm>
            <a:prstGeom prst="rect">
              <a:avLst/>
            </a:prstGeom>
            <a:solidFill>
              <a:srgbClr val="FFFFFF"/>
            </a:solidFill>
            <a:ln w="19050" algn="ctr">
              <a:solidFill>
                <a:schemeClr val="accent5">
                  <a:lumMod val="40000"/>
                  <a:lumOff val="60000"/>
                </a:schemeClr>
              </a:solidFill>
              <a:miter lim="800000"/>
              <a:headEnd/>
              <a:tailEnd/>
            </a:ln>
          </p:spPr>
          <p:txBody>
            <a:bodyPr wrap="square" lIns="87129" tIns="87129" rIns="87129" bIns="87129" rtlCol="0" anchor="ctr"/>
            <a:lstStyle/>
            <a:p>
              <a:pPr marL="0" marR="0" lvl="0" indent="0" algn="ctr" defTabSz="914400" eaLnBrk="1" fontAlgn="base" latinLnBrk="0" hangingPunct="1">
                <a:lnSpc>
                  <a:spcPct val="106000"/>
                </a:lnSpc>
                <a:spcBef>
                  <a:spcPct val="0"/>
                </a:spcBef>
                <a:spcAft>
                  <a:spcPct val="0"/>
                </a:spcAft>
                <a:buClrTx/>
                <a:buSzTx/>
                <a:buFont typeface="Wingdings 2" pitchFamily="18" charset="2"/>
                <a:buNone/>
                <a:tabLst/>
                <a:defRPr/>
              </a:pPr>
              <a:r>
                <a:rPr kumimoji="0" lang="en-US" sz="1000" b="0"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Program/project sponsorship, strategic direction, objectives, roadmap, budget</a:t>
              </a:r>
            </a:p>
          </p:txBody>
        </p:sp>
        <p:sp>
          <p:nvSpPr>
            <p:cNvPr id="238" name="Rectangle 237">
              <a:extLst>
                <a:ext uri="{FF2B5EF4-FFF2-40B4-BE49-F238E27FC236}">
                  <a16:creationId xmlns:a16="http://schemas.microsoft.com/office/drawing/2014/main" id="{899B416C-C591-4605-B71F-65FB77EB9FBD}"/>
                </a:ext>
              </a:extLst>
            </p:cNvPr>
            <p:cNvSpPr/>
            <p:nvPr/>
          </p:nvSpPr>
          <p:spPr bwMode="gray">
            <a:xfrm>
              <a:off x="4549261" y="1768552"/>
              <a:ext cx="3291684" cy="1106424"/>
            </a:xfrm>
            <a:prstGeom prst="rect">
              <a:avLst/>
            </a:prstGeom>
            <a:solidFill>
              <a:srgbClr val="FFFFFF"/>
            </a:solidFill>
            <a:ln w="19050" algn="ctr">
              <a:solidFill>
                <a:schemeClr val="accent5">
                  <a:lumMod val="40000"/>
                  <a:lumOff val="60000"/>
                </a:schemeClr>
              </a:solidFill>
              <a:miter lim="800000"/>
              <a:headEnd/>
              <a:tailEnd/>
            </a:ln>
          </p:spPr>
          <p:txBody>
            <a:bodyPr wrap="square" lIns="87129" tIns="87129" rIns="87129" bIns="87129" rtlCol="0" anchor="ctr"/>
            <a:lstStyle/>
            <a:p>
              <a:pPr marL="0" lvl="2" indent="0">
                <a:buFont typeface="Arial" panose="020B0604020202020204" pitchFamily="34" charset="0"/>
                <a:buNone/>
              </a:pPr>
              <a:r>
                <a:rPr kumimoji="0" lang="en-US" sz="1000" b="0"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Strategic input and guidance for the strategic direction of HR and digital technologies. Manage executive stakeholder engagement across the organization</a:t>
              </a:r>
              <a:r>
                <a:rPr kumimoji="0" lang="en-US" sz="1000" b="0" i="0" u="none" strike="noStrike" kern="0" cap="none" spc="0" normalizeH="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000" b="0" i="1" u="none" strike="noStrike" kern="0" cap="none" spc="0" normalizeH="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(e</a:t>
              </a:r>
              <a:r>
                <a:rPr lang="en-US" sz="1000" i="1" kern="0">
                  <a:solidFill>
                    <a:srgbClr val="494C4F">
                      <a:lumMod val="50000"/>
                    </a:srgbClr>
                  </a:solidFill>
                  <a:latin typeface="Open Sans" panose="020B0606030504020204" pitchFamily="34" charset="0"/>
                  <a:ea typeface="Open Sans" panose="020B0606030504020204" pitchFamily="34" charset="0"/>
                  <a:cs typeface="Open Sans" panose="020B0606030504020204" pitchFamily="34" charset="0"/>
                </a:rPr>
                <a:t>.g., </a:t>
              </a:r>
              <a:r>
                <a:rPr lang="en-US" sz="1000" i="1">
                  <a:latin typeface="Open Sans" panose="020B0606030504020204" pitchFamily="34" charset="0"/>
                  <a:ea typeface="Open Sans" panose="020B0606030504020204" pitchFamily="34" charset="0"/>
                  <a:cs typeface="Open Sans" panose="020B0606030504020204" pitchFamily="34" charset="0"/>
                </a:rPr>
                <a:t>Approve enterprise investment in HR technology; define scope of services for HR Delivery Strategy</a:t>
              </a:r>
              <a:r>
                <a:rPr lang="en-US" sz="1000" i="1" kern="0">
                  <a:solidFill>
                    <a:srgbClr val="494C4F">
                      <a:lumMod val="50000"/>
                    </a:srgbClr>
                  </a:solidFill>
                  <a:latin typeface="Open Sans" panose="020B0606030504020204" pitchFamily="34" charset="0"/>
                  <a:ea typeface="Open Sans" panose="020B0606030504020204" pitchFamily="34" charset="0"/>
                  <a:cs typeface="Open Sans" panose="020B0606030504020204" pitchFamily="34" charset="0"/>
                </a:rPr>
                <a:t>)</a:t>
              </a:r>
              <a:r>
                <a:rPr kumimoji="0" lang="en-US" sz="1000" b="0" i="1"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239" name="Rectangle 238">
              <a:extLst>
                <a:ext uri="{FF2B5EF4-FFF2-40B4-BE49-F238E27FC236}">
                  <a16:creationId xmlns:a16="http://schemas.microsoft.com/office/drawing/2014/main" id="{EAA88D3D-FE4E-41F3-AEDB-C689886235B8}"/>
                </a:ext>
              </a:extLst>
            </p:cNvPr>
            <p:cNvSpPr/>
            <p:nvPr/>
          </p:nvSpPr>
          <p:spPr bwMode="gray">
            <a:xfrm>
              <a:off x="1328731" y="3986762"/>
              <a:ext cx="1463039" cy="988144"/>
            </a:xfrm>
            <a:prstGeom prst="rect">
              <a:avLst/>
            </a:prstGeom>
            <a:solidFill>
              <a:srgbClr val="FFFFFF"/>
            </a:solidFill>
            <a:ln w="19050" algn="ctr">
              <a:solidFill>
                <a:srgbClr val="006BA6"/>
              </a:solidFill>
              <a:miter lim="800000"/>
              <a:headEnd/>
              <a:tailEnd/>
            </a:ln>
          </p:spPr>
          <p:txBody>
            <a:bodyPr wrap="square" lIns="87129" tIns="87129" rIns="87129" bIns="87129" rtlCol="0" anchor="ctr"/>
            <a:lstStyle/>
            <a:p>
              <a:pPr algn="ctr" fontAlgn="base">
                <a:lnSpc>
                  <a:spcPct val="106000"/>
                </a:lnSpc>
                <a:spcBef>
                  <a:spcPct val="0"/>
                </a:spcBef>
                <a:spcAft>
                  <a:spcPct val="0"/>
                </a:spcAft>
                <a:defRPr/>
              </a:pPr>
              <a:r>
                <a:rPr kumimoji="0" lang="en-US" sz="1000" b="1"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Core Teams</a:t>
              </a:r>
            </a:p>
          </p:txBody>
        </p:sp>
        <p:sp>
          <p:nvSpPr>
            <p:cNvPr id="240" name="Rectangle 239">
              <a:extLst>
                <a:ext uri="{FF2B5EF4-FFF2-40B4-BE49-F238E27FC236}">
                  <a16:creationId xmlns:a16="http://schemas.microsoft.com/office/drawing/2014/main" id="{392EF948-2451-4912-8717-70E0B50D1411}"/>
                </a:ext>
              </a:extLst>
            </p:cNvPr>
            <p:cNvSpPr/>
            <p:nvPr/>
          </p:nvSpPr>
          <p:spPr bwMode="gray">
            <a:xfrm>
              <a:off x="2894393" y="3986762"/>
              <a:ext cx="1554480" cy="988144"/>
            </a:xfrm>
            <a:prstGeom prst="rect">
              <a:avLst/>
            </a:prstGeom>
            <a:solidFill>
              <a:srgbClr val="FFFFFF"/>
            </a:solidFill>
            <a:ln w="19050" algn="ctr">
              <a:solidFill>
                <a:srgbClr val="006BA6"/>
              </a:solidFill>
              <a:miter lim="800000"/>
              <a:headEnd/>
              <a:tailEnd/>
            </a:ln>
          </p:spPr>
          <p:txBody>
            <a:bodyPr wrap="square" lIns="87129" tIns="87129" rIns="87129" bIns="87129" rtlCol="0" anchor="ctr"/>
            <a:lstStyle/>
            <a:p>
              <a:pPr marL="0" marR="0" lvl="0" indent="0" algn="ctr" defTabSz="914400" eaLnBrk="1" fontAlgn="base" latinLnBrk="0" hangingPunct="1">
                <a:lnSpc>
                  <a:spcPct val="106000"/>
                </a:lnSpc>
                <a:spcBef>
                  <a:spcPct val="0"/>
                </a:spcBef>
                <a:spcAft>
                  <a:spcPct val="0"/>
                </a:spcAft>
                <a:buClrTx/>
                <a:buSzTx/>
                <a:buFont typeface="Wingdings 2" pitchFamily="18" charset="2"/>
                <a:buNone/>
                <a:tabLst/>
                <a:defRPr/>
              </a:pPr>
              <a:r>
                <a:rPr kumimoji="0" lang="en-US" sz="1000" b="0"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Program governance, operational </a:t>
              </a:r>
              <a:r>
                <a:rPr lang="en-US" sz="1000" kern="0">
                  <a:solidFill>
                    <a:srgbClr val="494C4F">
                      <a:lumMod val="50000"/>
                    </a:srgbClr>
                  </a:solidFill>
                  <a:latin typeface="Open Sans" panose="020B0606030504020204" pitchFamily="34" charset="0"/>
                  <a:ea typeface="Open Sans" panose="020B0606030504020204" pitchFamily="34" charset="0"/>
                  <a:cs typeface="Open Sans" panose="020B0606030504020204" pitchFamily="34" charset="0"/>
                </a:rPr>
                <a:t>leadership</a:t>
              </a:r>
              <a:endParaRPr kumimoji="0" lang="en-US" sz="1000" b="0"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1" name="Rectangle 240">
              <a:extLst>
                <a:ext uri="{FF2B5EF4-FFF2-40B4-BE49-F238E27FC236}">
                  <a16:creationId xmlns:a16="http://schemas.microsoft.com/office/drawing/2014/main" id="{2F07D8F2-637D-4708-B7BA-FE8964FE6801}"/>
                </a:ext>
              </a:extLst>
            </p:cNvPr>
            <p:cNvSpPr/>
            <p:nvPr/>
          </p:nvSpPr>
          <p:spPr bwMode="gray">
            <a:xfrm>
              <a:off x="4549262" y="3986762"/>
              <a:ext cx="3291682" cy="988144"/>
            </a:xfrm>
            <a:prstGeom prst="rect">
              <a:avLst/>
            </a:prstGeom>
            <a:solidFill>
              <a:srgbClr val="FFFFFF"/>
            </a:solidFill>
            <a:ln w="19050" algn="ctr">
              <a:solidFill>
                <a:srgbClr val="006BA6"/>
              </a:solidFill>
              <a:miter lim="800000"/>
              <a:headEnd/>
              <a:tailEnd/>
            </a:ln>
          </p:spPr>
          <p:txBody>
            <a:bodyPr wrap="square" lIns="87129" tIns="87129" rIns="87129" bIns="87129" rtlCol="0" anchor="ctr"/>
            <a:lstStyle/>
            <a:p>
              <a:pPr lvl="0" fontAlgn="base">
                <a:lnSpc>
                  <a:spcPct val="106000"/>
                </a:lnSpc>
                <a:spcBef>
                  <a:spcPct val="0"/>
                </a:spcBef>
                <a:spcAft>
                  <a:spcPct val="0"/>
                </a:spcAft>
                <a:defRPr/>
              </a:pPr>
              <a:r>
                <a:rPr kumimoji="0" lang="en-US" sz="1000" b="0"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Approach, timeline, ad hoc requests and prioritized requests within thresholds; deadlines not affecting deployment dates</a:t>
              </a:r>
              <a:r>
                <a:rPr kumimoji="0" lang="en-US" sz="1000" b="0" i="0" u="none" strike="noStrike" kern="0" cap="none" spc="0" normalizeH="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000" b="0" i="1" u="none" strike="noStrike" kern="0" cap="none" spc="0" normalizeH="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(e.g.,</a:t>
              </a:r>
              <a:r>
                <a:rPr lang="en-US" sz="1000" i="1" kern="0">
                  <a:solidFill>
                    <a:srgbClr val="494C4F">
                      <a:lumMod val="50000"/>
                    </a:srgbClr>
                  </a:solidFill>
                  <a:latin typeface="Open Sans" panose="020B0606030504020204" pitchFamily="34" charset="0"/>
                  <a:ea typeface="Open Sans" panose="020B0606030504020204" pitchFamily="34" charset="0"/>
                  <a:cs typeface="Open Sans" panose="020B0606030504020204" pitchFamily="34" charset="0"/>
                </a:rPr>
                <a:t> prioritize continuous improvement projects within thresholds, provide oversight for break-fix requests)</a:t>
              </a:r>
              <a:endParaRPr kumimoji="0" lang="en-US" sz="1000" b="0" i="1"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2" name="Rectangle 241">
              <a:extLst>
                <a:ext uri="{FF2B5EF4-FFF2-40B4-BE49-F238E27FC236}">
                  <a16:creationId xmlns:a16="http://schemas.microsoft.com/office/drawing/2014/main" id="{D0E3599D-6138-4BDA-8E3B-E25AFB912D54}"/>
                </a:ext>
              </a:extLst>
            </p:cNvPr>
            <p:cNvSpPr/>
            <p:nvPr/>
          </p:nvSpPr>
          <p:spPr bwMode="gray">
            <a:xfrm>
              <a:off x="1328731" y="5040296"/>
              <a:ext cx="1463039" cy="987552"/>
            </a:xfrm>
            <a:prstGeom prst="rect">
              <a:avLst/>
            </a:prstGeom>
            <a:solidFill>
              <a:srgbClr val="FFFFFF"/>
            </a:solidFill>
            <a:ln w="19050" algn="ctr">
              <a:solidFill>
                <a:schemeClr val="accent5"/>
              </a:solidFill>
              <a:miter lim="800000"/>
              <a:headEnd/>
              <a:tailEnd/>
            </a:ln>
          </p:spPr>
          <p:txBody>
            <a:bodyPr wrap="square" lIns="87129" tIns="87129" rIns="87129" bIns="87129" rtlCol="0" anchor="ctr"/>
            <a:lstStyle/>
            <a:p>
              <a:pPr marL="0" marR="0" lvl="0" indent="0" algn="ctr" defTabSz="914400" eaLnBrk="1" fontAlgn="base" latinLnBrk="0" hangingPunct="1">
                <a:lnSpc>
                  <a:spcPct val="106000"/>
                </a:lnSpc>
                <a:spcBef>
                  <a:spcPct val="0"/>
                </a:spcBef>
                <a:spcAft>
                  <a:spcPct val="0"/>
                </a:spcAft>
                <a:buClrTx/>
                <a:buSzTx/>
                <a:buFont typeface="Wingdings 2" pitchFamily="18" charset="2"/>
                <a:buNone/>
                <a:tabLst/>
                <a:defRPr/>
              </a:pPr>
              <a:r>
                <a:rPr kumimoji="0" lang="en-US" sz="1000" b="1"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Product Teams</a:t>
              </a:r>
            </a:p>
          </p:txBody>
        </p:sp>
        <p:sp>
          <p:nvSpPr>
            <p:cNvPr id="243" name="Rectangle 242">
              <a:extLst>
                <a:ext uri="{FF2B5EF4-FFF2-40B4-BE49-F238E27FC236}">
                  <a16:creationId xmlns:a16="http://schemas.microsoft.com/office/drawing/2014/main" id="{92A2A634-9B2B-4CE1-8442-AAB4C2001EAB}"/>
                </a:ext>
              </a:extLst>
            </p:cNvPr>
            <p:cNvSpPr/>
            <p:nvPr/>
          </p:nvSpPr>
          <p:spPr bwMode="gray">
            <a:xfrm>
              <a:off x="2894393" y="5040296"/>
              <a:ext cx="1554480" cy="987552"/>
            </a:xfrm>
            <a:prstGeom prst="rect">
              <a:avLst/>
            </a:prstGeom>
            <a:solidFill>
              <a:srgbClr val="FFFFFF"/>
            </a:solidFill>
            <a:ln w="19050" algn="ctr">
              <a:solidFill>
                <a:schemeClr val="accent5"/>
              </a:solidFill>
              <a:miter lim="800000"/>
              <a:headEnd/>
              <a:tailEnd/>
            </a:ln>
          </p:spPr>
          <p:txBody>
            <a:bodyPr wrap="square" lIns="87129" tIns="87129" rIns="87129" bIns="87129" rtlCol="0" anchor="ctr"/>
            <a:lstStyle/>
            <a:p>
              <a:pPr marL="0" marR="0" lvl="0" indent="0" algn="ctr" defTabSz="914400" eaLnBrk="1" fontAlgn="base" latinLnBrk="0" hangingPunct="1">
                <a:lnSpc>
                  <a:spcPct val="106000"/>
                </a:lnSpc>
                <a:spcBef>
                  <a:spcPct val="0"/>
                </a:spcBef>
                <a:spcAft>
                  <a:spcPct val="0"/>
                </a:spcAft>
                <a:buClrTx/>
                <a:buSzTx/>
                <a:buFont typeface="Wingdings 2" pitchFamily="18" charset="2"/>
                <a:buNone/>
                <a:tabLst/>
                <a:defRPr/>
              </a:pPr>
              <a:r>
                <a:rPr kumimoji="0" lang="en-US" sz="1000" b="0" i="0"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Execution of activities and deliverables</a:t>
              </a:r>
            </a:p>
          </p:txBody>
        </p:sp>
        <p:sp>
          <p:nvSpPr>
            <p:cNvPr id="244" name="Rectangle 243">
              <a:extLst>
                <a:ext uri="{FF2B5EF4-FFF2-40B4-BE49-F238E27FC236}">
                  <a16:creationId xmlns:a16="http://schemas.microsoft.com/office/drawing/2014/main" id="{7BF6659F-6E72-4C0D-B6D4-9B4C8DBB5EE0}"/>
                </a:ext>
              </a:extLst>
            </p:cNvPr>
            <p:cNvSpPr/>
            <p:nvPr/>
          </p:nvSpPr>
          <p:spPr bwMode="gray">
            <a:xfrm>
              <a:off x="4549261" y="5040296"/>
              <a:ext cx="3291684" cy="987552"/>
            </a:xfrm>
            <a:prstGeom prst="rect">
              <a:avLst/>
            </a:prstGeom>
            <a:solidFill>
              <a:srgbClr val="FFFFFF"/>
            </a:solidFill>
            <a:ln w="19050" algn="ctr">
              <a:solidFill>
                <a:schemeClr val="accent5"/>
              </a:solidFill>
              <a:miter lim="800000"/>
              <a:headEnd/>
              <a:tailEnd/>
            </a:ln>
          </p:spPr>
          <p:txBody>
            <a:bodyPr wrap="square" lIns="87129" tIns="87129" rIns="87129" bIns="87129" rtlCol="0" anchor="ctr"/>
            <a:lstStyle/>
            <a:p>
              <a:pPr marL="0" lvl="2" indent="0">
                <a:buFont typeface="Arial" panose="020B0604020202020204" pitchFamily="34" charset="0"/>
                <a:buNone/>
              </a:pPr>
              <a:r>
                <a:rPr kumimoji="0" lang="en-US" sz="1000" b="0" i="0" u="none" strike="noStrike" kern="0" cap="none" spc="0" normalizeH="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Triage ad hoc break-fix requests</a:t>
              </a:r>
              <a:r>
                <a:rPr lang="en-US" sz="1000" kern="0">
                  <a:solidFill>
                    <a:srgbClr val="494C4F">
                      <a:lumMod val="50000"/>
                    </a:srgbClr>
                  </a:solidFill>
                  <a:latin typeface="Open Sans" panose="020B0606030504020204" pitchFamily="34" charset="0"/>
                  <a:ea typeface="Open Sans" panose="020B0606030504020204" pitchFamily="34" charset="0"/>
                  <a:cs typeface="Open Sans" panose="020B0606030504020204" pitchFamily="34" charset="0"/>
                </a:rPr>
                <a:t>; execution of prioritized requests against solution specifications </a:t>
              </a:r>
              <a:r>
                <a:rPr kumimoji="0" lang="en-US" sz="1000" b="0" i="0" u="none" strike="noStrike" kern="0" cap="none" spc="0" normalizeH="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(e.</a:t>
              </a:r>
              <a:r>
                <a:rPr lang="en-US" sz="1000" i="1" kern="0">
                  <a:solidFill>
                    <a:srgbClr val="494C4F">
                      <a:lumMod val="50000"/>
                    </a:srgbClr>
                  </a:solidFill>
                  <a:latin typeface="Open Sans" panose="020B0606030504020204" pitchFamily="34" charset="0"/>
                  <a:ea typeface="Open Sans" panose="020B0606030504020204" pitchFamily="34" charset="0"/>
                  <a:cs typeface="Open Sans" panose="020B0606030504020204" pitchFamily="34" charset="0"/>
                </a:rPr>
                <a:t>g., implement break-fix requests, technical development of in-queue priority)</a:t>
              </a:r>
              <a:endParaRPr kumimoji="0" lang="en-US" sz="1000" b="0" i="1"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5" name="Rectangle 244">
              <a:extLst>
                <a:ext uri="{FF2B5EF4-FFF2-40B4-BE49-F238E27FC236}">
                  <a16:creationId xmlns:a16="http://schemas.microsoft.com/office/drawing/2014/main" id="{4F9CF837-F8F7-4069-B204-AC74EDFF4FD5}"/>
                </a:ext>
              </a:extLst>
            </p:cNvPr>
            <p:cNvSpPr/>
            <p:nvPr/>
          </p:nvSpPr>
          <p:spPr bwMode="gray">
            <a:xfrm>
              <a:off x="4551496" y="1367207"/>
              <a:ext cx="3289448" cy="340727"/>
            </a:xfrm>
            <a:prstGeom prst="rect">
              <a:avLst/>
            </a:prstGeom>
            <a:solidFill>
              <a:srgbClr val="494C4F"/>
            </a:solidFill>
            <a:ln w="19050" algn="ctr">
              <a:noFill/>
              <a:miter lim="800000"/>
              <a:headEnd/>
              <a:tailEnd/>
            </a:ln>
          </p:spPr>
          <p:txBody>
            <a:bodyPr wrap="square" lIns="87129" tIns="87129" rIns="87129" bIns="87129" rtlCol="0" anchor="ctr"/>
            <a:lstStyle/>
            <a:p>
              <a:pPr marL="0" marR="0" lvl="0" indent="0" algn="ctr" defTabSz="914400" eaLnBrk="1" fontAlgn="base" latinLnBrk="0" hangingPunct="1">
                <a:lnSpc>
                  <a:spcPct val="106000"/>
                </a:lnSpc>
                <a:spcBef>
                  <a:spcPct val="0"/>
                </a:spcBef>
                <a:spcAft>
                  <a:spcPct val="0"/>
                </a:spcAft>
                <a:buClrTx/>
                <a:buSzTx/>
                <a:buFont typeface="Wingdings 2" pitchFamily="18" charset="2"/>
                <a:buNone/>
                <a:tabLst/>
                <a:defRPr/>
              </a:pPr>
              <a:r>
                <a:rPr kumimoji="0" lang="en-US" sz="1000"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Description of Authority </a:t>
              </a:r>
            </a:p>
          </p:txBody>
        </p:sp>
        <p:sp>
          <p:nvSpPr>
            <p:cNvPr id="246" name="Rectangle 245">
              <a:extLst>
                <a:ext uri="{FF2B5EF4-FFF2-40B4-BE49-F238E27FC236}">
                  <a16:creationId xmlns:a16="http://schemas.microsoft.com/office/drawing/2014/main" id="{AFF59428-AB8C-4F9D-83B7-CBC19BB63966}"/>
                </a:ext>
              </a:extLst>
            </p:cNvPr>
            <p:cNvSpPr/>
            <p:nvPr/>
          </p:nvSpPr>
          <p:spPr bwMode="gray">
            <a:xfrm>
              <a:off x="1328730" y="1366091"/>
              <a:ext cx="1463040" cy="342049"/>
            </a:xfrm>
            <a:prstGeom prst="rect">
              <a:avLst/>
            </a:prstGeom>
            <a:solidFill>
              <a:srgbClr val="494C4F"/>
            </a:solidFill>
            <a:ln w="19050" algn="ctr">
              <a:noFill/>
              <a:miter lim="800000"/>
              <a:headEnd/>
              <a:tailEnd/>
            </a:ln>
          </p:spPr>
          <p:txBody>
            <a:bodyPr wrap="square" lIns="87129" tIns="87129" rIns="87129" bIns="87129" rtlCol="0" anchor="ctr"/>
            <a:lstStyle/>
            <a:p>
              <a:pPr marL="0" marR="0" lvl="0" indent="0" algn="ctr" defTabSz="914400" eaLnBrk="1" fontAlgn="base" latinLnBrk="0" hangingPunct="1">
                <a:lnSpc>
                  <a:spcPct val="106000"/>
                </a:lnSpc>
                <a:spcBef>
                  <a:spcPct val="0"/>
                </a:spcBef>
                <a:spcAft>
                  <a:spcPct val="0"/>
                </a:spcAft>
                <a:buClrTx/>
                <a:buSzTx/>
                <a:buFont typeface="Wingdings 2" pitchFamily="18" charset="2"/>
                <a:buNone/>
                <a:tabLst/>
                <a:defRPr/>
              </a:pPr>
              <a:r>
                <a:rPr kumimoji="0" lang="en-US" sz="1000"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Governance Level</a:t>
              </a:r>
            </a:p>
          </p:txBody>
        </p:sp>
        <p:sp>
          <p:nvSpPr>
            <p:cNvPr id="247" name="Rectangle 246">
              <a:extLst>
                <a:ext uri="{FF2B5EF4-FFF2-40B4-BE49-F238E27FC236}">
                  <a16:creationId xmlns:a16="http://schemas.microsoft.com/office/drawing/2014/main" id="{82812E4E-859F-4A04-AFEB-052EDEDCD488}"/>
                </a:ext>
              </a:extLst>
            </p:cNvPr>
            <p:cNvSpPr/>
            <p:nvPr/>
          </p:nvSpPr>
          <p:spPr bwMode="gray">
            <a:xfrm>
              <a:off x="2894393" y="1367209"/>
              <a:ext cx="1554480" cy="337430"/>
            </a:xfrm>
            <a:prstGeom prst="rect">
              <a:avLst/>
            </a:prstGeom>
            <a:solidFill>
              <a:srgbClr val="494C4F"/>
            </a:solidFill>
            <a:ln w="19050" algn="ctr">
              <a:noFill/>
              <a:miter lim="800000"/>
              <a:headEnd/>
              <a:tailEnd/>
            </a:ln>
          </p:spPr>
          <p:txBody>
            <a:bodyPr wrap="square" lIns="87129" tIns="87129" rIns="87129" bIns="87129" rtlCol="0" anchor="ctr"/>
            <a:lstStyle/>
            <a:p>
              <a:pPr marL="0" marR="0" lvl="0" indent="0" algn="ctr" defTabSz="914400" eaLnBrk="1" fontAlgn="base" latinLnBrk="0" hangingPunct="1">
                <a:lnSpc>
                  <a:spcPct val="106000"/>
                </a:lnSpc>
                <a:spcBef>
                  <a:spcPct val="0"/>
                </a:spcBef>
                <a:spcAft>
                  <a:spcPct val="0"/>
                </a:spcAft>
                <a:buClrTx/>
                <a:buSzTx/>
                <a:buFont typeface="Wingdings 2" pitchFamily="18" charset="2"/>
                <a:buNone/>
                <a:tabLst/>
                <a:defRPr/>
              </a:pPr>
              <a:r>
                <a:rPr kumimoji="0" lang="en-US" sz="1000"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Role</a:t>
              </a:r>
            </a:p>
          </p:txBody>
        </p:sp>
        <p:sp>
          <p:nvSpPr>
            <p:cNvPr id="248" name="Rectangle 247">
              <a:extLst>
                <a:ext uri="{FF2B5EF4-FFF2-40B4-BE49-F238E27FC236}">
                  <a16:creationId xmlns:a16="http://schemas.microsoft.com/office/drawing/2014/main" id="{68D39955-E4CC-4907-BF55-C4F9E9F253B9}"/>
                </a:ext>
              </a:extLst>
            </p:cNvPr>
            <p:cNvSpPr/>
            <p:nvPr/>
          </p:nvSpPr>
          <p:spPr bwMode="gray">
            <a:xfrm>
              <a:off x="7967049" y="1367207"/>
              <a:ext cx="1352810" cy="340727"/>
            </a:xfrm>
            <a:prstGeom prst="rect">
              <a:avLst/>
            </a:prstGeom>
            <a:solidFill>
              <a:srgbClr val="494C4F"/>
            </a:solidFill>
            <a:ln w="19050" algn="ctr">
              <a:noFill/>
              <a:miter lim="800000"/>
              <a:headEnd/>
              <a:tailEnd/>
            </a:ln>
          </p:spPr>
          <p:txBody>
            <a:bodyPr wrap="square" lIns="87129" tIns="87129" rIns="87129" bIns="87129" rtlCol="0" anchor="ctr"/>
            <a:lstStyle/>
            <a:p>
              <a:pPr marL="0" marR="0" lvl="0" indent="0" algn="ctr" defTabSz="914400" eaLnBrk="1" fontAlgn="base" latinLnBrk="0" hangingPunct="1">
                <a:lnSpc>
                  <a:spcPct val="106000"/>
                </a:lnSpc>
                <a:spcBef>
                  <a:spcPct val="0"/>
                </a:spcBef>
                <a:spcAft>
                  <a:spcPct val="0"/>
                </a:spcAft>
                <a:buClrTx/>
                <a:buSzTx/>
                <a:buFont typeface="Wingdings 2" pitchFamily="18" charset="2"/>
                <a:buNone/>
                <a:tabLst/>
                <a:defRPr/>
              </a:pPr>
              <a:r>
                <a:rPr kumimoji="0" lang="en-US" sz="1000"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Frequency</a:t>
              </a:r>
            </a:p>
          </p:txBody>
        </p:sp>
        <p:sp>
          <p:nvSpPr>
            <p:cNvPr id="249" name="Rectangle 248">
              <a:extLst>
                <a:ext uri="{FF2B5EF4-FFF2-40B4-BE49-F238E27FC236}">
                  <a16:creationId xmlns:a16="http://schemas.microsoft.com/office/drawing/2014/main" id="{17856D43-1182-4104-8853-F70ED7AF137C}"/>
                </a:ext>
              </a:extLst>
            </p:cNvPr>
            <p:cNvSpPr/>
            <p:nvPr/>
          </p:nvSpPr>
          <p:spPr bwMode="gray">
            <a:xfrm>
              <a:off x="7967047" y="1768552"/>
              <a:ext cx="1352811" cy="1106424"/>
            </a:xfrm>
            <a:prstGeom prst="rect">
              <a:avLst/>
            </a:prstGeom>
            <a:solidFill>
              <a:srgbClr val="FFFFFF"/>
            </a:solidFill>
            <a:ln w="19050" algn="ctr">
              <a:solidFill>
                <a:schemeClr val="accent5">
                  <a:lumMod val="40000"/>
                  <a:lumOff val="60000"/>
                </a:schemeClr>
              </a:solidFill>
              <a:miter lim="800000"/>
              <a:headEnd/>
              <a:tailEnd/>
            </a:ln>
          </p:spPr>
          <p:txBody>
            <a:bodyPr wrap="square" lIns="87129" tIns="87129" rIns="87129" bIns="87129" rtlCol="0" anchor="ctr"/>
            <a:lstStyle/>
            <a:p>
              <a:pPr marL="0" lvl="2" indent="0" algn="ctr">
                <a:buFont typeface="Arial" panose="020B0604020202020204" pitchFamily="34" charset="0"/>
                <a:buNone/>
              </a:pPr>
              <a:r>
                <a:rPr kumimoji="0" lang="en-US" sz="1000" b="0" i="1"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[Example: Quarterly]</a:t>
              </a:r>
            </a:p>
          </p:txBody>
        </p:sp>
        <p:sp>
          <p:nvSpPr>
            <p:cNvPr id="250" name="Rectangle 249">
              <a:extLst>
                <a:ext uri="{FF2B5EF4-FFF2-40B4-BE49-F238E27FC236}">
                  <a16:creationId xmlns:a16="http://schemas.microsoft.com/office/drawing/2014/main" id="{1587D1E8-99FE-4792-9EC3-5DB202CF6B40}"/>
                </a:ext>
              </a:extLst>
            </p:cNvPr>
            <p:cNvSpPr/>
            <p:nvPr/>
          </p:nvSpPr>
          <p:spPr bwMode="gray">
            <a:xfrm>
              <a:off x="7967047" y="2947450"/>
              <a:ext cx="1352811" cy="969264"/>
            </a:xfrm>
            <a:prstGeom prst="rect">
              <a:avLst/>
            </a:prstGeom>
            <a:solidFill>
              <a:srgbClr val="FFFFFF"/>
            </a:solidFill>
            <a:ln w="19050" algn="ctr">
              <a:solidFill>
                <a:srgbClr val="00B0F0"/>
              </a:solidFill>
              <a:miter lim="800000"/>
              <a:headEnd/>
              <a:tailEnd/>
            </a:ln>
          </p:spPr>
          <p:txBody>
            <a:bodyPr wrap="square" lIns="87129" tIns="87129" rIns="87129" bIns="87129" rtlCol="0" anchor="ctr"/>
            <a:lstStyle/>
            <a:p>
              <a:pPr marL="0" lvl="2" indent="0" algn="ctr">
                <a:buFont typeface="Arial" panose="020B0604020202020204" pitchFamily="34" charset="0"/>
                <a:buNone/>
              </a:pPr>
              <a:r>
                <a:rPr lang="en-US" sz="1000" i="1" kern="0">
                  <a:solidFill>
                    <a:srgbClr val="494C4F">
                      <a:lumMod val="50000"/>
                    </a:srgbClr>
                  </a:solidFill>
                  <a:latin typeface="Open Sans" panose="020B0606030504020204" pitchFamily="34" charset="0"/>
                  <a:ea typeface="Open Sans" panose="020B0606030504020204" pitchFamily="34" charset="0"/>
                  <a:cs typeface="Open Sans" panose="020B0606030504020204" pitchFamily="34" charset="0"/>
                </a:rPr>
                <a:t>[Example: Monthly]</a:t>
              </a:r>
              <a:endParaRPr kumimoji="0" lang="en-US" sz="1000" b="0" i="1"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2" name="Rectangle 251">
              <a:extLst>
                <a:ext uri="{FF2B5EF4-FFF2-40B4-BE49-F238E27FC236}">
                  <a16:creationId xmlns:a16="http://schemas.microsoft.com/office/drawing/2014/main" id="{954D1185-0DEE-4B01-9DE1-D2911193C71B}"/>
                </a:ext>
              </a:extLst>
            </p:cNvPr>
            <p:cNvSpPr/>
            <p:nvPr/>
          </p:nvSpPr>
          <p:spPr bwMode="gray">
            <a:xfrm>
              <a:off x="7967047" y="3991872"/>
              <a:ext cx="1352811" cy="983033"/>
            </a:xfrm>
            <a:prstGeom prst="rect">
              <a:avLst/>
            </a:prstGeom>
            <a:solidFill>
              <a:srgbClr val="FFFFFF"/>
            </a:solidFill>
            <a:ln w="19050" algn="ctr">
              <a:solidFill>
                <a:srgbClr val="006BA6"/>
              </a:solidFill>
              <a:miter lim="800000"/>
              <a:headEnd/>
              <a:tailEnd/>
            </a:ln>
          </p:spPr>
          <p:txBody>
            <a:bodyPr wrap="square" lIns="87129" tIns="87129" rIns="87129" bIns="87129" rtlCol="0" anchor="ctr"/>
            <a:lstStyle/>
            <a:p>
              <a:pPr marL="0" lvl="2" indent="0" algn="ctr">
                <a:buFont typeface="Arial" panose="020B0604020202020204" pitchFamily="34" charset="0"/>
                <a:buNone/>
              </a:pPr>
              <a:r>
                <a:rPr lang="en-US" sz="1000" i="1" kern="0">
                  <a:solidFill>
                    <a:srgbClr val="494C4F">
                      <a:lumMod val="50000"/>
                    </a:srgbClr>
                  </a:solidFill>
                  <a:latin typeface="Open Sans" panose="020B0606030504020204" pitchFamily="34" charset="0"/>
                  <a:ea typeface="Open Sans" panose="020B0606030504020204" pitchFamily="34" charset="0"/>
                  <a:cs typeface="Open Sans" panose="020B0606030504020204" pitchFamily="34" charset="0"/>
                </a:rPr>
                <a:t>[Example: Monthly]</a:t>
              </a:r>
              <a:endParaRPr kumimoji="0" lang="en-US" sz="1000" b="0" i="1"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3" name="Rectangle 252">
              <a:extLst>
                <a:ext uri="{FF2B5EF4-FFF2-40B4-BE49-F238E27FC236}">
                  <a16:creationId xmlns:a16="http://schemas.microsoft.com/office/drawing/2014/main" id="{AEF5DB04-AAC2-4F85-906C-3A1C964EA286}"/>
                </a:ext>
              </a:extLst>
            </p:cNvPr>
            <p:cNvSpPr/>
            <p:nvPr/>
          </p:nvSpPr>
          <p:spPr bwMode="gray">
            <a:xfrm>
              <a:off x="7967047" y="5040296"/>
              <a:ext cx="1352811" cy="983033"/>
            </a:xfrm>
            <a:prstGeom prst="rect">
              <a:avLst/>
            </a:prstGeom>
            <a:solidFill>
              <a:srgbClr val="FFFFFF"/>
            </a:solidFill>
            <a:ln w="19050" algn="ctr">
              <a:solidFill>
                <a:srgbClr val="0097A9"/>
              </a:solidFill>
              <a:miter lim="800000"/>
              <a:headEnd/>
              <a:tailEnd/>
            </a:ln>
          </p:spPr>
          <p:txBody>
            <a:bodyPr wrap="square" lIns="87129" tIns="87129" rIns="87129" bIns="87129" rtlCol="0" anchor="ctr"/>
            <a:lstStyle/>
            <a:p>
              <a:pPr marL="0" lvl="2" indent="0" algn="ctr">
                <a:buFont typeface="Arial" panose="020B0604020202020204" pitchFamily="34" charset="0"/>
                <a:buNone/>
              </a:pPr>
              <a:r>
                <a:rPr lang="en-US" sz="1000" i="1" kern="0">
                  <a:solidFill>
                    <a:srgbClr val="494C4F">
                      <a:lumMod val="50000"/>
                    </a:srgbClr>
                  </a:solidFill>
                  <a:latin typeface="Open Sans" panose="020B0606030504020204" pitchFamily="34" charset="0"/>
                  <a:ea typeface="Open Sans" panose="020B0606030504020204" pitchFamily="34" charset="0"/>
                  <a:cs typeface="Open Sans" panose="020B0606030504020204" pitchFamily="34" charset="0"/>
                </a:rPr>
                <a:t>[Example: Weekly]</a:t>
              </a:r>
              <a:endParaRPr kumimoji="0" lang="en-US" sz="1000" b="0" i="1" u="none" strike="noStrike" kern="0" cap="none" spc="0" normalizeH="0" baseline="0" noProof="0">
                <a:ln>
                  <a:noFill/>
                </a:ln>
                <a:solidFill>
                  <a:srgbClr val="494C4F">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54" name="Group 253">
            <a:extLst>
              <a:ext uri="{FF2B5EF4-FFF2-40B4-BE49-F238E27FC236}">
                <a16:creationId xmlns:a16="http://schemas.microsoft.com/office/drawing/2014/main" id="{2064BBB6-620C-4318-AFE3-D1F83E004DA8}"/>
              </a:ext>
            </a:extLst>
          </p:cNvPr>
          <p:cNvGrpSpPr/>
          <p:nvPr/>
        </p:nvGrpSpPr>
        <p:grpSpPr>
          <a:xfrm>
            <a:off x="347650" y="982202"/>
            <a:ext cx="2511203" cy="4004163"/>
            <a:chOff x="-17621" y="1400006"/>
            <a:chExt cx="3263505" cy="4783085"/>
          </a:xfrm>
        </p:grpSpPr>
        <p:grpSp>
          <p:nvGrpSpPr>
            <p:cNvPr id="255" name="Group 254">
              <a:extLst>
                <a:ext uri="{FF2B5EF4-FFF2-40B4-BE49-F238E27FC236}">
                  <a16:creationId xmlns:a16="http://schemas.microsoft.com/office/drawing/2014/main" id="{68C0FADD-6331-4C45-8126-59E37457A92F}"/>
                </a:ext>
              </a:extLst>
            </p:cNvPr>
            <p:cNvGrpSpPr/>
            <p:nvPr/>
          </p:nvGrpSpPr>
          <p:grpSpPr>
            <a:xfrm>
              <a:off x="-17621" y="1789974"/>
              <a:ext cx="3263505" cy="4393117"/>
              <a:chOff x="351216" y="1686889"/>
              <a:chExt cx="3263505" cy="4518518"/>
            </a:xfrm>
          </p:grpSpPr>
          <p:grpSp>
            <p:nvGrpSpPr>
              <p:cNvPr id="257" name="Group 256">
                <a:extLst>
                  <a:ext uri="{FF2B5EF4-FFF2-40B4-BE49-F238E27FC236}">
                    <a16:creationId xmlns:a16="http://schemas.microsoft.com/office/drawing/2014/main" id="{2CCFCF18-EAF9-41BC-A031-4F618CE31C52}"/>
                  </a:ext>
                </a:extLst>
              </p:cNvPr>
              <p:cNvGrpSpPr/>
              <p:nvPr/>
            </p:nvGrpSpPr>
            <p:grpSpPr>
              <a:xfrm>
                <a:off x="929441" y="1692281"/>
                <a:ext cx="2685280" cy="4513126"/>
                <a:chOff x="8747280" y="1842149"/>
                <a:chExt cx="3028987" cy="3475226"/>
              </a:xfrm>
            </p:grpSpPr>
            <p:sp>
              <p:nvSpPr>
                <p:cNvPr id="267" name="Freeform 40">
                  <a:extLst>
                    <a:ext uri="{FF2B5EF4-FFF2-40B4-BE49-F238E27FC236}">
                      <a16:creationId xmlns:a16="http://schemas.microsoft.com/office/drawing/2014/main" id="{267A4A71-61FA-4F60-9E62-234F07837BD5}"/>
                    </a:ext>
                  </a:extLst>
                </p:cNvPr>
                <p:cNvSpPr>
                  <a:spLocks/>
                </p:cNvSpPr>
                <p:nvPr/>
              </p:nvSpPr>
              <p:spPr bwMode="auto">
                <a:xfrm>
                  <a:off x="9775960" y="1842149"/>
                  <a:ext cx="971627" cy="978523"/>
                </a:xfrm>
                <a:custGeom>
                  <a:avLst/>
                  <a:gdLst>
                    <a:gd name="T0" fmla="*/ 0 w 715"/>
                    <a:gd name="T1" fmla="*/ 716 h 716"/>
                    <a:gd name="T2" fmla="*/ 358 w 715"/>
                    <a:gd name="T3" fmla="*/ 0 h 716"/>
                    <a:gd name="T4" fmla="*/ 715 w 715"/>
                    <a:gd name="T5" fmla="*/ 716 h 716"/>
                    <a:gd name="T6" fmla="*/ 0 w 715"/>
                    <a:gd name="T7" fmla="*/ 716 h 716"/>
                  </a:gdLst>
                  <a:ahLst/>
                  <a:cxnLst>
                    <a:cxn ang="0">
                      <a:pos x="T0" y="T1"/>
                    </a:cxn>
                    <a:cxn ang="0">
                      <a:pos x="T2" y="T3"/>
                    </a:cxn>
                    <a:cxn ang="0">
                      <a:pos x="T4" y="T5"/>
                    </a:cxn>
                    <a:cxn ang="0">
                      <a:pos x="T6" y="T7"/>
                    </a:cxn>
                  </a:cxnLst>
                  <a:rect l="0" t="0" r="r" b="b"/>
                  <a:pathLst>
                    <a:path w="715" h="716">
                      <a:moveTo>
                        <a:pt x="0" y="716"/>
                      </a:moveTo>
                      <a:lnTo>
                        <a:pt x="358" y="0"/>
                      </a:lnTo>
                      <a:lnTo>
                        <a:pt x="715" y="716"/>
                      </a:lnTo>
                      <a:lnTo>
                        <a:pt x="0" y="716"/>
                      </a:lnTo>
                      <a:close/>
                    </a:path>
                  </a:pathLst>
                </a:custGeom>
                <a:solidFill>
                  <a:srgbClr val="BAE7FF"/>
                </a:solidFill>
                <a:ln>
                  <a:noFill/>
                </a:ln>
                <a:effectLst>
                  <a:outerShdw blurRad="50800" dist="38100" algn="l" rotWithShape="0">
                    <a:prstClr val="black">
                      <a:alpha val="40000"/>
                    </a:prstClr>
                  </a:outerShdw>
                </a:effectLst>
              </p:spPr>
              <p:txBody>
                <a:bodyPr vert="horz" wrap="square" lIns="89864" tIns="44932" rIns="89864" bIns="44932" numCol="1" anchor="ctr" anchorCtr="0" compatLnSpc="1">
                  <a:prstTxWarp prst="textNoShape">
                    <a:avLst/>
                  </a:prstTxWarp>
                </a:bodyPr>
                <a:lstStyle/>
                <a:p>
                  <a:pPr marL="0" marR="0" lvl="0" indent="0" algn="ctr" defTabSz="898695"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898695"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898695"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898695" eaLnBrk="1" fontAlgn="base" latinLnBrk="0" hangingPunct="1">
                    <a:lnSpc>
                      <a:spcPct val="100000"/>
                    </a:lnSpc>
                    <a:spcBef>
                      <a:spcPct val="0"/>
                    </a:spcBef>
                    <a:spcAft>
                      <a:spcPct val="0"/>
                    </a:spcAft>
                    <a:buClrTx/>
                    <a:buSzTx/>
                    <a:buFontTx/>
                    <a:buNone/>
                    <a:tabLst/>
                    <a:defRPr/>
                  </a:pPr>
                  <a:endParaRPr lang="en-US" sz="1000" b="1" kern="0">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898695"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898695"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Strategic Guidance</a:t>
                  </a:r>
                </a:p>
              </p:txBody>
            </p:sp>
            <p:sp>
              <p:nvSpPr>
                <p:cNvPr id="268" name="Freeform 41">
                  <a:extLst>
                    <a:ext uri="{FF2B5EF4-FFF2-40B4-BE49-F238E27FC236}">
                      <a16:creationId xmlns:a16="http://schemas.microsoft.com/office/drawing/2014/main" id="{9B6DAC44-E594-4274-BC85-08AC17FD4A79}"/>
                    </a:ext>
                  </a:extLst>
                </p:cNvPr>
                <p:cNvSpPr>
                  <a:spLocks/>
                </p:cNvSpPr>
                <p:nvPr/>
              </p:nvSpPr>
              <p:spPr bwMode="auto">
                <a:xfrm>
                  <a:off x="9422206" y="2877680"/>
                  <a:ext cx="1679136" cy="769203"/>
                </a:xfrm>
                <a:custGeom>
                  <a:avLst/>
                  <a:gdLst>
                    <a:gd name="T0" fmla="*/ 0 w 1207"/>
                    <a:gd name="T1" fmla="*/ 471 h 471"/>
                    <a:gd name="T2" fmla="*/ 234 w 1207"/>
                    <a:gd name="T3" fmla="*/ 0 h 471"/>
                    <a:gd name="T4" fmla="*/ 973 w 1207"/>
                    <a:gd name="T5" fmla="*/ 0 h 471"/>
                    <a:gd name="T6" fmla="*/ 1207 w 1207"/>
                    <a:gd name="T7" fmla="*/ 471 h 471"/>
                    <a:gd name="T8" fmla="*/ 0 w 1207"/>
                    <a:gd name="T9" fmla="*/ 471 h 471"/>
                  </a:gdLst>
                  <a:ahLst/>
                  <a:cxnLst>
                    <a:cxn ang="0">
                      <a:pos x="T0" y="T1"/>
                    </a:cxn>
                    <a:cxn ang="0">
                      <a:pos x="T2" y="T3"/>
                    </a:cxn>
                    <a:cxn ang="0">
                      <a:pos x="T4" y="T5"/>
                    </a:cxn>
                    <a:cxn ang="0">
                      <a:pos x="T6" y="T7"/>
                    </a:cxn>
                    <a:cxn ang="0">
                      <a:pos x="T8" y="T9"/>
                    </a:cxn>
                  </a:cxnLst>
                  <a:rect l="0" t="0" r="r" b="b"/>
                  <a:pathLst>
                    <a:path w="1207" h="471">
                      <a:moveTo>
                        <a:pt x="0" y="471"/>
                      </a:moveTo>
                      <a:lnTo>
                        <a:pt x="234" y="0"/>
                      </a:lnTo>
                      <a:lnTo>
                        <a:pt x="973" y="0"/>
                      </a:lnTo>
                      <a:lnTo>
                        <a:pt x="1207" y="471"/>
                      </a:lnTo>
                      <a:lnTo>
                        <a:pt x="0" y="471"/>
                      </a:lnTo>
                      <a:close/>
                    </a:path>
                  </a:pathLst>
                </a:custGeom>
                <a:solidFill>
                  <a:srgbClr val="4BA3C3"/>
                </a:solidFill>
                <a:ln>
                  <a:noFill/>
                </a:ln>
                <a:effectLst>
                  <a:outerShdw blurRad="50800" dist="38100" algn="l" rotWithShape="0">
                    <a:prstClr val="black">
                      <a:alpha val="40000"/>
                    </a:prstClr>
                  </a:outerShdw>
                </a:effectLst>
              </p:spPr>
              <p:txBody>
                <a:bodyPr vert="horz" wrap="square" lIns="89864" tIns="44932" rIns="89864" bIns="44932" numCol="1" anchor="ctr" anchorCtr="0" compatLnSpc="1">
                  <a:prstTxWarp prst="textNoShape">
                    <a:avLst/>
                  </a:prstTxWarp>
                </a:bodyPr>
                <a:lstStyle/>
                <a:p>
                  <a:pPr marL="0" marR="0" lvl="0" indent="0" algn="ctr" defTabSz="898695"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Executive </a:t>
                  </a:r>
                </a:p>
                <a:p>
                  <a:pPr marL="0" marR="0" lvl="0" indent="0" algn="ctr" defTabSz="898695"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Decisions</a:t>
                  </a:r>
                </a:p>
              </p:txBody>
            </p:sp>
            <p:sp>
              <p:nvSpPr>
                <p:cNvPr id="269" name="Freeform 42">
                  <a:extLst>
                    <a:ext uri="{FF2B5EF4-FFF2-40B4-BE49-F238E27FC236}">
                      <a16:creationId xmlns:a16="http://schemas.microsoft.com/office/drawing/2014/main" id="{410D72D1-B29A-484D-A2B8-DC20B979B467}"/>
                    </a:ext>
                  </a:extLst>
                </p:cNvPr>
                <p:cNvSpPr>
                  <a:spLocks/>
                </p:cNvSpPr>
                <p:nvPr/>
              </p:nvSpPr>
              <p:spPr bwMode="auto">
                <a:xfrm>
                  <a:off x="9090987" y="3705733"/>
                  <a:ext cx="2341573" cy="765936"/>
                </a:xfrm>
                <a:custGeom>
                  <a:avLst/>
                  <a:gdLst>
                    <a:gd name="T0" fmla="*/ 0 w 1701"/>
                    <a:gd name="T1" fmla="*/ 469 h 469"/>
                    <a:gd name="T2" fmla="*/ 234 w 1701"/>
                    <a:gd name="T3" fmla="*/ 0 h 469"/>
                    <a:gd name="T4" fmla="*/ 1467 w 1701"/>
                    <a:gd name="T5" fmla="*/ 0 h 469"/>
                    <a:gd name="T6" fmla="*/ 1701 w 1701"/>
                    <a:gd name="T7" fmla="*/ 469 h 469"/>
                    <a:gd name="T8" fmla="*/ 0 w 1701"/>
                    <a:gd name="T9" fmla="*/ 469 h 469"/>
                  </a:gdLst>
                  <a:ahLst/>
                  <a:cxnLst>
                    <a:cxn ang="0">
                      <a:pos x="T0" y="T1"/>
                    </a:cxn>
                    <a:cxn ang="0">
                      <a:pos x="T2" y="T3"/>
                    </a:cxn>
                    <a:cxn ang="0">
                      <a:pos x="T4" y="T5"/>
                    </a:cxn>
                    <a:cxn ang="0">
                      <a:pos x="T6" y="T7"/>
                    </a:cxn>
                    <a:cxn ang="0">
                      <a:pos x="T8" y="T9"/>
                    </a:cxn>
                  </a:cxnLst>
                  <a:rect l="0" t="0" r="r" b="b"/>
                  <a:pathLst>
                    <a:path w="1701" h="469">
                      <a:moveTo>
                        <a:pt x="0" y="469"/>
                      </a:moveTo>
                      <a:lnTo>
                        <a:pt x="234" y="0"/>
                      </a:lnTo>
                      <a:lnTo>
                        <a:pt x="1467" y="0"/>
                      </a:lnTo>
                      <a:lnTo>
                        <a:pt x="1701" y="469"/>
                      </a:lnTo>
                      <a:lnTo>
                        <a:pt x="0" y="469"/>
                      </a:lnTo>
                      <a:close/>
                    </a:path>
                  </a:pathLst>
                </a:custGeom>
                <a:solidFill>
                  <a:srgbClr val="006BA6"/>
                </a:solidFill>
                <a:ln>
                  <a:noFill/>
                </a:ln>
                <a:effectLst>
                  <a:outerShdw blurRad="50800" dist="38100" algn="l" rotWithShape="0">
                    <a:prstClr val="black">
                      <a:alpha val="40000"/>
                    </a:prstClr>
                  </a:outerShdw>
                </a:effectLst>
              </p:spPr>
              <p:txBody>
                <a:bodyPr vert="horz" wrap="square" lIns="89864" tIns="44932" rIns="89864" bIns="44932" numCol="1" anchor="ctr" anchorCtr="0" compatLnSpc="1">
                  <a:prstTxWarp prst="textNoShape">
                    <a:avLst/>
                  </a:prstTxWarp>
                </a:bodyPr>
                <a:lstStyle/>
                <a:p>
                  <a:pPr marL="0" marR="0" lvl="0" indent="0" algn="ctr" defTabSz="898695"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Operational </a:t>
                  </a:r>
                </a:p>
                <a:p>
                  <a:pPr marL="0" marR="0" lvl="0" indent="0" algn="ctr" defTabSz="898695"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Decisions</a:t>
                  </a:r>
                </a:p>
              </p:txBody>
            </p:sp>
            <p:sp>
              <p:nvSpPr>
                <p:cNvPr id="270" name="Freeform 44">
                  <a:extLst>
                    <a:ext uri="{FF2B5EF4-FFF2-40B4-BE49-F238E27FC236}">
                      <a16:creationId xmlns:a16="http://schemas.microsoft.com/office/drawing/2014/main" id="{024E28AA-F1BD-45E7-9D3D-65F31EAB4F99}"/>
                    </a:ext>
                  </a:extLst>
                </p:cNvPr>
                <p:cNvSpPr>
                  <a:spLocks/>
                </p:cNvSpPr>
                <p:nvPr/>
              </p:nvSpPr>
              <p:spPr bwMode="auto">
                <a:xfrm>
                  <a:off x="8747280" y="4549805"/>
                  <a:ext cx="3028987" cy="767570"/>
                </a:xfrm>
                <a:custGeom>
                  <a:avLst/>
                  <a:gdLst>
                    <a:gd name="T0" fmla="*/ 0 w 2206"/>
                    <a:gd name="T1" fmla="*/ 470 h 470"/>
                    <a:gd name="T2" fmla="*/ 237 w 2206"/>
                    <a:gd name="T3" fmla="*/ 0 h 470"/>
                    <a:gd name="T4" fmla="*/ 1968 w 2206"/>
                    <a:gd name="T5" fmla="*/ 0 h 470"/>
                    <a:gd name="T6" fmla="*/ 2206 w 2206"/>
                    <a:gd name="T7" fmla="*/ 470 h 470"/>
                    <a:gd name="T8" fmla="*/ 0 w 2206"/>
                    <a:gd name="T9" fmla="*/ 470 h 470"/>
                  </a:gdLst>
                  <a:ahLst/>
                  <a:cxnLst>
                    <a:cxn ang="0">
                      <a:pos x="T0" y="T1"/>
                    </a:cxn>
                    <a:cxn ang="0">
                      <a:pos x="T2" y="T3"/>
                    </a:cxn>
                    <a:cxn ang="0">
                      <a:pos x="T4" y="T5"/>
                    </a:cxn>
                    <a:cxn ang="0">
                      <a:pos x="T6" y="T7"/>
                    </a:cxn>
                    <a:cxn ang="0">
                      <a:pos x="T8" y="T9"/>
                    </a:cxn>
                  </a:cxnLst>
                  <a:rect l="0" t="0" r="r" b="b"/>
                  <a:pathLst>
                    <a:path w="2206" h="470">
                      <a:moveTo>
                        <a:pt x="0" y="470"/>
                      </a:moveTo>
                      <a:lnTo>
                        <a:pt x="237" y="0"/>
                      </a:lnTo>
                      <a:lnTo>
                        <a:pt x="1968" y="0"/>
                      </a:lnTo>
                      <a:lnTo>
                        <a:pt x="2206" y="470"/>
                      </a:lnTo>
                      <a:lnTo>
                        <a:pt x="0" y="470"/>
                      </a:lnTo>
                      <a:close/>
                    </a:path>
                  </a:pathLst>
                </a:custGeom>
                <a:solidFill>
                  <a:srgbClr val="003C71"/>
                </a:solidFill>
                <a:ln>
                  <a:noFill/>
                </a:ln>
                <a:effectLst>
                  <a:outerShdw blurRad="50800" dist="38100" algn="l" rotWithShape="0">
                    <a:prstClr val="black">
                      <a:alpha val="40000"/>
                    </a:prstClr>
                  </a:outerShdw>
                </a:effectLst>
              </p:spPr>
              <p:txBody>
                <a:bodyPr vert="horz" wrap="square" lIns="89864" tIns="44932" rIns="89864" bIns="44932" numCol="1" anchor="ctr" anchorCtr="0" compatLnSpc="1">
                  <a:prstTxWarp prst="textNoShape">
                    <a:avLst/>
                  </a:prstTxWarp>
                </a:bodyPr>
                <a:lstStyle/>
                <a:p>
                  <a:pPr marL="0" marR="0" lvl="0" indent="0" algn="ctr" defTabSz="898695" eaLnBrk="1" fontAlgn="base" latinLnBrk="0" hangingPunct="1">
                    <a:lnSpc>
                      <a:spcPct val="100000"/>
                    </a:lnSpc>
                    <a:spcBef>
                      <a:spcPct val="0"/>
                    </a:spcBef>
                    <a:spcAft>
                      <a:spcPct val="0"/>
                    </a:spcAft>
                    <a:buClrTx/>
                    <a:buSzTx/>
                    <a:buFontTx/>
                    <a:buNone/>
                    <a:tabLst/>
                    <a:defRPr/>
                  </a:pPr>
                  <a:r>
                    <a:rPr lang="en-US" sz="1200" b="1" kern="0">
                      <a:solidFill>
                        <a:srgbClr val="FFFFFF"/>
                      </a:solidFill>
                      <a:latin typeface="Open Sans" panose="020B0606030504020204" pitchFamily="34" charset="0"/>
                      <a:ea typeface="Open Sans" panose="020B0606030504020204" pitchFamily="34" charset="0"/>
                      <a:cs typeface="Open Sans" panose="020B0606030504020204" pitchFamily="34" charset="0"/>
                    </a:rPr>
                    <a:t>Solution </a:t>
                  </a:r>
                  <a:r>
                    <a:rPr kumimoji="0" lang="en-US" sz="1200"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Delivery</a:t>
                  </a:r>
                </a:p>
              </p:txBody>
            </p:sp>
          </p:grpSp>
          <p:grpSp>
            <p:nvGrpSpPr>
              <p:cNvPr id="258" name="Group 257">
                <a:extLst>
                  <a:ext uri="{FF2B5EF4-FFF2-40B4-BE49-F238E27FC236}">
                    <a16:creationId xmlns:a16="http://schemas.microsoft.com/office/drawing/2014/main" id="{E62ED5B1-0EB7-4EAC-ADC5-AE32D4F37E74}"/>
                  </a:ext>
                </a:extLst>
              </p:cNvPr>
              <p:cNvGrpSpPr/>
              <p:nvPr/>
            </p:nvGrpSpPr>
            <p:grpSpPr>
              <a:xfrm rot="21046408">
                <a:off x="351216" y="1686889"/>
                <a:ext cx="1972391" cy="4352036"/>
                <a:chOff x="708730" y="1907280"/>
                <a:chExt cx="1598933" cy="3571876"/>
              </a:xfrm>
            </p:grpSpPr>
            <p:sp>
              <p:nvSpPr>
                <p:cNvPr id="259" name="Freeform 75">
                  <a:extLst>
                    <a:ext uri="{FF2B5EF4-FFF2-40B4-BE49-F238E27FC236}">
                      <a16:creationId xmlns:a16="http://schemas.microsoft.com/office/drawing/2014/main" id="{5C1DD24A-EEB9-41C7-9C0C-FE9EC2DB3A23}"/>
                    </a:ext>
                  </a:extLst>
                </p:cNvPr>
                <p:cNvSpPr>
                  <a:spLocks noEditPoints="1"/>
                </p:cNvSpPr>
                <p:nvPr/>
              </p:nvSpPr>
              <p:spPr bwMode="auto">
                <a:xfrm>
                  <a:off x="1109724" y="2714167"/>
                  <a:ext cx="942975" cy="1854209"/>
                </a:xfrm>
                <a:custGeom>
                  <a:avLst/>
                  <a:gdLst>
                    <a:gd name="T0" fmla="*/ 16 w 612"/>
                    <a:gd name="T1" fmla="*/ 1142 h 1168"/>
                    <a:gd name="T2" fmla="*/ 600 w 612"/>
                    <a:gd name="T3" fmla="*/ 28 h 1168"/>
                    <a:gd name="T4" fmla="*/ 595 w 612"/>
                    <a:gd name="T5" fmla="*/ 25 h 1168"/>
                    <a:gd name="T6" fmla="*/ 11 w 612"/>
                    <a:gd name="T7" fmla="*/ 1139 h 1168"/>
                    <a:gd name="T8" fmla="*/ 16 w 612"/>
                    <a:gd name="T9" fmla="*/ 1142 h 1168"/>
                    <a:gd name="T10" fmla="*/ 1 w 612"/>
                    <a:gd name="T11" fmla="*/ 1127 h 1168"/>
                    <a:gd name="T12" fmla="*/ 0 w 612"/>
                    <a:gd name="T13" fmla="*/ 1168 h 1168"/>
                    <a:gd name="T14" fmla="*/ 33 w 612"/>
                    <a:gd name="T15" fmla="*/ 1144 h 1168"/>
                    <a:gd name="T16" fmla="*/ 1 w 612"/>
                    <a:gd name="T17" fmla="*/ 1127 h 1168"/>
                    <a:gd name="T18" fmla="*/ 611 w 612"/>
                    <a:gd name="T19" fmla="*/ 41 h 1168"/>
                    <a:gd name="T20" fmla="*/ 612 w 612"/>
                    <a:gd name="T21" fmla="*/ 0 h 1168"/>
                    <a:gd name="T22" fmla="*/ 579 w 612"/>
                    <a:gd name="T23" fmla="*/ 24 h 1168"/>
                    <a:gd name="T24" fmla="*/ 611 w 612"/>
                    <a:gd name="T25" fmla="*/ 41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168">
                      <a:moveTo>
                        <a:pt x="16" y="1142"/>
                      </a:moveTo>
                      <a:lnTo>
                        <a:pt x="600" y="28"/>
                      </a:lnTo>
                      <a:lnTo>
                        <a:pt x="595" y="25"/>
                      </a:lnTo>
                      <a:lnTo>
                        <a:pt x="11" y="1139"/>
                      </a:lnTo>
                      <a:lnTo>
                        <a:pt x="16" y="1142"/>
                      </a:lnTo>
                      <a:close/>
                      <a:moveTo>
                        <a:pt x="1" y="1127"/>
                      </a:moveTo>
                      <a:lnTo>
                        <a:pt x="0" y="1168"/>
                      </a:lnTo>
                      <a:lnTo>
                        <a:pt x="33" y="1144"/>
                      </a:lnTo>
                      <a:lnTo>
                        <a:pt x="1" y="1127"/>
                      </a:lnTo>
                      <a:close/>
                      <a:moveTo>
                        <a:pt x="611" y="41"/>
                      </a:moveTo>
                      <a:lnTo>
                        <a:pt x="612" y="0"/>
                      </a:lnTo>
                      <a:lnTo>
                        <a:pt x="579" y="24"/>
                      </a:lnTo>
                      <a:lnTo>
                        <a:pt x="611" y="41"/>
                      </a:lnTo>
                      <a:close/>
                    </a:path>
                  </a:pathLst>
                </a:custGeom>
                <a:solidFill>
                  <a:srgbClr val="FFFFFF"/>
                </a:solidFill>
                <a:ln w="0" cap="flat">
                  <a:solidFill>
                    <a:srgbClr val="FFFFFF"/>
                  </a:solidFill>
                  <a:prstDash val="solid"/>
                  <a:round/>
                  <a:headEnd/>
                  <a:tailEnd/>
                </a:ln>
              </p:spPr>
              <p:txBody>
                <a:bodyPr vert="horz" wrap="square" lIns="89864" tIns="44932" rIns="89864" bIns="44932" numCol="1" anchor="t" anchorCtr="0" compatLnSpc="1">
                  <a:prstTxWarp prst="textNoShape">
                    <a:avLst/>
                  </a:prstTxWarp>
                </a:bodyPr>
                <a:lstStyle/>
                <a:p>
                  <a:pPr marL="0" marR="0" lvl="0" indent="0" defTabSz="89869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0" name="Rectangle 41">
                  <a:extLst>
                    <a:ext uri="{FF2B5EF4-FFF2-40B4-BE49-F238E27FC236}">
                      <a16:creationId xmlns:a16="http://schemas.microsoft.com/office/drawing/2014/main" id="{EDB376CD-7646-4332-AF1A-F7F413FDB2D6}"/>
                    </a:ext>
                  </a:extLst>
                </p:cNvPr>
                <p:cNvSpPr>
                  <a:spLocks noChangeArrowheads="1"/>
                </p:cNvSpPr>
                <p:nvPr/>
              </p:nvSpPr>
              <p:spPr bwMode="auto">
                <a:xfrm rot="17736176">
                  <a:off x="196206" y="4532584"/>
                  <a:ext cx="1252631" cy="227583"/>
                </a:xfrm>
                <a:prstGeom prst="rect">
                  <a:avLst/>
                </a:prstGeom>
                <a:noFill/>
                <a:ln w="9525">
                  <a:noFill/>
                  <a:miter lim="800000"/>
                  <a:headEnd/>
                  <a:tailEnd/>
                </a:ln>
              </p:spPr>
              <p:txBody>
                <a:bodyPr wrap="square" lIns="134173" tIns="45245" rIns="134173" bIns="45245" anchor="ctr">
                  <a:spAutoFit/>
                </a:bodyPr>
                <a:lstStyle/>
                <a:p>
                  <a:pPr marL="0" marR="0" lvl="0" indent="0" defTabSz="914400" eaLnBrk="0" fontAlgn="base" latinLnBrk="0" hangingPunct="0">
                    <a:lnSpc>
                      <a:spcPct val="9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Easier Decisions</a:t>
                  </a:r>
                </a:p>
              </p:txBody>
            </p:sp>
            <p:sp>
              <p:nvSpPr>
                <p:cNvPr id="263" name="Rectangle 42">
                  <a:extLst>
                    <a:ext uri="{FF2B5EF4-FFF2-40B4-BE49-F238E27FC236}">
                      <a16:creationId xmlns:a16="http://schemas.microsoft.com/office/drawing/2014/main" id="{1F3A6A39-D595-43D1-899A-E7CA2E251037}"/>
                    </a:ext>
                  </a:extLst>
                </p:cNvPr>
                <p:cNvSpPr>
                  <a:spLocks noChangeArrowheads="1"/>
                </p:cNvSpPr>
                <p:nvPr/>
              </p:nvSpPr>
              <p:spPr bwMode="auto">
                <a:xfrm rot="17775015">
                  <a:off x="1685473" y="2301887"/>
                  <a:ext cx="1016797" cy="227583"/>
                </a:xfrm>
                <a:prstGeom prst="rect">
                  <a:avLst/>
                </a:prstGeom>
                <a:noFill/>
                <a:ln w="9525">
                  <a:noFill/>
                  <a:miter lim="800000"/>
                  <a:headEnd/>
                  <a:tailEnd/>
                </a:ln>
              </p:spPr>
              <p:txBody>
                <a:bodyPr wrap="none" lIns="134173" tIns="45245" rIns="134173" bIns="45245" anchor="ctr">
                  <a:spAutoFit/>
                </a:body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Fewer issues</a:t>
                  </a:r>
                </a:p>
              </p:txBody>
            </p:sp>
            <p:sp>
              <p:nvSpPr>
                <p:cNvPr id="264" name="Rectangle 42">
                  <a:extLst>
                    <a:ext uri="{FF2B5EF4-FFF2-40B4-BE49-F238E27FC236}">
                      <a16:creationId xmlns:a16="http://schemas.microsoft.com/office/drawing/2014/main" id="{58671C09-599A-4672-9DD0-BF0E5A44C494}"/>
                    </a:ext>
                  </a:extLst>
                </p:cNvPr>
                <p:cNvSpPr>
                  <a:spLocks noChangeArrowheads="1"/>
                </p:cNvSpPr>
                <p:nvPr/>
              </p:nvSpPr>
              <p:spPr bwMode="auto">
                <a:xfrm rot="17775015">
                  <a:off x="425700" y="4882828"/>
                  <a:ext cx="965072" cy="227583"/>
                </a:xfrm>
                <a:prstGeom prst="rect">
                  <a:avLst/>
                </a:prstGeom>
                <a:noFill/>
                <a:ln w="9525">
                  <a:noFill/>
                  <a:miter lim="800000"/>
                  <a:headEnd/>
                  <a:tailEnd/>
                </a:ln>
              </p:spPr>
              <p:txBody>
                <a:bodyPr wrap="none" lIns="134173" tIns="45245" rIns="134173" bIns="45245" anchor="ctr">
                  <a:spAutoFit/>
                </a:body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More issues</a:t>
                  </a:r>
                </a:p>
              </p:txBody>
            </p:sp>
            <p:cxnSp>
              <p:nvCxnSpPr>
                <p:cNvPr id="265" name="Straight Connector 264">
                  <a:extLst>
                    <a:ext uri="{FF2B5EF4-FFF2-40B4-BE49-F238E27FC236}">
                      <a16:creationId xmlns:a16="http://schemas.microsoft.com/office/drawing/2014/main" id="{6E22CAF8-F1E2-4B28-94A6-FB09FB8F7422}"/>
                    </a:ext>
                  </a:extLst>
                </p:cNvPr>
                <p:cNvCxnSpPr>
                  <a:cxnSpLocks/>
                </p:cNvCxnSpPr>
                <p:nvPr/>
              </p:nvCxnSpPr>
              <p:spPr>
                <a:xfrm rot="553592" flipV="1">
                  <a:off x="1184285" y="2738404"/>
                  <a:ext cx="488065" cy="1506230"/>
                </a:xfrm>
                <a:prstGeom prst="line">
                  <a:avLst/>
                </a:prstGeom>
                <a:noFill/>
                <a:ln w="12700" cap="flat" cmpd="sng" algn="ctr">
                  <a:solidFill>
                    <a:srgbClr val="E0E0E0">
                      <a:lumMod val="50000"/>
                    </a:srgbClr>
                  </a:solidFill>
                  <a:prstDash val="solid"/>
                  <a:headEnd type="triangle"/>
                  <a:tailEnd type="triangle"/>
                </a:ln>
                <a:effectLst/>
              </p:spPr>
            </p:cxnSp>
            <p:cxnSp>
              <p:nvCxnSpPr>
                <p:cNvPr id="266" name="Straight Connector 265">
                  <a:extLst>
                    <a:ext uri="{FF2B5EF4-FFF2-40B4-BE49-F238E27FC236}">
                      <a16:creationId xmlns:a16="http://schemas.microsoft.com/office/drawing/2014/main" id="{B0323A3F-8EF8-40D7-8902-6A9FDD5084AF}"/>
                    </a:ext>
                  </a:extLst>
                </p:cNvPr>
                <p:cNvCxnSpPr>
                  <a:cxnSpLocks/>
                </p:cNvCxnSpPr>
                <p:nvPr/>
              </p:nvCxnSpPr>
              <p:spPr>
                <a:xfrm rot="553592" flipV="1">
                  <a:off x="1268769" y="2727765"/>
                  <a:ext cx="554894" cy="1959185"/>
                </a:xfrm>
                <a:prstGeom prst="line">
                  <a:avLst/>
                </a:prstGeom>
                <a:noFill/>
                <a:ln w="12700" cap="flat" cmpd="sng" algn="ctr">
                  <a:solidFill>
                    <a:srgbClr val="E0E0E0">
                      <a:lumMod val="50000"/>
                    </a:srgbClr>
                  </a:solidFill>
                  <a:prstDash val="solid"/>
                  <a:headEnd type="triangle"/>
                  <a:tailEnd type="triangle"/>
                </a:ln>
                <a:effectLst/>
              </p:spPr>
            </p:cxnSp>
          </p:grpSp>
        </p:grpSp>
        <p:sp>
          <p:nvSpPr>
            <p:cNvPr id="256" name="Rectangle 42">
              <a:extLst>
                <a:ext uri="{FF2B5EF4-FFF2-40B4-BE49-F238E27FC236}">
                  <a16:creationId xmlns:a16="http://schemas.microsoft.com/office/drawing/2014/main" id="{927C1F14-AB5F-4A15-9FD8-6C119944535D}"/>
                </a:ext>
              </a:extLst>
            </p:cNvPr>
            <p:cNvSpPr>
              <a:spLocks noChangeArrowheads="1"/>
            </p:cNvSpPr>
            <p:nvPr/>
          </p:nvSpPr>
          <p:spPr bwMode="auto">
            <a:xfrm rot="17221423">
              <a:off x="578913" y="2008371"/>
              <a:ext cx="1497470" cy="280739"/>
            </a:xfrm>
            <a:prstGeom prst="rect">
              <a:avLst/>
            </a:prstGeom>
            <a:noFill/>
            <a:ln w="9525">
              <a:noFill/>
              <a:miter lim="800000"/>
              <a:headEnd/>
              <a:tailEnd/>
            </a:ln>
          </p:spPr>
          <p:txBody>
            <a:bodyPr wrap="none" lIns="134173" tIns="45245" rIns="134173" bIns="45245" anchor="ctr">
              <a:spAutoFit/>
            </a:body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Harder Decisions</a:t>
              </a:r>
            </a:p>
          </p:txBody>
        </p:sp>
      </p:grpSp>
      <p:sp>
        <p:nvSpPr>
          <p:cNvPr id="2" name="Arrow: Striped Right 1">
            <a:extLst>
              <a:ext uri="{FF2B5EF4-FFF2-40B4-BE49-F238E27FC236}">
                <a16:creationId xmlns:a16="http://schemas.microsoft.com/office/drawing/2014/main" id="{0E9D7C9F-E1CD-48AF-80D5-5F3785C87788}"/>
              </a:ext>
            </a:extLst>
          </p:cNvPr>
          <p:cNvSpPr/>
          <p:nvPr/>
        </p:nvSpPr>
        <p:spPr bwMode="gray">
          <a:xfrm>
            <a:off x="694944" y="5104751"/>
            <a:ext cx="11045950" cy="1546249"/>
          </a:xfrm>
          <a:prstGeom prst="stripedRightArrow">
            <a:avLst/>
          </a:prstGeom>
          <a:solidFill>
            <a:schemeClr val="bg1">
              <a:lumMod val="95000"/>
            </a:schemeClr>
          </a:solidFill>
          <a:ln w="19050" algn="ctr">
            <a:noFill/>
            <a:miter lim="800000"/>
            <a:headEnd/>
            <a:tailEnd/>
          </a:ln>
        </p:spPr>
        <p:txBody>
          <a:bodyPr wrap="square" lIns="88900" tIns="88900" rIns="88900" bIns="88900" rtlCol="0" anchor="ctr"/>
          <a:lstStyle/>
          <a:p>
            <a:pPr algn="ctr"/>
            <a:r>
              <a:rPr lang="en-US" sz="1250" dirty="0">
                <a:latin typeface="Open Sans" panose="020B0606030504020204" pitchFamily="34" charset="0"/>
                <a:ea typeface="Open Sans" panose="020B0606030504020204" pitchFamily="34" charset="0"/>
                <a:cs typeface="Open Sans" panose="020B0606030504020204" pitchFamily="34" charset="0"/>
              </a:rPr>
              <a:t>The client's governance structure will determine how requests are approved, prioritized and managed on an ad hoc basis. The request size, priority and type will influence which governing body is the decision maker. The governance structure will also determine meeting structure, attendees and cadence  for each committee</a:t>
            </a:r>
          </a:p>
        </p:txBody>
      </p:sp>
    </p:spTree>
    <p:extLst>
      <p:ext uri="{BB962C8B-B14F-4D97-AF65-F5344CB8AC3E}">
        <p14:creationId xmlns:p14="http://schemas.microsoft.com/office/powerpoint/2010/main" val="387383717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C5979A-EE3B-4893-854D-01C8E09B9463}"/>
              </a:ext>
            </a:extLst>
          </p:cNvPr>
          <p:cNvSpPr>
            <a:spLocks noGrp="1"/>
          </p:cNvSpPr>
          <p:nvPr>
            <p:ph type="body" sz="quarter" idx="22"/>
          </p:nvPr>
        </p:nvSpPr>
        <p:spPr/>
        <p:txBody>
          <a:bodyPr/>
          <a:lstStyle/>
          <a:p>
            <a:r>
              <a:rPr lang="en-US"/>
              <a:t>Learn key principles, skills, tools and best practices needed to drive a successful transition to Application Management Services (AMS)</a:t>
            </a:r>
          </a:p>
        </p:txBody>
      </p:sp>
      <p:sp>
        <p:nvSpPr>
          <p:cNvPr id="3" name="Title 2">
            <a:extLst>
              <a:ext uri="{FF2B5EF4-FFF2-40B4-BE49-F238E27FC236}">
                <a16:creationId xmlns:a16="http://schemas.microsoft.com/office/drawing/2014/main" id="{0AB59233-7904-4980-915D-4F60B2F0B43B}"/>
              </a:ext>
            </a:extLst>
          </p:cNvPr>
          <p:cNvSpPr>
            <a:spLocks noGrp="1"/>
          </p:cNvSpPr>
          <p:nvPr>
            <p:ph type="title"/>
          </p:nvPr>
        </p:nvSpPr>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Transition training materials</a:t>
            </a:r>
          </a:p>
        </p:txBody>
      </p:sp>
      <p:grpSp>
        <p:nvGrpSpPr>
          <p:cNvPr id="32" name="Group 31">
            <a:extLst>
              <a:ext uri="{FF2B5EF4-FFF2-40B4-BE49-F238E27FC236}">
                <a16:creationId xmlns:a16="http://schemas.microsoft.com/office/drawing/2014/main" id="{BC8421C0-0B37-4238-8846-E3E70FB45C5A}"/>
              </a:ext>
            </a:extLst>
          </p:cNvPr>
          <p:cNvGrpSpPr/>
          <p:nvPr/>
        </p:nvGrpSpPr>
        <p:grpSpPr>
          <a:xfrm>
            <a:off x="381192" y="2066010"/>
            <a:ext cx="11429615" cy="3598355"/>
            <a:chOff x="463295" y="2400109"/>
            <a:chExt cx="11139170" cy="3506915"/>
          </a:xfrm>
        </p:grpSpPr>
        <p:grpSp>
          <p:nvGrpSpPr>
            <p:cNvPr id="4" name="object 4">
              <a:extLst>
                <a:ext uri="{FF2B5EF4-FFF2-40B4-BE49-F238E27FC236}">
                  <a16:creationId xmlns:a16="http://schemas.microsoft.com/office/drawing/2014/main" id="{FD0D2793-7AA5-4538-A71C-D81FCD18F635}"/>
                </a:ext>
              </a:extLst>
            </p:cNvPr>
            <p:cNvGrpSpPr/>
            <p:nvPr/>
          </p:nvGrpSpPr>
          <p:grpSpPr>
            <a:xfrm>
              <a:off x="463295" y="2400109"/>
              <a:ext cx="11139170" cy="3506915"/>
              <a:chOff x="667512" y="1143000"/>
              <a:chExt cx="11139170" cy="3506915"/>
            </a:xfrm>
            <a:solidFill>
              <a:srgbClr val="F7F7F7"/>
            </a:solidFill>
          </p:grpSpPr>
          <p:sp>
            <p:nvSpPr>
              <p:cNvPr id="5" name="object 5">
                <a:extLst>
                  <a:ext uri="{FF2B5EF4-FFF2-40B4-BE49-F238E27FC236}">
                    <a16:creationId xmlns:a16="http://schemas.microsoft.com/office/drawing/2014/main" id="{6B281ACC-746E-45ED-84FE-227D5E4AE52F}"/>
                  </a:ext>
                </a:extLst>
              </p:cNvPr>
              <p:cNvSpPr/>
              <p:nvPr/>
            </p:nvSpPr>
            <p:spPr>
              <a:xfrm>
                <a:off x="667512" y="1143000"/>
                <a:ext cx="11139170" cy="3506915"/>
              </a:xfrm>
              <a:custGeom>
                <a:avLst/>
                <a:gdLst/>
                <a:ahLst/>
                <a:cxnLst/>
                <a:rect l="l" t="t" r="r" b="b"/>
                <a:pathLst>
                  <a:path w="11139170" h="4032885">
                    <a:moveTo>
                      <a:pt x="11138916" y="0"/>
                    </a:moveTo>
                    <a:lnTo>
                      <a:pt x="0" y="0"/>
                    </a:lnTo>
                    <a:lnTo>
                      <a:pt x="0" y="4032504"/>
                    </a:lnTo>
                    <a:lnTo>
                      <a:pt x="11138916" y="4032504"/>
                    </a:lnTo>
                    <a:lnTo>
                      <a:pt x="11138916" y="0"/>
                    </a:lnTo>
                    <a:close/>
                  </a:path>
                </a:pathLst>
              </a:custGeom>
              <a:grpFill/>
            </p:spPr>
            <p:txBody>
              <a:bodyPr wrap="square" lIns="0" tIns="0" rIns="0" bIns="0" rtlCol="0"/>
              <a:lstStyle/>
              <a:p>
                <a:endParaRPr>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object 6">
                <a:extLst>
                  <a:ext uri="{FF2B5EF4-FFF2-40B4-BE49-F238E27FC236}">
                    <a16:creationId xmlns:a16="http://schemas.microsoft.com/office/drawing/2014/main" id="{110CEC54-845F-4472-ACF9-C27AF849788C}"/>
                  </a:ext>
                </a:extLst>
              </p:cNvPr>
              <p:cNvPicPr/>
              <p:nvPr/>
            </p:nvPicPr>
            <p:blipFill>
              <a:blip r:embed="rId2" cstate="print"/>
              <a:stretch>
                <a:fillRect/>
              </a:stretch>
            </p:blipFill>
            <p:spPr>
              <a:xfrm>
                <a:off x="8511540" y="2976372"/>
                <a:ext cx="275843" cy="522731"/>
              </a:xfrm>
              <a:prstGeom prst="rect">
                <a:avLst/>
              </a:prstGeom>
              <a:grpFill/>
            </p:spPr>
          </p:pic>
        </p:grpSp>
        <p:sp>
          <p:nvSpPr>
            <p:cNvPr id="7" name="object 7">
              <a:extLst>
                <a:ext uri="{FF2B5EF4-FFF2-40B4-BE49-F238E27FC236}">
                  <a16:creationId xmlns:a16="http://schemas.microsoft.com/office/drawing/2014/main" id="{E07B450A-B18F-4B97-AF95-07608C681B83}"/>
                </a:ext>
              </a:extLst>
            </p:cNvPr>
            <p:cNvSpPr txBox="1"/>
            <p:nvPr/>
          </p:nvSpPr>
          <p:spPr>
            <a:xfrm>
              <a:off x="8896493" y="4373066"/>
              <a:ext cx="2138680" cy="244041"/>
            </a:xfrm>
            <a:prstGeom prst="rect">
              <a:avLst/>
            </a:prstGeom>
          </p:spPr>
          <p:txBody>
            <a:bodyPr vert="horz" wrap="square" lIns="0" tIns="13335" rIns="0" bIns="0" rtlCol="0">
              <a:spAutoFit/>
            </a:bodyPr>
            <a:lstStyle/>
            <a:p>
              <a:pPr marR="0" lvl="0" algn="l" defTabSz="914400" rtl="0" eaLnBrk="1" fontAlgn="auto" latinLnBrk="0" hangingPunct="1">
                <a:lnSpc>
                  <a:spcPct val="114000"/>
                </a:lnSpc>
                <a:spcBef>
                  <a:spcPts val="0"/>
                </a:spcBef>
                <a:spcAft>
                  <a:spcPts val="800"/>
                </a:spcAft>
                <a:buClrTx/>
                <a:buSzTx/>
                <a:tabLst/>
                <a:defRPr/>
              </a:pP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Explore</a:t>
              </a:r>
              <a:r>
                <a:rPr kumimoji="0" lang="en-US" sz="1400" b="0" i="0" u="none" strike="noStrike" kern="1200" cap="none" spc="0" normalizeH="0" baseline="0" noProof="0">
                  <a:ln>
                    <a:noFill/>
                  </a:ln>
                  <a:solidFill>
                    <a:srgbClr val="000000">
                      <a:lumMod val="65000"/>
                      <a:lumOff val="35000"/>
                    </a:srgbClr>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400" b="0" i="0" u="none" strike="noStrike" kern="1200" cap="none" spc="0" normalizeH="0" baseline="0" noProof="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Deloitte Toolbars</a:t>
              </a:r>
              <a:endParaRPr kumimoji="0" lang="en-US" sz="1400" b="0" i="0" u="none" strike="noStrike" kern="1200" cap="none" spc="0" normalizeH="0" baseline="0" noProof="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object 8">
              <a:extLst>
                <a:ext uri="{FF2B5EF4-FFF2-40B4-BE49-F238E27FC236}">
                  <a16:creationId xmlns:a16="http://schemas.microsoft.com/office/drawing/2014/main" id="{CFEEA37F-896A-4067-BEAB-90E08A4234D1}"/>
                </a:ext>
              </a:extLst>
            </p:cNvPr>
            <p:cNvSpPr txBox="1"/>
            <p:nvPr/>
          </p:nvSpPr>
          <p:spPr>
            <a:xfrm>
              <a:off x="1458460" y="3416612"/>
              <a:ext cx="2555240" cy="489621"/>
            </a:xfrm>
            <a:prstGeom prst="rect">
              <a:avLst/>
            </a:prstGeom>
          </p:spPr>
          <p:txBody>
            <a:bodyPr vert="horz" wrap="square" lIns="0" tIns="13335" rIns="0" bIns="0" rtlCol="0">
              <a:spAutoFit/>
            </a:bodyPr>
            <a:lstStyle/>
            <a:p>
              <a:pPr marR="0" lvl="0" algn="l" defTabSz="914400" rtl="0" eaLnBrk="1" fontAlgn="auto" latinLnBrk="0" hangingPunct="1">
                <a:lnSpc>
                  <a:spcPct val="114000"/>
                </a:lnSpc>
                <a:spcBef>
                  <a:spcPts val="0"/>
                </a:spcBef>
                <a:spcAft>
                  <a:spcPts val="800"/>
                </a:spcAft>
                <a:buClrTx/>
                <a:buSzTx/>
                <a:tabLst/>
                <a:defRPr/>
              </a:pP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Watch the “Introduction to Operate” Video on </a:t>
              </a:r>
              <a:r>
                <a:rPr kumimoji="0" lang="en-US" sz="1400" b="0" i="0" u="none" strike="noStrike" kern="1200" cap="none" spc="0" normalizeH="0" baseline="0" noProof="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Cura</a:t>
              </a:r>
              <a:endParaRPr kumimoji="0" lang="en-US" sz="1400" b="0" i="0" u="none" strike="noStrike" kern="1200" cap="none" spc="0" normalizeH="0" baseline="0" noProof="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9" name="object 9">
              <a:extLst>
                <a:ext uri="{FF2B5EF4-FFF2-40B4-BE49-F238E27FC236}">
                  <a16:creationId xmlns:a16="http://schemas.microsoft.com/office/drawing/2014/main" id="{853A4C4C-CAA1-4BAE-926A-8E10336DD597}"/>
                </a:ext>
              </a:extLst>
            </p:cNvPr>
            <p:cNvGrpSpPr/>
            <p:nvPr/>
          </p:nvGrpSpPr>
          <p:grpSpPr>
            <a:xfrm>
              <a:off x="754379" y="2531173"/>
              <a:ext cx="8025765" cy="3124200"/>
              <a:chOff x="958596" y="1274064"/>
              <a:chExt cx="8025765" cy="3124200"/>
            </a:xfrm>
          </p:grpSpPr>
          <p:pic>
            <p:nvPicPr>
              <p:cNvPr id="10" name="object 10">
                <a:extLst>
                  <a:ext uri="{FF2B5EF4-FFF2-40B4-BE49-F238E27FC236}">
                    <a16:creationId xmlns:a16="http://schemas.microsoft.com/office/drawing/2014/main" id="{E4A2EC6A-ACDF-4534-B26D-C23EA28EDD78}"/>
                  </a:ext>
                </a:extLst>
              </p:cNvPr>
              <p:cNvPicPr/>
              <p:nvPr/>
            </p:nvPicPr>
            <p:blipFill>
              <a:blip r:embed="rId5" cstate="print"/>
              <a:stretch>
                <a:fillRect/>
              </a:stretch>
            </p:blipFill>
            <p:spPr>
              <a:xfrm>
                <a:off x="1010412" y="2138172"/>
                <a:ext cx="420623" cy="466343"/>
              </a:xfrm>
              <a:prstGeom prst="rect">
                <a:avLst/>
              </a:prstGeom>
            </p:spPr>
          </p:pic>
          <p:pic>
            <p:nvPicPr>
              <p:cNvPr id="11" name="object 11">
                <a:extLst>
                  <a:ext uri="{FF2B5EF4-FFF2-40B4-BE49-F238E27FC236}">
                    <a16:creationId xmlns:a16="http://schemas.microsoft.com/office/drawing/2014/main" id="{12083A1C-EE21-437E-BA93-5A9385E5BAA2}"/>
                  </a:ext>
                </a:extLst>
              </p:cNvPr>
              <p:cNvPicPr/>
              <p:nvPr/>
            </p:nvPicPr>
            <p:blipFill>
              <a:blip r:embed="rId6" cstate="print"/>
              <a:stretch>
                <a:fillRect/>
              </a:stretch>
            </p:blipFill>
            <p:spPr>
              <a:xfrm>
                <a:off x="958596" y="2967228"/>
                <a:ext cx="524243" cy="541019"/>
              </a:xfrm>
              <a:prstGeom prst="rect">
                <a:avLst/>
              </a:prstGeom>
            </p:spPr>
          </p:pic>
          <p:pic>
            <p:nvPicPr>
              <p:cNvPr id="12" name="object 12">
                <a:extLst>
                  <a:ext uri="{FF2B5EF4-FFF2-40B4-BE49-F238E27FC236}">
                    <a16:creationId xmlns:a16="http://schemas.microsoft.com/office/drawing/2014/main" id="{D1346627-CEDC-49D3-8565-804B15AB3974}"/>
                  </a:ext>
                </a:extLst>
              </p:cNvPr>
              <p:cNvPicPr/>
              <p:nvPr/>
            </p:nvPicPr>
            <p:blipFill>
              <a:blip r:embed="rId7" cstate="print"/>
              <a:stretch>
                <a:fillRect/>
              </a:stretch>
            </p:blipFill>
            <p:spPr>
              <a:xfrm>
                <a:off x="8316467" y="1362456"/>
                <a:ext cx="667511" cy="405383"/>
              </a:xfrm>
              <a:prstGeom prst="rect">
                <a:avLst/>
              </a:prstGeom>
            </p:spPr>
          </p:pic>
          <p:pic>
            <p:nvPicPr>
              <p:cNvPr id="13" name="object 13">
                <a:extLst>
                  <a:ext uri="{FF2B5EF4-FFF2-40B4-BE49-F238E27FC236}">
                    <a16:creationId xmlns:a16="http://schemas.microsoft.com/office/drawing/2014/main" id="{0B18251D-D5D3-4849-ADDF-ED3CD8C1F79F}"/>
                  </a:ext>
                </a:extLst>
              </p:cNvPr>
              <p:cNvPicPr/>
              <p:nvPr/>
            </p:nvPicPr>
            <p:blipFill>
              <a:blip r:embed="rId8" cstate="print"/>
              <a:stretch>
                <a:fillRect/>
              </a:stretch>
            </p:blipFill>
            <p:spPr>
              <a:xfrm>
                <a:off x="4562856" y="2042391"/>
                <a:ext cx="650201" cy="690039"/>
              </a:xfrm>
              <a:prstGeom prst="rect">
                <a:avLst/>
              </a:prstGeom>
            </p:spPr>
          </p:pic>
          <p:pic>
            <p:nvPicPr>
              <p:cNvPr id="14" name="object 14">
                <a:extLst>
                  <a:ext uri="{FF2B5EF4-FFF2-40B4-BE49-F238E27FC236}">
                    <a16:creationId xmlns:a16="http://schemas.microsoft.com/office/drawing/2014/main" id="{A1A8BFB7-5517-4A60-82A9-60D2D674EDBB}"/>
                  </a:ext>
                </a:extLst>
              </p:cNvPr>
              <p:cNvPicPr/>
              <p:nvPr/>
            </p:nvPicPr>
            <p:blipFill>
              <a:blip r:embed="rId9" cstate="print"/>
              <a:stretch>
                <a:fillRect/>
              </a:stretch>
            </p:blipFill>
            <p:spPr>
              <a:xfrm>
                <a:off x="4594860" y="3003804"/>
                <a:ext cx="586739" cy="467867"/>
              </a:xfrm>
              <a:prstGeom prst="rect">
                <a:avLst/>
              </a:prstGeom>
            </p:spPr>
          </p:pic>
          <p:pic>
            <p:nvPicPr>
              <p:cNvPr id="15" name="object 15">
                <a:extLst>
                  <a:ext uri="{FF2B5EF4-FFF2-40B4-BE49-F238E27FC236}">
                    <a16:creationId xmlns:a16="http://schemas.microsoft.com/office/drawing/2014/main" id="{35AE0849-EB10-4B66-8A4F-EF0ED3211684}"/>
                  </a:ext>
                </a:extLst>
              </p:cNvPr>
              <p:cNvPicPr/>
              <p:nvPr/>
            </p:nvPicPr>
            <p:blipFill>
              <a:blip r:embed="rId10" cstate="print"/>
              <a:stretch>
                <a:fillRect/>
              </a:stretch>
            </p:blipFill>
            <p:spPr>
              <a:xfrm>
                <a:off x="1082040" y="1341119"/>
                <a:ext cx="277355" cy="448055"/>
              </a:xfrm>
              <a:prstGeom prst="rect">
                <a:avLst/>
              </a:prstGeom>
            </p:spPr>
          </p:pic>
          <p:pic>
            <p:nvPicPr>
              <p:cNvPr id="16" name="object 16">
                <a:extLst>
                  <a:ext uri="{FF2B5EF4-FFF2-40B4-BE49-F238E27FC236}">
                    <a16:creationId xmlns:a16="http://schemas.microsoft.com/office/drawing/2014/main" id="{2B71A1AC-5412-499C-B2EE-4693AC493EA7}"/>
                  </a:ext>
                </a:extLst>
              </p:cNvPr>
              <p:cNvPicPr/>
              <p:nvPr/>
            </p:nvPicPr>
            <p:blipFill>
              <a:blip r:embed="rId11" cstate="print"/>
              <a:stretch>
                <a:fillRect/>
              </a:stretch>
            </p:blipFill>
            <p:spPr>
              <a:xfrm>
                <a:off x="8337803" y="2185416"/>
                <a:ext cx="624827" cy="371855"/>
              </a:xfrm>
              <a:prstGeom prst="rect">
                <a:avLst/>
              </a:prstGeom>
            </p:spPr>
          </p:pic>
          <p:pic>
            <p:nvPicPr>
              <p:cNvPr id="17" name="object 17">
                <a:extLst>
                  <a:ext uri="{FF2B5EF4-FFF2-40B4-BE49-F238E27FC236}">
                    <a16:creationId xmlns:a16="http://schemas.microsoft.com/office/drawing/2014/main" id="{1C51E1E7-A7E4-4FD0-9D11-1158405F97A1}"/>
                  </a:ext>
                </a:extLst>
              </p:cNvPr>
              <p:cNvPicPr/>
              <p:nvPr/>
            </p:nvPicPr>
            <p:blipFill>
              <a:blip r:embed="rId12" cstate="print"/>
              <a:stretch>
                <a:fillRect/>
              </a:stretch>
            </p:blipFill>
            <p:spPr>
              <a:xfrm>
                <a:off x="4719828" y="1274064"/>
                <a:ext cx="336803" cy="582167"/>
              </a:xfrm>
              <a:prstGeom prst="rect">
                <a:avLst/>
              </a:prstGeom>
            </p:spPr>
          </p:pic>
          <p:pic>
            <p:nvPicPr>
              <p:cNvPr id="18" name="object 18">
                <a:extLst>
                  <a:ext uri="{FF2B5EF4-FFF2-40B4-BE49-F238E27FC236}">
                    <a16:creationId xmlns:a16="http://schemas.microsoft.com/office/drawing/2014/main" id="{49D13B73-BA0F-4D23-ADFE-8E8B5586491E}"/>
                  </a:ext>
                </a:extLst>
              </p:cNvPr>
              <p:cNvPicPr/>
              <p:nvPr/>
            </p:nvPicPr>
            <p:blipFill>
              <a:blip r:embed="rId13" cstate="print"/>
              <a:stretch>
                <a:fillRect/>
              </a:stretch>
            </p:blipFill>
            <p:spPr>
              <a:xfrm>
                <a:off x="4689348" y="3910583"/>
                <a:ext cx="399287" cy="451103"/>
              </a:xfrm>
              <a:prstGeom prst="rect">
                <a:avLst/>
              </a:prstGeom>
            </p:spPr>
          </p:pic>
          <p:pic>
            <p:nvPicPr>
              <p:cNvPr id="19" name="object 19">
                <a:extLst>
                  <a:ext uri="{FF2B5EF4-FFF2-40B4-BE49-F238E27FC236}">
                    <a16:creationId xmlns:a16="http://schemas.microsoft.com/office/drawing/2014/main" id="{8332E5F6-2FBF-4AEC-8EC9-3ECDF078682D}"/>
                  </a:ext>
                </a:extLst>
              </p:cNvPr>
              <p:cNvPicPr/>
              <p:nvPr/>
            </p:nvPicPr>
            <p:blipFill>
              <a:blip r:embed="rId14" cstate="print"/>
              <a:stretch>
                <a:fillRect/>
              </a:stretch>
            </p:blipFill>
            <p:spPr>
              <a:xfrm>
                <a:off x="8388096" y="3874007"/>
                <a:ext cx="522731" cy="524255"/>
              </a:xfrm>
              <a:prstGeom prst="rect">
                <a:avLst/>
              </a:prstGeom>
            </p:spPr>
          </p:pic>
          <p:pic>
            <p:nvPicPr>
              <p:cNvPr id="20" name="object 20">
                <a:extLst>
                  <a:ext uri="{FF2B5EF4-FFF2-40B4-BE49-F238E27FC236}">
                    <a16:creationId xmlns:a16="http://schemas.microsoft.com/office/drawing/2014/main" id="{0F214CF1-97E4-430F-904D-CE02CFEEC88E}"/>
                  </a:ext>
                </a:extLst>
              </p:cNvPr>
              <p:cNvPicPr/>
              <p:nvPr/>
            </p:nvPicPr>
            <p:blipFill>
              <a:blip r:embed="rId15" cstate="print"/>
              <a:stretch>
                <a:fillRect/>
              </a:stretch>
            </p:blipFill>
            <p:spPr>
              <a:xfrm>
                <a:off x="976884" y="3921251"/>
                <a:ext cx="487667" cy="429767"/>
              </a:xfrm>
              <a:prstGeom prst="rect">
                <a:avLst/>
              </a:prstGeom>
            </p:spPr>
          </p:pic>
        </p:grpSp>
        <p:sp>
          <p:nvSpPr>
            <p:cNvPr id="21" name="object 21">
              <a:extLst>
                <a:ext uri="{FF2B5EF4-FFF2-40B4-BE49-F238E27FC236}">
                  <a16:creationId xmlns:a16="http://schemas.microsoft.com/office/drawing/2014/main" id="{C9BFF624-01D3-4F0B-8A6C-4426749158D3}"/>
                </a:ext>
              </a:extLst>
            </p:cNvPr>
            <p:cNvSpPr txBox="1"/>
            <p:nvPr/>
          </p:nvSpPr>
          <p:spPr>
            <a:xfrm>
              <a:off x="1463469" y="4179525"/>
              <a:ext cx="2202815" cy="735201"/>
            </a:xfrm>
            <a:prstGeom prst="rect">
              <a:avLst/>
            </a:prstGeom>
          </p:spPr>
          <p:txBody>
            <a:bodyPr vert="horz" wrap="square" lIns="0" tIns="13335" rIns="0" bIns="0" rtlCol="0">
              <a:spAutoFit/>
            </a:bodyPr>
            <a:lstStyle/>
            <a:p>
              <a:pPr marR="0" lvl="0" algn="l" defTabSz="914400" rtl="0" eaLnBrk="1" fontAlgn="auto" latinLnBrk="0" hangingPunct="1">
                <a:lnSpc>
                  <a:spcPct val="114000"/>
                </a:lnSpc>
                <a:spcBef>
                  <a:spcPts val="0"/>
                </a:spcBef>
                <a:spcAft>
                  <a:spcPts val="800"/>
                </a:spcAft>
                <a:buClrTx/>
                <a:buSzTx/>
                <a:tabLst/>
                <a:defRPr/>
              </a:pP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Download and review the “Operate Delivery” PPT on </a:t>
              </a:r>
              <a:r>
                <a:rPr kumimoji="0" lang="en-US" sz="1400" b="0" i="0" u="none" strike="noStrike" kern="1200" cap="none" spc="0" normalizeH="0" baseline="0" noProof="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hlinkClick r:id="rId16">
                    <a:extLst>
                      <a:ext uri="{A12FA001-AC4F-418D-AE19-62706E023703}">
                        <ahyp:hlinkClr xmlns:ahyp="http://schemas.microsoft.com/office/drawing/2018/hyperlinkcolor" val="tx"/>
                      </a:ext>
                    </a:extLst>
                  </a:hlinkClick>
                </a:rPr>
                <a:t>Cura</a:t>
              </a: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22" name="object 22">
              <a:extLst>
                <a:ext uri="{FF2B5EF4-FFF2-40B4-BE49-F238E27FC236}">
                  <a16:creationId xmlns:a16="http://schemas.microsoft.com/office/drawing/2014/main" id="{94D17EB7-E9F7-4D39-8BF7-554AACD74122}"/>
                </a:ext>
              </a:extLst>
            </p:cNvPr>
            <p:cNvSpPr txBox="1"/>
            <p:nvPr/>
          </p:nvSpPr>
          <p:spPr>
            <a:xfrm>
              <a:off x="8896493" y="2592506"/>
              <a:ext cx="2138680" cy="659796"/>
            </a:xfrm>
            <a:prstGeom prst="rect">
              <a:avLst/>
            </a:prstGeom>
          </p:spPr>
          <p:txBody>
            <a:bodyPr vert="horz" wrap="square" lIns="0" tIns="13335" rIns="0" bIns="0" rtlCol="0">
              <a:spAutoFit/>
            </a:bodyPr>
            <a:lstStyle/>
            <a:p>
              <a:pPr>
                <a:spcBef>
                  <a:spcPts val="105"/>
                </a:spcBef>
              </a:pP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Complete </a:t>
              </a:r>
              <a:r>
                <a:rPr kumimoji="0" lang="en-US" sz="1400" b="0" i="0" u="none" strike="noStrike" kern="1200" cap="none" spc="0" normalizeH="0" baseline="0" noProof="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hlinkClick r:id="rId17">
                    <a:extLst>
                      <a:ext uri="{A12FA001-AC4F-418D-AE19-62706E023703}">
                        <ahyp:hlinkClr xmlns:ahyp="http://schemas.microsoft.com/office/drawing/2018/hyperlinkcolor" val="tx"/>
                      </a:ext>
                    </a:extLst>
                  </a:hlinkClick>
                </a:rPr>
                <a:t>Microsoft Visio Essentials Training </a:t>
              </a:r>
              <a:r>
                <a:rPr kumimoji="0" lang="en-US" sz="1400" b="0"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if applicable</a:t>
              </a:r>
              <a:endParaRPr i="1">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object 23">
              <a:extLst>
                <a:ext uri="{FF2B5EF4-FFF2-40B4-BE49-F238E27FC236}">
                  <a16:creationId xmlns:a16="http://schemas.microsoft.com/office/drawing/2014/main" id="{FB265021-30EC-4281-8138-62689209B2E7}"/>
                </a:ext>
              </a:extLst>
            </p:cNvPr>
            <p:cNvSpPr txBox="1"/>
            <p:nvPr/>
          </p:nvSpPr>
          <p:spPr>
            <a:xfrm>
              <a:off x="5118335" y="3416612"/>
              <a:ext cx="2393315" cy="489621"/>
            </a:xfrm>
            <a:prstGeom prst="rect">
              <a:avLst/>
            </a:prstGeom>
          </p:spPr>
          <p:txBody>
            <a:bodyPr vert="horz" wrap="square" lIns="0" tIns="13335" rIns="0" bIns="0" rtlCol="0">
              <a:spAutoFit/>
            </a:bodyPr>
            <a:lstStyle/>
            <a:p>
              <a:pPr marR="0" lvl="0" algn="l" defTabSz="914400" rtl="0" eaLnBrk="1" fontAlgn="auto" latinLnBrk="0" hangingPunct="1">
                <a:lnSpc>
                  <a:spcPct val="114000"/>
                </a:lnSpc>
                <a:spcBef>
                  <a:spcPts val="0"/>
                </a:spcBef>
                <a:spcAft>
                  <a:spcPts val="800"/>
                </a:spcAft>
                <a:buClrTx/>
                <a:buSzTx/>
                <a:tabLst/>
                <a:defRPr/>
              </a:pP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Download Microsoft Project from the </a:t>
              </a:r>
              <a:r>
                <a:rPr kumimoji="0" lang="en-US" sz="1400" b="0" i="0" u="none" strike="noStrike" kern="1200" cap="none" spc="0" normalizeH="0" baseline="0" noProof="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hlinkClick r:id="rId18">
                    <a:extLst>
                      <a:ext uri="{A12FA001-AC4F-418D-AE19-62706E023703}">
                        <ahyp:hlinkClr xmlns:ahyp="http://schemas.microsoft.com/office/drawing/2018/hyperlinkcolor" val="tx"/>
                      </a:ext>
                    </a:extLst>
                  </a:hlinkClick>
                </a:rPr>
                <a:t>software catalog </a:t>
              </a: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object 24">
              <a:extLst>
                <a:ext uri="{FF2B5EF4-FFF2-40B4-BE49-F238E27FC236}">
                  <a16:creationId xmlns:a16="http://schemas.microsoft.com/office/drawing/2014/main" id="{82532BF2-1504-4DDB-B837-B8055D3D0C81}"/>
                </a:ext>
              </a:extLst>
            </p:cNvPr>
            <p:cNvSpPr txBox="1"/>
            <p:nvPr/>
          </p:nvSpPr>
          <p:spPr>
            <a:xfrm>
              <a:off x="5118335" y="4265346"/>
              <a:ext cx="2205990" cy="659796"/>
            </a:xfrm>
            <a:prstGeom prst="rect">
              <a:avLst/>
            </a:prstGeom>
          </p:spPr>
          <p:txBody>
            <a:bodyPr vert="horz" wrap="square" lIns="0" tIns="13335" rIns="0" bIns="0" rtlCol="0">
              <a:spAutoFit/>
            </a:bodyPr>
            <a:lstStyle/>
            <a:p>
              <a:pPr marR="5080">
                <a:spcBef>
                  <a:spcPts val="105"/>
                </a:spcBef>
              </a:pP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Complete </a:t>
              </a:r>
              <a:r>
                <a:rPr kumimoji="0" lang="en-US" sz="1400" b="0" i="0" u="none" strike="noStrike" kern="1200" cap="none" spc="0" normalizeH="0" baseline="0" noProof="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hlinkClick r:id="rId19">
                    <a:extLst>
                      <a:ext uri="{A12FA001-AC4F-418D-AE19-62706E023703}">
                        <ahyp:hlinkClr xmlns:ahyp="http://schemas.microsoft.com/office/drawing/2018/hyperlinkcolor" val="tx"/>
                      </a:ext>
                    </a:extLst>
                  </a:hlinkClick>
                </a:rPr>
                <a:t>MS Project Essentials Training</a:t>
              </a: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400" b="0"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if applicable</a:t>
              </a:r>
              <a:endParaRPr i="1">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object 25">
              <a:extLst>
                <a:ext uri="{FF2B5EF4-FFF2-40B4-BE49-F238E27FC236}">
                  <a16:creationId xmlns:a16="http://schemas.microsoft.com/office/drawing/2014/main" id="{7EEF0D82-5FE9-4809-9985-95CD3933A9CE}"/>
                </a:ext>
              </a:extLst>
            </p:cNvPr>
            <p:cNvSpPr txBox="1"/>
            <p:nvPr/>
          </p:nvSpPr>
          <p:spPr>
            <a:xfrm>
              <a:off x="1458460" y="2592506"/>
              <a:ext cx="2299335" cy="244041"/>
            </a:xfrm>
            <a:prstGeom prst="rect">
              <a:avLst/>
            </a:prstGeom>
          </p:spPr>
          <p:txBody>
            <a:bodyPr vert="horz" wrap="square" lIns="0" tIns="13335" rIns="0" bIns="0" rtlCol="0">
              <a:spAutoFit/>
            </a:bodyPr>
            <a:lstStyle/>
            <a:p>
              <a:pPr marR="0" lvl="0" algn="l" defTabSz="914400" rtl="0" eaLnBrk="1" fontAlgn="auto" latinLnBrk="0" hangingPunct="1">
                <a:lnSpc>
                  <a:spcPct val="114000"/>
                </a:lnSpc>
                <a:spcBef>
                  <a:spcPts val="0"/>
                </a:spcBef>
                <a:spcAft>
                  <a:spcPts val="800"/>
                </a:spcAft>
                <a:buClrTx/>
                <a:buSzTx/>
                <a:tabLst/>
                <a:defRPr/>
              </a:pP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Set up your Cura </a:t>
              </a: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20"/>
                </a:rPr>
                <a:t>profile</a:t>
              </a: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object 26">
              <a:extLst>
                <a:ext uri="{FF2B5EF4-FFF2-40B4-BE49-F238E27FC236}">
                  <a16:creationId xmlns:a16="http://schemas.microsoft.com/office/drawing/2014/main" id="{F5BF1658-0020-44FC-B099-095B47CCE751}"/>
                </a:ext>
              </a:extLst>
            </p:cNvPr>
            <p:cNvSpPr txBox="1"/>
            <p:nvPr/>
          </p:nvSpPr>
          <p:spPr>
            <a:xfrm>
              <a:off x="8896492" y="3416612"/>
              <a:ext cx="2213468" cy="735201"/>
            </a:xfrm>
            <a:prstGeom prst="rect">
              <a:avLst/>
            </a:prstGeom>
          </p:spPr>
          <p:txBody>
            <a:bodyPr vert="horz" wrap="square" lIns="0" tIns="13335" rIns="0" bIns="0" rtlCol="0">
              <a:spAutoFit/>
            </a:bodyPr>
            <a:lstStyle/>
            <a:p>
              <a:pPr marR="0" lvl="0" algn="l" defTabSz="914400" rtl="0" eaLnBrk="1" fontAlgn="auto" latinLnBrk="0" hangingPunct="1">
                <a:lnSpc>
                  <a:spcPct val="114000"/>
                </a:lnSpc>
                <a:spcBef>
                  <a:spcPts val="0"/>
                </a:spcBef>
                <a:spcAft>
                  <a:spcPts val="800"/>
                </a:spcAft>
                <a:buClrTx/>
                <a:buSzTx/>
                <a:tabLst/>
                <a:defRPr/>
              </a:pP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Complete</a:t>
              </a:r>
              <a:r>
                <a:rPr kumimoji="0" lang="en-US" sz="1400" b="0" i="0" u="none" strike="noStrike" kern="1200" cap="none" spc="0" normalizeH="0" baseline="0" noProof="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400" b="0" i="0" u="none" strike="noStrike" kern="1200" cap="none" spc="0" normalizeH="0" baseline="0" noProof="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hlinkClick r:id="rId21">
                    <a:extLst>
                      <a:ext uri="{A12FA001-AC4F-418D-AE19-62706E023703}">
                        <ahyp:hlinkClr xmlns:ahyp="http://schemas.microsoft.com/office/drawing/2018/hyperlinkcolor" val="tx"/>
                      </a:ext>
                    </a:extLst>
                  </a:hlinkClick>
                </a:rPr>
                <a:t>Powerpoint for non-designers</a:t>
              </a: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400" b="0"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if applicable </a:t>
              </a:r>
            </a:p>
          </p:txBody>
        </p:sp>
        <p:sp>
          <p:nvSpPr>
            <p:cNvPr id="27" name="object 27">
              <a:extLst>
                <a:ext uri="{FF2B5EF4-FFF2-40B4-BE49-F238E27FC236}">
                  <a16:creationId xmlns:a16="http://schemas.microsoft.com/office/drawing/2014/main" id="{D834F052-9CD8-443F-AD6B-27CCE2C766CD}"/>
                </a:ext>
              </a:extLst>
            </p:cNvPr>
            <p:cNvSpPr txBox="1"/>
            <p:nvPr/>
          </p:nvSpPr>
          <p:spPr>
            <a:xfrm>
              <a:off x="5118335" y="2592506"/>
              <a:ext cx="2393314" cy="716518"/>
            </a:xfrm>
            <a:prstGeom prst="rect">
              <a:avLst/>
            </a:prstGeom>
          </p:spPr>
          <p:txBody>
            <a:bodyPr vert="horz" wrap="square" lIns="0" tIns="13335" rIns="0" bIns="0" rtlCol="0">
              <a:spAutoFit/>
            </a:bodyPr>
            <a:lstStyle/>
            <a:p>
              <a:pPr marR="0" lvl="0" algn="l" defTabSz="914400" rtl="0" eaLnBrk="1" fontAlgn="auto" latinLnBrk="0" hangingPunct="1">
                <a:lnSpc>
                  <a:spcPct val="114000"/>
                </a:lnSpc>
                <a:spcBef>
                  <a:spcPts val="0"/>
                </a:spcBef>
                <a:spcAft>
                  <a:spcPts val="800"/>
                </a:spcAft>
                <a:buClrTx/>
                <a:buSzTx/>
                <a:tabLst/>
                <a:defRPr/>
              </a:pPr>
              <a:r>
                <a:rPr lang="en-US" sz="1400">
                  <a:solidFill>
                    <a:prstClr val="black"/>
                  </a:solidFill>
                  <a:latin typeface="Open Sans" panose="020B0606030504020204" pitchFamily="34" charset="0"/>
                  <a:ea typeface="Open Sans" panose="020B0606030504020204" pitchFamily="34" charset="0"/>
                  <a:cs typeface="Open Sans" panose="020B0606030504020204" pitchFamily="34" charset="0"/>
                </a:rPr>
                <a:t>Watch </a:t>
              </a: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Hybrid Project Management for PMs on </a:t>
              </a:r>
              <a:r>
                <a:rPr kumimoji="0" lang="en-US" sz="1400" b="0" i="0" u="sng" strike="noStrike" kern="1200" cap="none" spc="0" normalizeH="0" baseline="0" noProof="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hlinkClick r:id="rId22">
                    <a:extLst>
                      <a:ext uri="{A12FA001-AC4F-418D-AE19-62706E023703}">
                        <ahyp:hlinkClr xmlns:ahyp="http://schemas.microsoft.com/office/drawing/2018/hyperlinkcolor" val="tx"/>
                      </a:ext>
                    </a:extLst>
                  </a:hlinkClick>
                </a:rPr>
                <a:t>Udemy</a:t>
              </a:r>
              <a:endParaRPr kumimoji="0" lang="en-US" sz="1400" b="0" i="0" u="none" strike="noStrike" kern="1200" cap="none" spc="0" normalizeH="0" baseline="0" noProof="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object 29">
              <a:extLst>
                <a:ext uri="{FF2B5EF4-FFF2-40B4-BE49-F238E27FC236}">
                  <a16:creationId xmlns:a16="http://schemas.microsoft.com/office/drawing/2014/main" id="{08AB9DB3-52E9-4704-B867-7B7020E958C7}"/>
                </a:ext>
              </a:extLst>
            </p:cNvPr>
            <p:cNvSpPr txBox="1"/>
            <p:nvPr/>
          </p:nvSpPr>
          <p:spPr>
            <a:xfrm>
              <a:off x="8896493" y="5271381"/>
              <a:ext cx="2516505" cy="243400"/>
            </a:xfrm>
            <a:prstGeom prst="rect">
              <a:avLst/>
            </a:prstGeom>
          </p:spPr>
          <p:txBody>
            <a:bodyPr vert="horz" wrap="square" lIns="0" tIns="12700" rIns="0" bIns="0" rtlCol="0">
              <a:spAutoFit/>
            </a:bodyPr>
            <a:lstStyle/>
            <a:p>
              <a:pPr marR="0" lvl="0" algn="l" defTabSz="914400" rtl="0" eaLnBrk="1" fontAlgn="auto" latinLnBrk="0" hangingPunct="1">
                <a:lnSpc>
                  <a:spcPct val="114000"/>
                </a:lnSpc>
                <a:spcBef>
                  <a:spcPts val="0"/>
                </a:spcBef>
                <a:spcAft>
                  <a:spcPts val="800"/>
                </a:spcAft>
                <a:buClrTx/>
                <a:buSzTx/>
                <a:tabLst/>
                <a:defRPr/>
              </a:pP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Explore</a:t>
              </a:r>
              <a:r>
                <a:rPr kumimoji="0" lang="en-US" sz="1400" b="0" i="0" u="none" strike="noStrike" kern="1200" cap="none" spc="0" normalizeH="0" baseline="0" noProof="0">
                  <a:ln>
                    <a:noFill/>
                  </a:ln>
                  <a:solidFill>
                    <a:srgbClr val="000000">
                      <a:lumMod val="65000"/>
                      <a:lumOff val="35000"/>
                    </a:srgbClr>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400" b="0" i="0" u="none" strike="noStrike" kern="1200" cap="none" spc="0" normalizeH="0" baseline="0" noProof="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hlinkClick r:id="rId23">
                    <a:extLst>
                      <a:ext uri="{A12FA001-AC4F-418D-AE19-62706E023703}">
                        <ahyp:hlinkClr xmlns:ahyp="http://schemas.microsoft.com/office/drawing/2018/hyperlinkcolor" val="tx"/>
                      </a:ext>
                    </a:extLst>
                  </a:hlinkClick>
                </a:rPr>
                <a:t>Brand Space</a:t>
              </a:r>
              <a:endParaRPr kumimoji="0" lang="en-US" sz="1400" b="0" i="0" u="none" strike="noStrike" kern="1200" cap="none" spc="0" normalizeH="0" baseline="0" noProof="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0" name="object 30">
              <a:extLst>
                <a:ext uri="{FF2B5EF4-FFF2-40B4-BE49-F238E27FC236}">
                  <a16:creationId xmlns:a16="http://schemas.microsoft.com/office/drawing/2014/main" id="{F7A20105-29F0-44AD-B718-AB306FE18B24}"/>
                </a:ext>
              </a:extLst>
            </p:cNvPr>
            <p:cNvSpPr txBox="1"/>
            <p:nvPr/>
          </p:nvSpPr>
          <p:spPr>
            <a:xfrm>
              <a:off x="1458460" y="5163659"/>
              <a:ext cx="2454910" cy="488980"/>
            </a:xfrm>
            <a:prstGeom prst="rect">
              <a:avLst/>
            </a:prstGeom>
          </p:spPr>
          <p:txBody>
            <a:bodyPr vert="horz" wrap="square" lIns="0" tIns="12700" rIns="0" bIns="0" rtlCol="0">
              <a:spAutoFit/>
            </a:bodyPr>
            <a:lstStyle/>
            <a:p>
              <a:pPr marR="0" lvl="0" algn="l" defTabSz="914400" rtl="0" eaLnBrk="1" fontAlgn="auto" latinLnBrk="0" hangingPunct="1">
                <a:lnSpc>
                  <a:spcPct val="114000"/>
                </a:lnSpc>
                <a:spcBef>
                  <a:spcPts val="0"/>
                </a:spcBef>
                <a:spcAft>
                  <a:spcPts val="800"/>
                </a:spcAft>
                <a:buClrTx/>
                <a:buSzTx/>
                <a:tabLst/>
                <a:defRPr/>
              </a:pP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Watch</a:t>
              </a:r>
              <a:r>
                <a:rPr kumimoji="0" lang="en-US" sz="1400" b="0" i="0" u="none" strike="noStrike" kern="1200" cap="none" spc="0" normalizeH="0" baseline="0" noProof="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400" b="0" i="0" u="none" strike="noStrike" kern="1200" cap="none" spc="0" normalizeH="0" baseline="0" noProof="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hlinkClick r:id="rId24">
                    <a:extLst>
                      <a:ext uri="{A12FA001-AC4F-418D-AE19-62706E023703}">
                        <ahyp:hlinkClr xmlns:ahyp="http://schemas.microsoft.com/office/drawing/2018/hyperlinkcolor" val="tx"/>
                      </a:ext>
                    </a:extLst>
                  </a:hlinkClick>
                </a:rPr>
                <a:t>OperateEdge Overview and Demo  </a:t>
              </a:r>
              <a:endParaRPr kumimoji="0" lang="en-US" sz="1400" b="0" i="0" u="none" strike="noStrike" kern="1200" cap="none" spc="0" normalizeH="0" baseline="0" noProof="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object 31">
              <a:extLst>
                <a:ext uri="{FF2B5EF4-FFF2-40B4-BE49-F238E27FC236}">
                  <a16:creationId xmlns:a16="http://schemas.microsoft.com/office/drawing/2014/main" id="{CF78C1A7-C317-45A9-9176-BC7E9C009044}"/>
                </a:ext>
              </a:extLst>
            </p:cNvPr>
            <p:cNvSpPr txBox="1"/>
            <p:nvPr/>
          </p:nvSpPr>
          <p:spPr>
            <a:xfrm>
              <a:off x="5118335" y="5163659"/>
              <a:ext cx="2416175" cy="488980"/>
            </a:xfrm>
            <a:prstGeom prst="rect">
              <a:avLst/>
            </a:prstGeom>
          </p:spPr>
          <p:txBody>
            <a:bodyPr vert="horz" wrap="square" lIns="0" tIns="12700" rIns="0" bIns="0" rtlCol="0">
              <a:spAutoFit/>
            </a:bodyPr>
            <a:lstStyle/>
            <a:p>
              <a:pPr marR="0" lvl="0" algn="l" defTabSz="914400" rtl="0" eaLnBrk="1" fontAlgn="auto" latinLnBrk="0" hangingPunct="1">
                <a:lnSpc>
                  <a:spcPct val="114000"/>
                </a:lnSpc>
                <a:spcBef>
                  <a:spcPts val="0"/>
                </a:spcBef>
                <a:spcAft>
                  <a:spcPts val="800"/>
                </a:spcAft>
                <a:buClrTx/>
                <a:buSzTx/>
                <a:tabLst/>
                <a:defRPr/>
              </a:pP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Download Microsoft Visio from the </a:t>
              </a:r>
              <a:r>
                <a:rPr kumimoji="0" lang="en-US" sz="1400" b="0" i="0" u="none" strike="noStrike" kern="1200" cap="none" spc="0" normalizeH="0" baseline="0" noProof="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hlinkClick r:id="rId18">
                    <a:extLst>
                      <a:ext uri="{A12FA001-AC4F-418D-AE19-62706E023703}">
                        <ahyp:hlinkClr xmlns:ahyp="http://schemas.microsoft.com/office/drawing/2018/hyperlinkcolor" val="tx"/>
                      </a:ext>
                    </a:extLst>
                  </a:hlinkClick>
                </a:rPr>
                <a:t>software catalog  </a:t>
              </a:r>
              <a:endParaRPr kumimoji="0" lang="en-US" sz="1400" b="0" i="0" u="none" strike="noStrike" kern="1200" cap="none" spc="0" normalizeH="0" baseline="0" noProof="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248497976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and white logo&#10;&#10;Description automatically generated with low confidence">
            <a:extLst>
              <a:ext uri="{FF2B5EF4-FFF2-40B4-BE49-F238E27FC236}">
                <a16:creationId xmlns:a16="http://schemas.microsoft.com/office/drawing/2014/main" id="{2104776F-2C37-418F-B287-D22EBF6B2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128" y="414909"/>
            <a:ext cx="5833872" cy="5833872"/>
          </a:xfrm>
          <a:prstGeom prst="rect">
            <a:avLst/>
          </a:prstGeom>
        </p:spPr>
      </p:pic>
      <p:sp>
        <p:nvSpPr>
          <p:cNvPr id="6" name="Picture Placeholder 5">
            <a:extLst>
              <a:ext uri="{FF2B5EF4-FFF2-40B4-BE49-F238E27FC236}">
                <a16:creationId xmlns:a16="http://schemas.microsoft.com/office/drawing/2014/main" id="{E3FB4A2C-574E-4C3A-BAD2-C3A513B36211}"/>
              </a:ext>
            </a:extLst>
          </p:cNvPr>
          <p:cNvSpPr>
            <a:spLocks noGrp="1"/>
          </p:cNvSpPr>
          <p:nvPr>
            <p:ph type="pic" sz="quarter" idx="14"/>
          </p:nvPr>
        </p:nvSpPr>
        <p:spPr/>
      </p:sp>
      <p:sp>
        <p:nvSpPr>
          <p:cNvPr id="8" name="Text Placeholder 7">
            <a:extLst>
              <a:ext uri="{FF2B5EF4-FFF2-40B4-BE49-F238E27FC236}">
                <a16:creationId xmlns:a16="http://schemas.microsoft.com/office/drawing/2014/main" id="{0E40C5F5-D8CD-4DFA-844E-EDA44C994304}"/>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0268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8E2B94-1192-4A09-9A3E-CF51FB3D91FA}"/>
              </a:ext>
            </a:extLst>
          </p:cNvPr>
          <p:cNvPicPr>
            <a:picLocks noChangeAspect="1"/>
          </p:cNvPicPr>
          <p:nvPr/>
        </p:nvPicPr>
        <p:blipFill>
          <a:blip r:embed="rId2">
            <a:alphaModFix amt="88000"/>
            <a:extLst>
              <a:ext uri="{BEBA8EAE-BF5A-486C-A8C5-ECC9F3942E4B}">
                <a14:imgProps xmlns:a14="http://schemas.microsoft.com/office/drawing/2010/main">
                  <a14:imgLayer r:embed="rId3">
                    <a14:imgEffect>
                      <a14:colorTemperature colorTemp="8800"/>
                    </a14:imgEffect>
                    <a14:imgEffect>
                      <a14:saturation sat="16000"/>
                    </a14:imgEffect>
                  </a14:imgLayer>
                </a14:imgProps>
              </a:ext>
              <a:ext uri="{28A0092B-C50C-407E-A947-70E740481C1C}">
                <a14:useLocalDpi xmlns:a14="http://schemas.microsoft.com/office/drawing/2010/main" val="0"/>
              </a:ext>
            </a:extLst>
          </a:blip>
          <a:srcRect t="7848" b="7848"/>
          <a:stretch/>
        </p:blipFill>
        <p:spPr>
          <a:xfrm>
            <a:off x="0" y="1"/>
            <a:ext cx="12192000" cy="6857999"/>
          </a:xfrm>
          <a:prstGeom prst="rect">
            <a:avLst/>
          </a:prstGeom>
        </p:spPr>
      </p:pic>
      <p:sp>
        <p:nvSpPr>
          <p:cNvPr id="5" name="Rectangle 4">
            <a:extLst>
              <a:ext uri="{FF2B5EF4-FFF2-40B4-BE49-F238E27FC236}">
                <a16:creationId xmlns:a16="http://schemas.microsoft.com/office/drawing/2014/main" id="{1C39558D-305E-498F-85A4-EF175BA62B45}"/>
              </a:ext>
            </a:extLst>
          </p:cNvPr>
          <p:cNvSpPr/>
          <p:nvPr/>
        </p:nvSpPr>
        <p:spPr bwMode="gray">
          <a:xfrm>
            <a:off x="-13928" y="0"/>
            <a:ext cx="7133919" cy="6858000"/>
          </a:xfrm>
          <a:prstGeom prst="rect">
            <a:avLst/>
          </a:prstGeom>
          <a:gradFill>
            <a:gsLst>
              <a:gs pos="3000">
                <a:sysClr val="windowText" lastClr="000000">
                  <a:alpha val="90000"/>
                </a:sysClr>
              </a:gs>
              <a:gs pos="100000">
                <a:sysClr val="windowText" lastClr="000000">
                  <a:alpha val="0"/>
                </a:sysClr>
              </a:gs>
            </a:gsLst>
            <a:lin ang="0" scaled="0"/>
          </a:gra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black"/>
              </a:solidFill>
              <a:effectLst/>
              <a:uLnTx/>
              <a:uFillTx/>
              <a:latin typeface="Calibri Light"/>
            </a:endParaRPr>
          </a:p>
        </p:txBody>
      </p:sp>
      <p:grpSp>
        <p:nvGrpSpPr>
          <p:cNvPr id="2" name="Group 1">
            <a:extLst>
              <a:ext uri="{FF2B5EF4-FFF2-40B4-BE49-F238E27FC236}">
                <a16:creationId xmlns:a16="http://schemas.microsoft.com/office/drawing/2014/main" id="{69EFF631-BA5D-498C-82DD-BC924E5E4254}"/>
              </a:ext>
            </a:extLst>
          </p:cNvPr>
          <p:cNvGrpSpPr/>
          <p:nvPr/>
        </p:nvGrpSpPr>
        <p:grpSpPr>
          <a:xfrm>
            <a:off x="-233384" y="5124084"/>
            <a:ext cx="6478736" cy="1080120"/>
            <a:chOff x="-480272" y="5105796"/>
            <a:chExt cx="6478736" cy="1080120"/>
          </a:xfrm>
        </p:grpSpPr>
        <p:sp>
          <p:nvSpPr>
            <p:cNvPr id="7" name="Text Placeholder 1">
              <a:extLst>
                <a:ext uri="{FF2B5EF4-FFF2-40B4-BE49-F238E27FC236}">
                  <a16:creationId xmlns:a16="http://schemas.microsoft.com/office/drawing/2014/main" id="{6177D377-7291-40B5-BB72-393A8A87F960}"/>
                </a:ext>
              </a:extLst>
            </p:cNvPr>
            <p:cNvSpPr txBox="1">
              <a:spLocks/>
            </p:cNvSpPr>
            <p:nvPr/>
          </p:nvSpPr>
          <p:spPr>
            <a:xfrm>
              <a:off x="1735389" y="5169982"/>
              <a:ext cx="4263075" cy="938210"/>
            </a:xfrm>
            <a:prstGeom prst="rect">
              <a:avLst/>
            </a:prstGeom>
          </p:spPr>
          <p:txBody>
            <a:bodyPr vert="horz" lIns="0" tIns="0" rIns="0" bIns="0" rtlCol="0" anchor="ctr">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600" b="0" kern="1200">
                  <a:solidFill>
                    <a:schemeClr val="bg1"/>
                  </a:solidFill>
                  <a:latin typeface="Segoe UI Light" panose="020B0502040204020203" pitchFamily="34" charset="0"/>
                  <a:ea typeface="Segoe UI Semilight" charset="0"/>
                  <a:cs typeface="Segoe UI Semilight" charset="0"/>
                </a:defRPr>
              </a:lvl1pPr>
              <a:lvl2pPr marL="478851" indent="0" algn="l" defTabSz="1219170" rtl="0" eaLnBrk="1" latinLnBrk="0" hangingPunct="1">
                <a:spcBef>
                  <a:spcPts val="0"/>
                </a:spcBef>
                <a:spcAft>
                  <a:spcPts val="1333"/>
                </a:spcAft>
                <a:buClrTx/>
                <a:buSzPct val="100000"/>
                <a:buFont typeface="Arial"/>
                <a:buNone/>
                <a:defRPr lang="en-US" sz="1900" b="1" kern="1200">
                  <a:solidFill>
                    <a:schemeClr val="tx1">
                      <a:tint val="75000"/>
                    </a:schemeClr>
                  </a:solidFill>
                  <a:latin typeface="Segoe UI Semilight" charset="0"/>
                  <a:ea typeface="Segoe UI Semilight" charset="0"/>
                  <a:cs typeface="Segoe UI Semilight" charset="0"/>
                </a:defRPr>
              </a:lvl2pPr>
              <a:lvl3pPr marL="957703" indent="0" algn="l" defTabSz="1219170" rtl="0" eaLnBrk="1" latinLnBrk="0" hangingPunct="1">
                <a:spcBef>
                  <a:spcPts val="0"/>
                </a:spcBef>
                <a:spcAft>
                  <a:spcPts val="1333"/>
                </a:spcAft>
                <a:buClrTx/>
                <a:buSzPct val="100000"/>
                <a:buFont typeface="Arial" panose="020B0604020202020204" pitchFamily="34" charset="0"/>
                <a:buNone/>
                <a:defRPr lang="en-US" sz="1700" kern="1200">
                  <a:solidFill>
                    <a:schemeClr val="tx1">
                      <a:tint val="75000"/>
                    </a:schemeClr>
                  </a:solidFill>
                  <a:latin typeface="Segoe UI Semilight" charset="0"/>
                  <a:ea typeface="Segoe UI Semilight" charset="0"/>
                  <a:cs typeface="Segoe UI Semilight" charset="0"/>
                </a:defRPr>
              </a:lvl3pPr>
              <a:lvl4pPr marL="1436554" indent="0" algn="l" defTabSz="1219170" rtl="0" eaLnBrk="1" latinLnBrk="0" hangingPunct="1">
                <a:spcBef>
                  <a:spcPts val="0"/>
                </a:spcBef>
                <a:spcAft>
                  <a:spcPts val="1333"/>
                </a:spcAft>
                <a:buClrTx/>
                <a:buSzPct val="100000"/>
                <a:buFont typeface="Verdana" panose="020B0604030504040204" pitchFamily="34" charset="0"/>
                <a:buNone/>
                <a:defRPr lang="en-US" sz="1500" kern="1200" baseline="0">
                  <a:solidFill>
                    <a:schemeClr val="tx1">
                      <a:tint val="75000"/>
                    </a:schemeClr>
                  </a:solidFill>
                  <a:latin typeface="Segoe UI Semilight" charset="0"/>
                  <a:ea typeface="Segoe UI Semilight" charset="0"/>
                  <a:cs typeface="Segoe UI Semilight" charset="0"/>
                </a:defRPr>
              </a:lvl4pPr>
              <a:lvl5pPr marL="1915406" indent="0" algn="l" defTabSz="1064657" rtl="0" eaLnBrk="1" latinLnBrk="0" hangingPunct="1">
                <a:spcBef>
                  <a:spcPts val="0"/>
                </a:spcBef>
                <a:spcAft>
                  <a:spcPts val="1333"/>
                </a:spcAft>
                <a:buClrTx/>
                <a:buSzPct val="100000"/>
                <a:buFont typeface="Verdana" panose="020B0604030504040204" pitchFamily="34" charset="0"/>
                <a:buNone/>
                <a:tabLst/>
                <a:defRPr lang="en-US" sz="1500" kern="1200" baseline="0">
                  <a:solidFill>
                    <a:schemeClr val="tx1">
                      <a:tint val="75000"/>
                    </a:schemeClr>
                  </a:solidFill>
                  <a:latin typeface="Segoe UI Semilight" charset="0"/>
                  <a:ea typeface="Segoe UI Semilight" charset="0"/>
                  <a:cs typeface="Segoe UI Semilight" charset="0"/>
                </a:defRPr>
              </a:lvl5pPr>
              <a:lvl6pPr marL="2394257"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6pPr>
              <a:lvl7pPr marL="2873109" indent="0" algn="l" defTabSz="1219170" rtl="0" eaLnBrk="1" latinLnBrk="0" hangingPunct="1">
                <a:spcBef>
                  <a:spcPts val="0"/>
                </a:spcBef>
                <a:spcAft>
                  <a:spcPts val="1333"/>
                </a:spcAft>
                <a:buFont typeface="Verdana" panose="020B0604030504040204" pitchFamily="34" charset="0"/>
                <a:buNone/>
                <a:defRPr sz="1500" kern="1200">
                  <a:solidFill>
                    <a:schemeClr val="tx1">
                      <a:tint val="75000"/>
                    </a:schemeClr>
                  </a:solidFill>
                  <a:latin typeface="+mn-lt"/>
                  <a:ea typeface="+mn-ea"/>
                  <a:cs typeface="+mn-cs"/>
                </a:defRPr>
              </a:lvl7pPr>
              <a:lvl8pPr marL="3351960"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8pPr>
              <a:lvl9pPr marL="3830811"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9pPr>
            </a:lstStyle>
            <a:p>
              <a:pPr>
                <a:spcAft>
                  <a:spcPts val="3000"/>
                </a:spcAft>
                <a:defRPr/>
              </a:pPr>
              <a:r>
                <a:rPr lang="en-US" sz="2800" dirty="0">
                  <a:latin typeface="Open Sans" panose="020B0606030504020204" pitchFamily="34" charset="0"/>
                  <a:ea typeface="Open Sans" panose="020B0606030504020204" pitchFamily="34" charset="0"/>
                  <a:cs typeface="Open Sans" panose="020B0606030504020204" pitchFamily="34" charset="0"/>
                </a:rPr>
                <a:t>Business Understanding</a:t>
              </a:r>
            </a:p>
          </p:txBody>
        </p:sp>
        <p:sp>
          <p:nvSpPr>
            <p:cNvPr id="8" name="Text Placeholder 2">
              <a:extLst>
                <a:ext uri="{FF2B5EF4-FFF2-40B4-BE49-F238E27FC236}">
                  <a16:creationId xmlns:a16="http://schemas.microsoft.com/office/drawing/2014/main" id="{D7522D0C-F17A-4506-9BBE-8656B25725BC}"/>
                </a:ext>
              </a:extLst>
            </p:cNvPr>
            <p:cNvSpPr txBox="1">
              <a:spLocks/>
            </p:cNvSpPr>
            <p:nvPr/>
          </p:nvSpPr>
          <p:spPr>
            <a:xfrm>
              <a:off x="-480272" y="5169982"/>
              <a:ext cx="1793632" cy="938210"/>
            </a:xfrm>
            <a:prstGeom prst="rect">
              <a:avLst/>
            </a:prstGeom>
          </p:spPr>
          <p:txBody>
            <a:bodyPr vert="horz" lIns="0" tIns="0" rIns="0" bIns="0" rtlCol="0" anchor="ctr">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9600" b="0" kern="1200">
                  <a:solidFill>
                    <a:schemeClr val="bg1"/>
                  </a:solidFill>
                  <a:latin typeface="Segoe UI Light" panose="020B0502040204020203" pitchFamily="34" charset="0"/>
                  <a:ea typeface="Segoe UI Semilight" charset="0"/>
                  <a:cs typeface="Segoe UI Semilight" charset="0"/>
                </a:defRPr>
              </a:lvl1pPr>
              <a:lvl2pPr marL="478851" indent="0" algn="l" defTabSz="1219170" rtl="0" eaLnBrk="1" latinLnBrk="0" hangingPunct="1">
                <a:spcBef>
                  <a:spcPts val="0"/>
                </a:spcBef>
                <a:spcAft>
                  <a:spcPts val="1333"/>
                </a:spcAft>
                <a:buClrTx/>
                <a:buSzPct val="100000"/>
                <a:buFont typeface="Arial"/>
                <a:buNone/>
                <a:defRPr lang="en-US" sz="1900" b="1" kern="1200">
                  <a:solidFill>
                    <a:schemeClr val="tx1">
                      <a:tint val="75000"/>
                    </a:schemeClr>
                  </a:solidFill>
                  <a:latin typeface="Segoe UI Semilight" charset="0"/>
                  <a:ea typeface="Segoe UI Semilight" charset="0"/>
                  <a:cs typeface="Segoe UI Semilight" charset="0"/>
                </a:defRPr>
              </a:lvl2pPr>
              <a:lvl3pPr marL="957703" indent="0" algn="l" defTabSz="1219170" rtl="0" eaLnBrk="1" latinLnBrk="0" hangingPunct="1">
                <a:spcBef>
                  <a:spcPts val="0"/>
                </a:spcBef>
                <a:spcAft>
                  <a:spcPts val="1333"/>
                </a:spcAft>
                <a:buClrTx/>
                <a:buSzPct val="100000"/>
                <a:buFont typeface="Arial" panose="020B0604020202020204" pitchFamily="34" charset="0"/>
                <a:buNone/>
                <a:defRPr lang="en-US" sz="1700" kern="1200">
                  <a:solidFill>
                    <a:schemeClr val="tx1">
                      <a:tint val="75000"/>
                    </a:schemeClr>
                  </a:solidFill>
                  <a:latin typeface="Segoe UI Semilight" charset="0"/>
                  <a:ea typeface="Segoe UI Semilight" charset="0"/>
                  <a:cs typeface="Segoe UI Semilight" charset="0"/>
                </a:defRPr>
              </a:lvl3pPr>
              <a:lvl4pPr marL="1436554" indent="0" algn="l" defTabSz="1219170" rtl="0" eaLnBrk="1" latinLnBrk="0" hangingPunct="1">
                <a:spcBef>
                  <a:spcPts val="0"/>
                </a:spcBef>
                <a:spcAft>
                  <a:spcPts val="1333"/>
                </a:spcAft>
                <a:buClrTx/>
                <a:buSzPct val="100000"/>
                <a:buFont typeface="Verdana" panose="020B0604030504040204" pitchFamily="34" charset="0"/>
                <a:buNone/>
                <a:defRPr lang="en-US" sz="1500" kern="1200" baseline="0">
                  <a:solidFill>
                    <a:schemeClr val="tx1">
                      <a:tint val="75000"/>
                    </a:schemeClr>
                  </a:solidFill>
                  <a:latin typeface="Segoe UI Semilight" charset="0"/>
                  <a:ea typeface="Segoe UI Semilight" charset="0"/>
                  <a:cs typeface="Segoe UI Semilight" charset="0"/>
                </a:defRPr>
              </a:lvl4pPr>
              <a:lvl5pPr marL="1915406" indent="0" algn="l" defTabSz="1064657" rtl="0" eaLnBrk="1" latinLnBrk="0" hangingPunct="1">
                <a:spcBef>
                  <a:spcPts val="0"/>
                </a:spcBef>
                <a:spcAft>
                  <a:spcPts val="1333"/>
                </a:spcAft>
                <a:buClrTx/>
                <a:buSzPct val="100000"/>
                <a:buFont typeface="Verdana" panose="020B0604030504040204" pitchFamily="34" charset="0"/>
                <a:buNone/>
                <a:tabLst/>
                <a:defRPr lang="en-US" sz="1500" kern="1200" baseline="0">
                  <a:solidFill>
                    <a:schemeClr val="tx1">
                      <a:tint val="75000"/>
                    </a:schemeClr>
                  </a:solidFill>
                  <a:latin typeface="Segoe UI Semilight" charset="0"/>
                  <a:ea typeface="Segoe UI Semilight" charset="0"/>
                  <a:cs typeface="Segoe UI Semilight" charset="0"/>
                </a:defRPr>
              </a:lvl5pPr>
              <a:lvl6pPr marL="2394257"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6pPr>
              <a:lvl7pPr marL="2873109" indent="0" algn="l" defTabSz="1219170" rtl="0" eaLnBrk="1" latinLnBrk="0" hangingPunct="1">
                <a:spcBef>
                  <a:spcPts val="0"/>
                </a:spcBef>
                <a:spcAft>
                  <a:spcPts val="1333"/>
                </a:spcAft>
                <a:buFont typeface="Verdana" panose="020B0604030504040204" pitchFamily="34" charset="0"/>
                <a:buNone/>
                <a:defRPr sz="1500" kern="1200">
                  <a:solidFill>
                    <a:schemeClr val="tx1">
                      <a:tint val="75000"/>
                    </a:schemeClr>
                  </a:solidFill>
                  <a:latin typeface="+mn-lt"/>
                  <a:ea typeface="+mn-ea"/>
                  <a:cs typeface="+mn-cs"/>
                </a:defRPr>
              </a:lvl7pPr>
              <a:lvl8pPr marL="3351960"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8pPr>
              <a:lvl9pPr marL="3830811"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9600" b="0" i="0" u="none" strike="noStrike" kern="1200" cap="none" spc="0" normalizeH="0" baseline="0" noProof="0">
                  <a:ln>
                    <a:noFill/>
                  </a:ln>
                  <a:solidFill>
                    <a:sysClr val="window" lastClr="FFFFFF"/>
                  </a:solidFill>
                  <a:effectLst/>
                  <a:uLnTx/>
                  <a:uFillTx/>
                  <a:latin typeface="Segoe UI Light" panose="020B0502040204020203" pitchFamily="34" charset="0"/>
                  <a:cs typeface="Segoe UI Semilight" charset="0"/>
                </a:rPr>
                <a:t>01</a:t>
              </a:r>
            </a:p>
          </p:txBody>
        </p:sp>
        <p:cxnSp>
          <p:nvCxnSpPr>
            <p:cNvPr id="9" name="Straight Connector 8">
              <a:extLst>
                <a:ext uri="{FF2B5EF4-FFF2-40B4-BE49-F238E27FC236}">
                  <a16:creationId xmlns:a16="http://schemas.microsoft.com/office/drawing/2014/main" id="{9FBE612A-3A74-4367-8FD8-CEC5B79D3C52}"/>
                </a:ext>
              </a:extLst>
            </p:cNvPr>
            <p:cNvCxnSpPr/>
            <p:nvPr/>
          </p:nvCxnSpPr>
          <p:spPr>
            <a:xfrm>
              <a:off x="1547588" y="5105796"/>
              <a:ext cx="0" cy="1080120"/>
            </a:xfrm>
            <a:prstGeom prst="line">
              <a:avLst/>
            </a:prstGeom>
            <a:noFill/>
            <a:ln w="28575" cap="flat" cmpd="sng" algn="ctr">
              <a:solidFill>
                <a:srgbClr val="86BC25"/>
              </a:solidFill>
              <a:prstDash val="solid"/>
            </a:ln>
            <a:effectLst/>
          </p:spPr>
        </p:cxnSp>
      </p:grpSp>
    </p:spTree>
    <p:extLst>
      <p:ext uri="{BB962C8B-B14F-4D97-AF65-F5344CB8AC3E}">
        <p14:creationId xmlns:p14="http://schemas.microsoft.com/office/powerpoint/2010/main" val="31368784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 day in a life of an Operate practitioner">
            <a:hlinkClick r:id="" action="ppaction://media"/>
            <a:extLst>
              <a:ext uri="{FF2B5EF4-FFF2-40B4-BE49-F238E27FC236}">
                <a16:creationId xmlns:a16="http://schemas.microsoft.com/office/drawing/2014/main" id="{AA5668EB-E50A-4128-A8E8-3AD145F995D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571904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1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hat, holding, shirt&#10;&#10;Description automatically generated">
            <a:extLst>
              <a:ext uri="{FF2B5EF4-FFF2-40B4-BE49-F238E27FC236}">
                <a16:creationId xmlns:a16="http://schemas.microsoft.com/office/drawing/2014/main" id="{D28E2B94-1192-4A09-9A3E-CF51FB3D91F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15000"/>
                    </a14:imgEffect>
                  </a14:imgLayer>
                </a14:imgProps>
              </a:ext>
            </a:extLst>
          </a:blip>
          <a:srcRect b="5637"/>
          <a:stretch/>
        </p:blipFill>
        <p:spPr>
          <a:xfrm>
            <a:off x="0" y="1"/>
            <a:ext cx="12192000" cy="6857999"/>
          </a:xfrm>
          <a:prstGeom prst="rect">
            <a:avLst/>
          </a:prstGeom>
        </p:spPr>
      </p:pic>
      <p:sp>
        <p:nvSpPr>
          <p:cNvPr id="5" name="Rectangle 4">
            <a:extLst>
              <a:ext uri="{FF2B5EF4-FFF2-40B4-BE49-F238E27FC236}">
                <a16:creationId xmlns:a16="http://schemas.microsoft.com/office/drawing/2014/main" id="{1C39558D-305E-498F-85A4-EF175BA62B45}"/>
              </a:ext>
            </a:extLst>
          </p:cNvPr>
          <p:cNvSpPr/>
          <p:nvPr/>
        </p:nvSpPr>
        <p:spPr bwMode="gray">
          <a:xfrm>
            <a:off x="-13928" y="0"/>
            <a:ext cx="7133919" cy="6858000"/>
          </a:xfrm>
          <a:prstGeom prst="rect">
            <a:avLst/>
          </a:prstGeom>
          <a:gradFill>
            <a:gsLst>
              <a:gs pos="3000">
                <a:sysClr val="windowText" lastClr="000000">
                  <a:alpha val="90000"/>
                </a:sysClr>
              </a:gs>
              <a:gs pos="100000">
                <a:sysClr val="windowText" lastClr="000000">
                  <a:alpha val="0"/>
                </a:sysClr>
              </a:gs>
            </a:gsLst>
            <a:lin ang="0" scaled="0"/>
          </a:gra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black"/>
              </a:solidFill>
              <a:effectLst/>
              <a:uLnTx/>
              <a:uFillTx/>
              <a:latin typeface="Calibri Light"/>
            </a:endParaRPr>
          </a:p>
        </p:txBody>
      </p:sp>
      <p:grpSp>
        <p:nvGrpSpPr>
          <p:cNvPr id="13" name="Group 12">
            <a:extLst>
              <a:ext uri="{FF2B5EF4-FFF2-40B4-BE49-F238E27FC236}">
                <a16:creationId xmlns:a16="http://schemas.microsoft.com/office/drawing/2014/main" id="{7AFC4639-FED9-45B4-8EBA-4BE4C971FE14}"/>
              </a:ext>
            </a:extLst>
          </p:cNvPr>
          <p:cNvGrpSpPr/>
          <p:nvPr/>
        </p:nvGrpSpPr>
        <p:grpSpPr>
          <a:xfrm>
            <a:off x="-233384" y="5124084"/>
            <a:ext cx="6462728" cy="1080120"/>
            <a:chOff x="-233384" y="5124084"/>
            <a:chExt cx="6462728" cy="1080120"/>
          </a:xfrm>
        </p:grpSpPr>
        <p:sp>
          <p:nvSpPr>
            <p:cNvPr id="7" name="Text Placeholder 1">
              <a:extLst>
                <a:ext uri="{FF2B5EF4-FFF2-40B4-BE49-F238E27FC236}">
                  <a16:creationId xmlns:a16="http://schemas.microsoft.com/office/drawing/2014/main" id="{6177D377-7291-40B5-BB72-393A8A87F960}"/>
                </a:ext>
              </a:extLst>
            </p:cNvPr>
            <p:cNvSpPr txBox="1">
              <a:spLocks/>
            </p:cNvSpPr>
            <p:nvPr/>
          </p:nvSpPr>
          <p:spPr>
            <a:xfrm>
              <a:off x="1982277" y="5188270"/>
              <a:ext cx="4247067" cy="938210"/>
            </a:xfrm>
            <a:prstGeom prst="rect">
              <a:avLst/>
            </a:prstGeom>
          </p:spPr>
          <p:txBody>
            <a:bodyPr vert="horz" lIns="0" tIns="0" rIns="0" bIns="0" rtlCol="0" anchor="ctr">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600" b="0" kern="1200">
                  <a:solidFill>
                    <a:schemeClr val="bg1"/>
                  </a:solidFill>
                  <a:latin typeface="Segoe UI Light" panose="020B0502040204020203" pitchFamily="34" charset="0"/>
                  <a:ea typeface="Segoe UI Semilight" charset="0"/>
                  <a:cs typeface="Segoe UI Semilight" charset="0"/>
                </a:defRPr>
              </a:lvl1pPr>
              <a:lvl2pPr marL="478851" indent="0" algn="l" defTabSz="1219170" rtl="0" eaLnBrk="1" latinLnBrk="0" hangingPunct="1">
                <a:spcBef>
                  <a:spcPts val="0"/>
                </a:spcBef>
                <a:spcAft>
                  <a:spcPts val="1333"/>
                </a:spcAft>
                <a:buClrTx/>
                <a:buSzPct val="100000"/>
                <a:buFont typeface="Arial"/>
                <a:buNone/>
                <a:defRPr lang="en-US" sz="1900" b="1" kern="1200">
                  <a:solidFill>
                    <a:schemeClr val="tx1">
                      <a:tint val="75000"/>
                    </a:schemeClr>
                  </a:solidFill>
                  <a:latin typeface="Segoe UI Semilight" charset="0"/>
                  <a:ea typeface="Segoe UI Semilight" charset="0"/>
                  <a:cs typeface="Segoe UI Semilight" charset="0"/>
                </a:defRPr>
              </a:lvl2pPr>
              <a:lvl3pPr marL="957703" indent="0" algn="l" defTabSz="1219170" rtl="0" eaLnBrk="1" latinLnBrk="0" hangingPunct="1">
                <a:spcBef>
                  <a:spcPts val="0"/>
                </a:spcBef>
                <a:spcAft>
                  <a:spcPts val="1333"/>
                </a:spcAft>
                <a:buClrTx/>
                <a:buSzPct val="100000"/>
                <a:buFont typeface="Arial" panose="020B0604020202020204" pitchFamily="34" charset="0"/>
                <a:buNone/>
                <a:defRPr lang="en-US" sz="1700" kern="1200">
                  <a:solidFill>
                    <a:schemeClr val="tx1">
                      <a:tint val="75000"/>
                    </a:schemeClr>
                  </a:solidFill>
                  <a:latin typeface="Segoe UI Semilight" charset="0"/>
                  <a:ea typeface="Segoe UI Semilight" charset="0"/>
                  <a:cs typeface="Segoe UI Semilight" charset="0"/>
                </a:defRPr>
              </a:lvl3pPr>
              <a:lvl4pPr marL="1436554" indent="0" algn="l" defTabSz="1219170" rtl="0" eaLnBrk="1" latinLnBrk="0" hangingPunct="1">
                <a:spcBef>
                  <a:spcPts val="0"/>
                </a:spcBef>
                <a:spcAft>
                  <a:spcPts val="1333"/>
                </a:spcAft>
                <a:buClrTx/>
                <a:buSzPct val="100000"/>
                <a:buFont typeface="Verdana" panose="020B0604030504040204" pitchFamily="34" charset="0"/>
                <a:buNone/>
                <a:defRPr lang="en-US" sz="1500" kern="1200" baseline="0">
                  <a:solidFill>
                    <a:schemeClr val="tx1">
                      <a:tint val="75000"/>
                    </a:schemeClr>
                  </a:solidFill>
                  <a:latin typeface="Segoe UI Semilight" charset="0"/>
                  <a:ea typeface="Segoe UI Semilight" charset="0"/>
                  <a:cs typeface="Segoe UI Semilight" charset="0"/>
                </a:defRPr>
              </a:lvl4pPr>
              <a:lvl5pPr marL="1915406" indent="0" algn="l" defTabSz="1064657" rtl="0" eaLnBrk="1" latinLnBrk="0" hangingPunct="1">
                <a:spcBef>
                  <a:spcPts val="0"/>
                </a:spcBef>
                <a:spcAft>
                  <a:spcPts val="1333"/>
                </a:spcAft>
                <a:buClrTx/>
                <a:buSzPct val="100000"/>
                <a:buFont typeface="Verdana" panose="020B0604030504040204" pitchFamily="34" charset="0"/>
                <a:buNone/>
                <a:tabLst/>
                <a:defRPr lang="en-US" sz="1500" kern="1200" baseline="0">
                  <a:solidFill>
                    <a:schemeClr val="tx1">
                      <a:tint val="75000"/>
                    </a:schemeClr>
                  </a:solidFill>
                  <a:latin typeface="Segoe UI Semilight" charset="0"/>
                  <a:ea typeface="Segoe UI Semilight" charset="0"/>
                  <a:cs typeface="Segoe UI Semilight" charset="0"/>
                </a:defRPr>
              </a:lvl5pPr>
              <a:lvl6pPr marL="2394257"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6pPr>
              <a:lvl7pPr marL="2873109" indent="0" algn="l" defTabSz="1219170" rtl="0" eaLnBrk="1" latinLnBrk="0" hangingPunct="1">
                <a:spcBef>
                  <a:spcPts val="0"/>
                </a:spcBef>
                <a:spcAft>
                  <a:spcPts val="1333"/>
                </a:spcAft>
                <a:buFont typeface="Verdana" panose="020B0604030504040204" pitchFamily="34" charset="0"/>
                <a:buNone/>
                <a:defRPr sz="1500" kern="1200">
                  <a:solidFill>
                    <a:schemeClr val="tx1">
                      <a:tint val="75000"/>
                    </a:schemeClr>
                  </a:solidFill>
                  <a:latin typeface="+mn-lt"/>
                  <a:ea typeface="+mn-ea"/>
                  <a:cs typeface="+mn-cs"/>
                </a:defRPr>
              </a:lvl7pPr>
              <a:lvl8pPr marL="3351960"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8pPr>
              <a:lvl9pPr marL="3830811"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9pPr>
            </a:lstStyle>
            <a:p>
              <a:r>
                <a:rPr lang="en-US" dirty="0">
                  <a:latin typeface="Open Sans" panose="020B0606030504020204" pitchFamily="34" charset="0"/>
                  <a:ea typeface="Open Sans" panose="020B0606030504020204" pitchFamily="34" charset="0"/>
                  <a:cs typeface="Open Sans" panose="020B0606030504020204" pitchFamily="34" charset="0"/>
                </a:rPr>
                <a:t>Data Mining and Cleaning</a:t>
              </a:r>
            </a:p>
          </p:txBody>
        </p:sp>
        <p:sp>
          <p:nvSpPr>
            <p:cNvPr id="8" name="Text Placeholder 2">
              <a:extLst>
                <a:ext uri="{FF2B5EF4-FFF2-40B4-BE49-F238E27FC236}">
                  <a16:creationId xmlns:a16="http://schemas.microsoft.com/office/drawing/2014/main" id="{D7522D0C-F17A-4506-9BBE-8656B25725BC}"/>
                </a:ext>
              </a:extLst>
            </p:cNvPr>
            <p:cNvSpPr txBox="1">
              <a:spLocks/>
            </p:cNvSpPr>
            <p:nvPr/>
          </p:nvSpPr>
          <p:spPr>
            <a:xfrm>
              <a:off x="-233384" y="5188270"/>
              <a:ext cx="1793632" cy="938210"/>
            </a:xfrm>
            <a:prstGeom prst="rect">
              <a:avLst/>
            </a:prstGeom>
          </p:spPr>
          <p:txBody>
            <a:bodyPr vert="horz" lIns="0" tIns="0" rIns="0" bIns="0" rtlCol="0" anchor="ctr">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9600" b="0" kern="1200">
                  <a:solidFill>
                    <a:schemeClr val="bg1"/>
                  </a:solidFill>
                  <a:latin typeface="Segoe UI Light" panose="020B0502040204020203" pitchFamily="34" charset="0"/>
                  <a:ea typeface="Segoe UI Semilight" charset="0"/>
                  <a:cs typeface="Segoe UI Semilight" charset="0"/>
                </a:defRPr>
              </a:lvl1pPr>
              <a:lvl2pPr marL="478851" indent="0" algn="l" defTabSz="1219170" rtl="0" eaLnBrk="1" latinLnBrk="0" hangingPunct="1">
                <a:spcBef>
                  <a:spcPts val="0"/>
                </a:spcBef>
                <a:spcAft>
                  <a:spcPts val="1333"/>
                </a:spcAft>
                <a:buClrTx/>
                <a:buSzPct val="100000"/>
                <a:buFont typeface="Arial"/>
                <a:buNone/>
                <a:defRPr lang="en-US" sz="1900" b="1" kern="1200">
                  <a:solidFill>
                    <a:schemeClr val="tx1">
                      <a:tint val="75000"/>
                    </a:schemeClr>
                  </a:solidFill>
                  <a:latin typeface="Segoe UI Semilight" charset="0"/>
                  <a:ea typeface="Segoe UI Semilight" charset="0"/>
                  <a:cs typeface="Segoe UI Semilight" charset="0"/>
                </a:defRPr>
              </a:lvl2pPr>
              <a:lvl3pPr marL="957703" indent="0" algn="l" defTabSz="1219170" rtl="0" eaLnBrk="1" latinLnBrk="0" hangingPunct="1">
                <a:spcBef>
                  <a:spcPts val="0"/>
                </a:spcBef>
                <a:spcAft>
                  <a:spcPts val="1333"/>
                </a:spcAft>
                <a:buClrTx/>
                <a:buSzPct val="100000"/>
                <a:buFont typeface="Arial" panose="020B0604020202020204" pitchFamily="34" charset="0"/>
                <a:buNone/>
                <a:defRPr lang="en-US" sz="1700" kern="1200">
                  <a:solidFill>
                    <a:schemeClr val="tx1">
                      <a:tint val="75000"/>
                    </a:schemeClr>
                  </a:solidFill>
                  <a:latin typeface="Segoe UI Semilight" charset="0"/>
                  <a:ea typeface="Segoe UI Semilight" charset="0"/>
                  <a:cs typeface="Segoe UI Semilight" charset="0"/>
                </a:defRPr>
              </a:lvl3pPr>
              <a:lvl4pPr marL="1436554" indent="0" algn="l" defTabSz="1219170" rtl="0" eaLnBrk="1" latinLnBrk="0" hangingPunct="1">
                <a:spcBef>
                  <a:spcPts val="0"/>
                </a:spcBef>
                <a:spcAft>
                  <a:spcPts val="1333"/>
                </a:spcAft>
                <a:buClrTx/>
                <a:buSzPct val="100000"/>
                <a:buFont typeface="Verdana" panose="020B0604030504040204" pitchFamily="34" charset="0"/>
                <a:buNone/>
                <a:defRPr lang="en-US" sz="1500" kern="1200" baseline="0">
                  <a:solidFill>
                    <a:schemeClr val="tx1">
                      <a:tint val="75000"/>
                    </a:schemeClr>
                  </a:solidFill>
                  <a:latin typeface="Segoe UI Semilight" charset="0"/>
                  <a:ea typeface="Segoe UI Semilight" charset="0"/>
                  <a:cs typeface="Segoe UI Semilight" charset="0"/>
                </a:defRPr>
              </a:lvl4pPr>
              <a:lvl5pPr marL="1915406" indent="0" algn="l" defTabSz="1064657" rtl="0" eaLnBrk="1" latinLnBrk="0" hangingPunct="1">
                <a:spcBef>
                  <a:spcPts val="0"/>
                </a:spcBef>
                <a:spcAft>
                  <a:spcPts val="1333"/>
                </a:spcAft>
                <a:buClrTx/>
                <a:buSzPct val="100000"/>
                <a:buFont typeface="Verdana" panose="020B0604030504040204" pitchFamily="34" charset="0"/>
                <a:buNone/>
                <a:tabLst/>
                <a:defRPr lang="en-US" sz="1500" kern="1200" baseline="0">
                  <a:solidFill>
                    <a:schemeClr val="tx1">
                      <a:tint val="75000"/>
                    </a:schemeClr>
                  </a:solidFill>
                  <a:latin typeface="Segoe UI Semilight" charset="0"/>
                  <a:ea typeface="Segoe UI Semilight" charset="0"/>
                  <a:cs typeface="Segoe UI Semilight" charset="0"/>
                </a:defRPr>
              </a:lvl5pPr>
              <a:lvl6pPr marL="2394257"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6pPr>
              <a:lvl7pPr marL="2873109" indent="0" algn="l" defTabSz="1219170" rtl="0" eaLnBrk="1" latinLnBrk="0" hangingPunct="1">
                <a:spcBef>
                  <a:spcPts val="0"/>
                </a:spcBef>
                <a:spcAft>
                  <a:spcPts val="1333"/>
                </a:spcAft>
                <a:buFont typeface="Verdana" panose="020B0604030504040204" pitchFamily="34" charset="0"/>
                <a:buNone/>
                <a:defRPr sz="1500" kern="1200">
                  <a:solidFill>
                    <a:schemeClr val="tx1">
                      <a:tint val="75000"/>
                    </a:schemeClr>
                  </a:solidFill>
                  <a:latin typeface="+mn-lt"/>
                  <a:ea typeface="+mn-ea"/>
                  <a:cs typeface="+mn-cs"/>
                </a:defRPr>
              </a:lvl7pPr>
              <a:lvl8pPr marL="3351960"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8pPr>
              <a:lvl9pPr marL="3830811"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9600" b="0" i="0" u="none" strike="noStrike" kern="1200" cap="none" spc="0" normalizeH="0" baseline="0" noProof="0">
                  <a:ln>
                    <a:noFill/>
                  </a:ln>
                  <a:solidFill>
                    <a:sysClr val="window" lastClr="FFFFFF"/>
                  </a:solidFill>
                  <a:effectLst/>
                  <a:uLnTx/>
                  <a:uFillTx/>
                  <a:latin typeface="Segoe UI Light" panose="020B0502040204020203" pitchFamily="34" charset="0"/>
                  <a:cs typeface="Segoe UI Semilight" charset="0"/>
                </a:rPr>
                <a:t>02</a:t>
              </a:r>
            </a:p>
          </p:txBody>
        </p:sp>
        <p:cxnSp>
          <p:nvCxnSpPr>
            <p:cNvPr id="9" name="Straight Connector 8">
              <a:extLst>
                <a:ext uri="{FF2B5EF4-FFF2-40B4-BE49-F238E27FC236}">
                  <a16:creationId xmlns:a16="http://schemas.microsoft.com/office/drawing/2014/main" id="{9FBE612A-3A74-4367-8FD8-CEC5B79D3C52}"/>
                </a:ext>
              </a:extLst>
            </p:cNvPr>
            <p:cNvCxnSpPr/>
            <p:nvPr/>
          </p:nvCxnSpPr>
          <p:spPr>
            <a:xfrm>
              <a:off x="1794476" y="5124084"/>
              <a:ext cx="0" cy="1080120"/>
            </a:xfrm>
            <a:prstGeom prst="line">
              <a:avLst/>
            </a:prstGeom>
            <a:noFill/>
            <a:ln w="28575" cap="flat" cmpd="sng" algn="ctr">
              <a:solidFill>
                <a:srgbClr val="86BC25"/>
              </a:solidFill>
              <a:prstDash val="solid"/>
            </a:ln>
            <a:effectLst/>
          </p:spPr>
        </p:cxnSp>
      </p:grpSp>
    </p:spTree>
    <p:extLst>
      <p:ext uri="{BB962C8B-B14F-4D97-AF65-F5344CB8AC3E}">
        <p14:creationId xmlns:p14="http://schemas.microsoft.com/office/powerpoint/2010/main" val="6280197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C5979A-EE3B-4893-854D-01C8E09B9463}"/>
              </a:ext>
            </a:extLst>
          </p:cNvPr>
          <p:cNvSpPr>
            <a:spLocks noGrp="1"/>
          </p:cNvSpPr>
          <p:nvPr>
            <p:ph type="body" sz="quarter" idx="22"/>
          </p:nvPr>
        </p:nvSpPr>
        <p:spPr/>
        <p:txBody>
          <a:bodyPr/>
          <a:lstStyle/>
          <a:p>
            <a:r>
              <a:rPr lang="en-US" sz="1400">
                <a:latin typeface="Open Sans" panose="020B0606030504020204" pitchFamily="34" charset="0"/>
                <a:ea typeface="Open Sans" panose="020B0606030504020204" pitchFamily="34" charset="0"/>
                <a:cs typeface="Open Sans" panose="020B0606030504020204" pitchFamily="34" charset="0"/>
              </a:rPr>
              <a:t>Integrated support for evolving business demands, post-modernization maintenance, and application optimization using proven methodologies, technologies, and experienced professionals for every step of the journey.</a:t>
            </a:r>
          </a:p>
        </p:txBody>
      </p:sp>
      <p:sp>
        <p:nvSpPr>
          <p:cNvPr id="3" name="Title 2">
            <a:extLst>
              <a:ext uri="{FF2B5EF4-FFF2-40B4-BE49-F238E27FC236}">
                <a16:creationId xmlns:a16="http://schemas.microsoft.com/office/drawing/2014/main" id="{0AB59233-7904-4980-915D-4F60B2F0B43B}"/>
              </a:ext>
            </a:extLst>
          </p:cNvPr>
          <p:cNvSpPr>
            <a:spLocks noGrp="1"/>
          </p:cNvSpPr>
          <p:nvPr>
            <p:ph type="title"/>
          </p:nvPr>
        </p:nvSpPr>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Operate 2.0 strategy &amp; delivery modernization</a:t>
            </a:r>
          </a:p>
        </p:txBody>
      </p:sp>
      <p:grpSp>
        <p:nvGrpSpPr>
          <p:cNvPr id="80" name="Group 79">
            <a:extLst>
              <a:ext uri="{FF2B5EF4-FFF2-40B4-BE49-F238E27FC236}">
                <a16:creationId xmlns:a16="http://schemas.microsoft.com/office/drawing/2014/main" id="{CC620C72-DEAC-418D-93D2-D750C08C8327}"/>
              </a:ext>
            </a:extLst>
          </p:cNvPr>
          <p:cNvGrpSpPr/>
          <p:nvPr/>
        </p:nvGrpSpPr>
        <p:grpSpPr>
          <a:xfrm>
            <a:off x="463295" y="1608129"/>
            <a:ext cx="4264153" cy="4842769"/>
            <a:chOff x="463295" y="1608129"/>
            <a:chExt cx="4118257" cy="4677076"/>
          </a:xfrm>
        </p:grpSpPr>
        <p:grpSp>
          <p:nvGrpSpPr>
            <p:cNvPr id="22" name="Group 21">
              <a:extLst>
                <a:ext uri="{FF2B5EF4-FFF2-40B4-BE49-F238E27FC236}">
                  <a16:creationId xmlns:a16="http://schemas.microsoft.com/office/drawing/2014/main" id="{714205BA-CE9D-4157-81EA-DA5266E0B903}"/>
                </a:ext>
              </a:extLst>
            </p:cNvPr>
            <p:cNvGrpSpPr/>
            <p:nvPr/>
          </p:nvGrpSpPr>
          <p:grpSpPr>
            <a:xfrm>
              <a:off x="463295" y="1621410"/>
              <a:ext cx="4111751" cy="4663795"/>
              <a:chOff x="451105" y="1063626"/>
              <a:chExt cx="4572000" cy="5185837"/>
            </a:xfrm>
          </p:grpSpPr>
          <p:grpSp>
            <p:nvGrpSpPr>
              <p:cNvPr id="4" name="Group 3">
                <a:extLst>
                  <a:ext uri="{FF2B5EF4-FFF2-40B4-BE49-F238E27FC236}">
                    <a16:creationId xmlns:a16="http://schemas.microsoft.com/office/drawing/2014/main" id="{277A5789-37F5-40C2-8819-EA2C7831DDFC}"/>
                  </a:ext>
                </a:extLst>
              </p:cNvPr>
              <p:cNvGrpSpPr/>
              <p:nvPr/>
            </p:nvGrpSpPr>
            <p:grpSpPr>
              <a:xfrm>
                <a:off x="2281042" y="1834598"/>
                <a:ext cx="2583039" cy="4056419"/>
                <a:chOff x="2135867" y="2169616"/>
                <a:chExt cx="2583039" cy="4056419"/>
              </a:xfrm>
            </p:grpSpPr>
            <p:sp>
              <p:nvSpPr>
                <p:cNvPr id="5" name="TextBox 4">
                  <a:extLst>
                    <a:ext uri="{FF2B5EF4-FFF2-40B4-BE49-F238E27FC236}">
                      <a16:creationId xmlns:a16="http://schemas.microsoft.com/office/drawing/2014/main" id="{E1A9BBC8-971B-4693-BE00-239469F96642}"/>
                    </a:ext>
                  </a:extLst>
                </p:cNvPr>
                <p:cNvSpPr txBox="1"/>
                <p:nvPr/>
              </p:nvSpPr>
              <p:spPr>
                <a:xfrm>
                  <a:off x="2154370" y="2169616"/>
                  <a:ext cx="2546033" cy="1060905"/>
                </a:xfrm>
                <a:prstGeom prst="rect">
                  <a:avLst/>
                </a:prstGeom>
                <a:noFill/>
              </p:spPr>
              <p:txBody>
                <a:bodyPr vert="horz" wrap="square" lIns="0" tIns="0" rIns="0" bIns="0" rtlCol="0">
                  <a:spAutoFit/>
                </a:bodyPr>
                <a:lstStyle/>
                <a:p>
                  <a:pPr marL="0" marR="0" lvl="0" indent="0" algn="ctr" defTabSz="1219170" rtl="0" eaLnBrk="1" fontAlgn="auto" latinLnBrk="0" hangingPunct="1">
                    <a:lnSpc>
                      <a:spcPct val="100000"/>
                    </a:lnSpc>
                    <a:spcBef>
                      <a:spcPts val="0"/>
                    </a:spcBef>
                    <a:spcAft>
                      <a:spcPts val="600"/>
                    </a:spcAft>
                    <a:buClrTx/>
                    <a:buSzPct val="100000"/>
                    <a:buFontTx/>
                    <a:buNone/>
                    <a:tabLst/>
                    <a:defRPr/>
                  </a:pPr>
                  <a:r>
                    <a:rPr kumimoji="0" lang="en-US" sz="1200" b="1" i="0" u="none" strike="noStrike" kern="1200" cap="all" spc="0" normalizeH="0" baseline="0" noProof="0">
                      <a:ln>
                        <a:noFill/>
                      </a:ln>
                      <a:solidFill>
                        <a:prstClr val="black"/>
                      </a:solidFill>
                      <a:effectLst/>
                      <a:uLnTx/>
                      <a:uFillTx/>
                      <a:latin typeface="Open Sans"/>
                      <a:ea typeface="Open Sans Light" panose="020B0306030504020204" pitchFamily="34" charset="0"/>
                      <a:cs typeface="Open Sans Light" panose="020B0306030504020204" pitchFamily="34" charset="0"/>
                    </a:rPr>
                    <a:t>Delivering the</a:t>
                  </a:r>
                  <a:br>
                    <a:rPr kumimoji="0" lang="en-US" sz="1200" b="1" i="0" u="none" strike="noStrike" kern="1200" cap="all" spc="0" normalizeH="0" baseline="0" noProof="0">
                      <a:ln>
                        <a:noFill/>
                      </a:ln>
                      <a:solidFill>
                        <a:prstClr val="black"/>
                      </a:solidFill>
                      <a:effectLst/>
                      <a:uLnTx/>
                      <a:uFillTx/>
                      <a:latin typeface="Open Sans"/>
                      <a:ea typeface="Open Sans Light" panose="020B0306030504020204" pitchFamily="34" charset="0"/>
                      <a:cs typeface="Open Sans Light" panose="020B0306030504020204" pitchFamily="34" charset="0"/>
                    </a:rPr>
                  </a:br>
                  <a:r>
                    <a:rPr kumimoji="0" lang="en-US" sz="1200" b="1" i="0" u="none" strike="noStrike" kern="1200" cap="all" spc="0" normalizeH="0" baseline="0" noProof="0">
                      <a:ln>
                        <a:noFill/>
                      </a:ln>
                      <a:solidFill>
                        <a:srgbClr val="86BC25"/>
                      </a:solidFill>
                      <a:effectLst/>
                      <a:uLnTx/>
                      <a:uFillTx/>
                      <a:latin typeface="Open Sans"/>
                      <a:ea typeface="Open Sans Light" panose="020B0306030504020204" pitchFamily="34" charset="0"/>
                      <a:cs typeface="Open Sans Light" panose="020B0306030504020204" pitchFamily="34" charset="0"/>
                    </a:rPr>
                    <a:t>#1 Talent Experience</a:t>
                  </a:r>
                </a:p>
                <a:p>
                  <a:pPr marL="0" marR="0" lvl="0" indent="0" algn="ctr" defTabSz="1219170" rtl="0" eaLnBrk="1" fontAlgn="auto" latinLnBrk="0" hangingPunct="1">
                    <a:lnSpc>
                      <a:spcPct val="100000"/>
                    </a:lnSpc>
                    <a:spcBef>
                      <a:spcPts val="0"/>
                    </a:spcBef>
                    <a:spcAft>
                      <a:spcPts val="600"/>
                    </a:spcAft>
                    <a:buClrTx/>
                    <a:buSzPct val="100000"/>
                    <a:buFontTx/>
                    <a:buNone/>
                    <a:tabLst/>
                    <a:defRPr/>
                  </a:pPr>
                  <a:r>
                    <a:rPr kumimoji="0" lang="en-US" sz="1100" b="0" i="0" u="none" strike="noStrike" kern="1200" cap="none" spc="0" normalizeH="0" baseline="0" noProof="0">
                      <a:ln>
                        <a:noFill/>
                      </a:ln>
                      <a:solidFill>
                        <a:prstClr val="black"/>
                      </a:solidFill>
                      <a:effectLst/>
                      <a:uLnTx/>
                      <a:uFillTx/>
                      <a:latin typeface="Open Sans"/>
                      <a:ea typeface="Open Sans Light" panose="020B0306030504020204" pitchFamily="34" charset="0"/>
                      <a:cs typeface="Open Sans Light" panose="020B0306030504020204" pitchFamily="34" charset="0"/>
                    </a:rPr>
                    <a:t>Establish clear owners to grow Operate as a business and build a pipeline of talent and leaders</a:t>
                  </a:r>
                </a:p>
              </p:txBody>
            </p:sp>
            <p:sp>
              <p:nvSpPr>
                <p:cNvPr id="6" name="TextBox 5">
                  <a:extLst>
                    <a:ext uri="{FF2B5EF4-FFF2-40B4-BE49-F238E27FC236}">
                      <a16:creationId xmlns:a16="http://schemas.microsoft.com/office/drawing/2014/main" id="{BDD91D6F-F2A0-4352-996B-442B3887FF9D}"/>
                    </a:ext>
                  </a:extLst>
                </p:cNvPr>
                <p:cNvSpPr txBox="1"/>
                <p:nvPr/>
              </p:nvSpPr>
              <p:spPr>
                <a:xfrm>
                  <a:off x="2154370" y="3703895"/>
                  <a:ext cx="2546033" cy="1060905"/>
                </a:xfrm>
                <a:prstGeom prst="rect">
                  <a:avLst/>
                </a:prstGeom>
                <a:noFill/>
              </p:spPr>
              <p:txBody>
                <a:bodyPr vert="horz" wrap="square" lIns="0" tIns="0" rIns="0" bIns="0" rtlCol="0">
                  <a:spAutoFit/>
                </a:bodyPr>
                <a:lstStyle/>
                <a:p>
                  <a:pPr marL="0" marR="0" lvl="0" indent="0" algn="ctr" defTabSz="1219170" rtl="0" eaLnBrk="1" fontAlgn="auto" latinLnBrk="0" hangingPunct="1">
                    <a:lnSpc>
                      <a:spcPct val="100000"/>
                    </a:lnSpc>
                    <a:spcBef>
                      <a:spcPts val="0"/>
                    </a:spcBef>
                    <a:spcAft>
                      <a:spcPts val="600"/>
                    </a:spcAft>
                    <a:buClrTx/>
                    <a:buSzPct val="100000"/>
                    <a:buFontTx/>
                    <a:buNone/>
                    <a:tabLst/>
                    <a:defRPr/>
                  </a:pPr>
                  <a:r>
                    <a:rPr kumimoji="0" lang="en-US" sz="1200" b="1" i="0" u="none" strike="noStrike" kern="1200" cap="all" spc="0" normalizeH="0" baseline="0" noProof="0">
                      <a:ln>
                        <a:noFill/>
                      </a:ln>
                      <a:solidFill>
                        <a:prstClr val="black"/>
                      </a:solidFill>
                      <a:effectLst/>
                      <a:uLnTx/>
                      <a:uFillTx/>
                      <a:latin typeface="Open Sans"/>
                      <a:ea typeface="Open Sans Light" panose="020B0306030504020204" pitchFamily="34" charset="0"/>
                      <a:cs typeface="Open Sans Light" panose="020B0306030504020204" pitchFamily="34" charset="0"/>
                    </a:rPr>
                    <a:t>Driving</a:t>
                  </a:r>
                  <a:br>
                    <a:rPr kumimoji="0" lang="en-US" sz="1200" b="1" i="0" u="none" strike="noStrike" kern="1200" cap="all" spc="0" normalizeH="0" baseline="0" noProof="0">
                      <a:ln>
                        <a:noFill/>
                      </a:ln>
                      <a:solidFill>
                        <a:prstClr val="black"/>
                      </a:solidFill>
                      <a:effectLst/>
                      <a:uLnTx/>
                      <a:uFillTx/>
                      <a:latin typeface="Open Sans"/>
                      <a:ea typeface="Open Sans Light" panose="020B0306030504020204" pitchFamily="34" charset="0"/>
                      <a:cs typeface="Open Sans Light" panose="020B0306030504020204" pitchFamily="34" charset="0"/>
                    </a:rPr>
                  </a:br>
                  <a:r>
                    <a:rPr kumimoji="0" lang="en-US" sz="1200" b="1" i="0" u="none" strike="noStrike" kern="1200" cap="all" spc="0" normalizeH="0" baseline="0" noProof="0">
                      <a:ln>
                        <a:noFill/>
                      </a:ln>
                      <a:solidFill>
                        <a:srgbClr val="00ABAB"/>
                      </a:solidFill>
                      <a:effectLst/>
                      <a:uLnTx/>
                      <a:uFillTx/>
                      <a:latin typeface="Open Sans"/>
                      <a:ea typeface="Open Sans Light" panose="020B0306030504020204" pitchFamily="34" charset="0"/>
                      <a:cs typeface="Open Sans Light" panose="020B0306030504020204" pitchFamily="34" charset="0"/>
                    </a:rPr>
                    <a:t>Earnings Centricity</a:t>
                  </a:r>
                </a:p>
                <a:p>
                  <a:pPr marL="0" marR="0" lvl="0" indent="0" algn="ctr" defTabSz="1219170" rtl="0" eaLnBrk="1" fontAlgn="auto" latinLnBrk="0" hangingPunct="1">
                    <a:lnSpc>
                      <a:spcPct val="100000"/>
                    </a:lnSpc>
                    <a:spcBef>
                      <a:spcPts val="0"/>
                    </a:spcBef>
                    <a:spcAft>
                      <a:spcPts val="600"/>
                    </a:spcAft>
                    <a:buClrTx/>
                    <a:buSzPct val="100000"/>
                    <a:buFontTx/>
                    <a:buNone/>
                    <a:tabLst/>
                    <a:defRPr/>
                  </a:pPr>
                  <a:r>
                    <a:rPr kumimoji="0" lang="en-US" sz="1100" b="0" i="0" u="none" strike="noStrike" kern="1200" cap="none" spc="0" normalizeH="0" baseline="0" noProof="0">
                      <a:ln>
                        <a:noFill/>
                      </a:ln>
                      <a:solidFill>
                        <a:prstClr val="black"/>
                      </a:solidFill>
                      <a:effectLst/>
                      <a:uLnTx/>
                      <a:uFillTx/>
                      <a:latin typeface="Open Sans"/>
                      <a:ea typeface="Open Sans Light" panose="020B0306030504020204" pitchFamily="34" charset="0"/>
                      <a:cs typeface="Open Sans Light" panose="020B0306030504020204" pitchFamily="34" charset="0"/>
                    </a:rPr>
                    <a:t>Build tools and processes to properly solution and price deals and measure the business</a:t>
                  </a:r>
                </a:p>
              </p:txBody>
            </p:sp>
            <p:sp>
              <p:nvSpPr>
                <p:cNvPr id="7" name="TextBox 6">
                  <a:extLst>
                    <a:ext uri="{FF2B5EF4-FFF2-40B4-BE49-F238E27FC236}">
                      <a16:creationId xmlns:a16="http://schemas.microsoft.com/office/drawing/2014/main" id="{B66BA33C-4704-41DB-9386-6F9B16468E83}"/>
                    </a:ext>
                  </a:extLst>
                </p:cNvPr>
                <p:cNvSpPr txBox="1"/>
                <p:nvPr/>
              </p:nvSpPr>
              <p:spPr>
                <a:xfrm>
                  <a:off x="2135867" y="5353355"/>
                  <a:ext cx="2583039" cy="872680"/>
                </a:xfrm>
                <a:prstGeom prst="rect">
                  <a:avLst/>
                </a:prstGeom>
                <a:noFill/>
              </p:spPr>
              <p:txBody>
                <a:bodyPr vert="horz" wrap="square" lIns="0" tIns="0" rIns="0" bIns="0" rtlCol="0">
                  <a:spAutoFit/>
                </a:bodyPr>
                <a:lstStyle/>
                <a:p>
                  <a:pPr marL="0" marR="0" lvl="0" indent="0" algn="ctr" defTabSz="1219170" rtl="0" eaLnBrk="1" fontAlgn="auto" latinLnBrk="0" hangingPunct="1">
                    <a:lnSpc>
                      <a:spcPct val="100000"/>
                    </a:lnSpc>
                    <a:spcBef>
                      <a:spcPts val="0"/>
                    </a:spcBef>
                    <a:spcAft>
                      <a:spcPts val="600"/>
                    </a:spcAft>
                    <a:buClrTx/>
                    <a:buSzPct val="100000"/>
                    <a:buFontTx/>
                    <a:buNone/>
                    <a:tabLst/>
                    <a:defRPr/>
                  </a:pPr>
                  <a:r>
                    <a:rPr kumimoji="0" lang="en-US" sz="1200" b="1" i="0" u="none" strike="noStrike" kern="1200" cap="all" spc="0" normalizeH="0" baseline="0" noProof="0">
                      <a:ln>
                        <a:noFill/>
                      </a:ln>
                      <a:solidFill>
                        <a:prstClr val="black"/>
                      </a:solidFill>
                      <a:effectLst/>
                      <a:uLnTx/>
                      <a:uFillTx/>
                      <a:latin typeface="Open Sans"/>
                      <a:ea typeface="Open Sans Light" panose="020B0306030504020204" pitchFamily="34" charset="0"/>
                      <a:cs typeface="Open Sans Light" panose="020B0306030504020204" pitchFamily="34" charset="0"/>
                    </a:rPr>
                    <a:t>EMBEDDING The</a:t>
                  </a:r>
                  <a:br>
                    <a:rPr kumimoji="0" lang="en-US" sz="1200" b="1" i="0" u="none" strike="noStrike" kern="1200" cap="all" spc="0" normalizeH="0" baseline="0" noProof="0">
                      <a:ln>
                        <a:noFill/>
                      </a:ln>
                      <a:solidFill>
                        <a:prstClr val="black"/>
                      </a:solidFill>
                      <a:effectLst/>
                      <a:uLnTx/>
                      <a:uFillTx/>
                      <a:latin typeface="Open Sans"/>
                      <a:ea typeface="Open Sans Light" panose="020B0306030504020204" pitchFamily="34" charset="0"/>
                      <a:cs typeface="Open Sans Light" panose="020B0306030504020204" pitchFamily="34" charset="0"/>
                    </a:rPr>
                  </a:br>
                  <a:r>
                    <a:rPr kumimoji="0" lang="en-US" sz="1200" b="1" i="0" u="none" strike="noStrike" kern="1200" cap="all" spc="0" normalizeH="0" baseline="0" noProof="0">
                      <a:ln>
                        <a:noFill/>
                      </a:ln>
                      <a:solidFill>
                        <a:srgbClr val="00A3E0"/>
                      </a:solidFill>
                      <a:effectLst/>
                      <a:uLnTx/>
                      <a:uFillTx/>
                      <a:latin typeface="Open Sans"/>
                      <a:ea typeface="Open Sans Light" panose="020B0306030504020204" pitchFamily="34" charset="0"/>
                      <a:cs typeface="Open Sans Light" panose="020B0306030504020204" pitchFamily="34" charset="0"/>
                    </a:rPr>
                    <a:t>Thrill of Delivery</a:t>
                  </a:r>
                </a:p>
                <a:p>
                  <a:pPr marL="0" marR="0" lvl="0" indent="0" algn="ctr" defTabSz="1219170" rtl="0" eaLnBrk="1" fontAlgn="auto" latinLnBrk="0" hangingPunct="1">
                    <a:lnSpc>
                      <a:spcPct val="100000"/>
                    </a:lnSpc>
                    <a:spcBef>
                      <a:spcPts val="0"/>
                    </a:spcBef>
                    <a:spcAft>
                      <a:spcPts val="600"/>
                    </a:spcAft>
                    <a:buClrTx/>
                    <a:buSzPct val="100000"/>
                    <a:buFontTx/>
                    <a:buNone/>
                    <a:tabLst/>
                    <a:defRPr/>
                  </a:pPr>
                  <a:r>
                    <a:rPr kumimoji="0" lang="en-US" sz="1100" b="0" i="0" u="none" strike="noStrike" kern="1200" cap="none" spc="0" normalizeH="0" baseline="0" noProof="0">
                      <a:ln>
                        <a:noFill/>
                      </a:ln>
                      <a:solidFill>
                        <a:prstClr val="black"/>
                      </a:solidFill>
                      <a:effectLst/>
                      <a:uLnTx/>
                      <a:uFillTx/>
                      <a:latin typeface="Open Sans"/>
                      <a:ea typeface="Open Sans Light" panose="020B0306030504020204" pitchFamily="34" charset="0"/>
                      <a:cs typeface="Open Sans Light" panose="020B0306030504020204" pitchFamily="34" charset="0"/>
                    </a:rPr>
                    <a:t>Make investments to standardize and modernize delivery</a:t>
                  </a:r>
                </a:p>
              </p:txBody>
            </p:sp>
          </p:grpSp>
          <p:grpSp>
            <p:nvGrpSpPr>
              <p:cNvPr id="8" name="Group 7">
                <a:extLst>
                  <a:ext uri="{FF2B5EF4-FFF2-40B4-BE49-F238E27FC236}">
                    <a16:creationId xmlns:a16="http://schemas.microsoft.com/office/drawing/2014/main" id="{26E2C39D-C568-4ECA-B8F5-21F2A0467FE4}"/>
                  </a:ext>
                </a:extLst>
              </p:cNvPr>
              <p:cNvGrpSpPr/>
              <p:nvPr/>
            </p:nvGrpSpPr>
            <p:grpSpPr>
              <a:xfrm>
                <a:off x="653964" y="1708484"/>
                <a:ext cx="1462640" cy="1469714"/>
                <a:chOff x="1150996" y="1655024"/>
                <a:chExt cx="1853206" cy="1898672"/>
              </a:xfrm>
            </p:grpSpPr>
            <p:sp>
              <p:nvSpPr>
                <p:cNvPr id="9" name="Oval 8">
                  <a:extLst>
                    <a:ext uri="{FF2B5EF4-FFF2-40B4-BE49-F238E27FC236}">
                      <a16:creationId xmlns:a16="http://schemas.microsoft.com/office/drawing/2014/main" id="{6562D00E-9B50-433E-AAB6-8BD0D09FA76C}"/>
                    </a:ext>
                  </a:extLst>
                </p:cNvPr>
                <p:cNvSpPr/>
                <p:nvPr/>
              </p:nvSpPr>
              <p:spPr>
                <a:xfrm rot="16200000">
                  <a:off x="1150996" y="1724896"/>
                  <a:ext cx="1828800" cy="1828800"/>
                </a:xfrm>
                <a:prstGeom prst="ellipse">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Open Sans"/>
                    <a:ea typeface="Open Sans Light" panose="020B0306030504020204" pitchFamily="34" charset="0"/>
                    <a:cs typeface="Open Sans Light" panose="020B0306030504020204" pitchFamily="34" charset="0"/>
                  </a:endParaRPr>
                </a:p>
              </p:txBody>
            </p:sp>
            <p:sp>
              <p:nvSpPr>
                <p:cNvPr id="10" name="Oval 9">
                  <a:extLst>
                    <a:ext uri="{FF2B5EF4-FFF2-40B4-BE49-F238E27FC236}">
                      <a16:creationId xmlns:a16="http://schemas.microsoft.com/office/drawing/2014/main" id="{FE3BB96D-4D3B-494D-AB81-B3E7EAF78FEF}"/>
                    </a:ext>
                  </a:extLst>
                </p:cNvPr>
                <p:cNvSpPr/>
                <p:nvPr/>
              </p:nvSpPr>
              <p:spPr>
                <a:xfrm rot="16200000">
                  <a:off x="1175403" y="1655024"/>
                  <a:ext cx="1828799" cy="1828799"/>
                </a:xfrm>
                <a:prstGeom prst="ellipse">
                  <a:avLst/>
                </a:prstGeom>
                <a:solidFill>
                  <a:schemeClr val="bg1">
                    <a:alpha val="75000"/>
                  </a:schemeClr>
                </a:solidFill>
                <a:ln w="88900">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Open Sans"/>
                    <a:ea typeface="Open Sans Light" panose="020B0306030504020204" pitchFamily="34" charset="0"/>
                    <a:cs typeface="Open Sans Light" panose="020B0306030504020204" pitchFamily="34" charset="0"/>
                  </a:endParaRPr>
                </a:p>
              </p:txBody>
            </p:sp>
            <p:sp>
              <p:nvSpPr>
                <p:cNvPr id="11" name="TextBox 10">
                  <a:extLst>
                    <a:ext uri="{FF2B5EF4-FFF2-40B4-BE49-F238E27FC236}">
                      <a16:creationId xmlns:a16="http://schemas.microsoft.com/office/drawing/2014/main" id="{80A97B9A-6227-472D-A7D9-FB5BBA751C20}"/>
                    </a:ext>
                  </a:extLst>
                </p:cNvPr>
                <p:cNvSpPr txBox="1"/>
                <p:nvPr/>
              </p:nvSpPr>
              <p:spPr>
                <a:xfrm>
                  <a:off x="1173566" y="2339340"/>
                  <a:ext cx="1782105" cy="530534"/>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n-US" sz="1200" b="1" i="0" u="none" strike="noStrike" kern="1200" cap="none" spc="0" normalizeH="0" baseline="0" noProof="0">
                      <a:ln>
                        <a:noFill/>
                      </a:ln>
                      <a:solidFill>
                        <a:prstClr val="black"/>
                      </a:solidFill>
                      <a:effectLst/>
                      <a:uLnTx/>
                      <a:uFillTx/>
                      <a:latin typeface="Open Sans"/>
                      <a:ea typeface="Open Sans Light" panose="020B0306030504020204" pitchFamily="34" charset="0"/>
                      <a:cs typeface="Open Sans Light" panose="020B0306030504020204" pitchFamily="34" charset="0"/>
                    </a:rPr>
                    <a:t>Leadership &amp; Organization</a:t>
                  </a:r>
                </a:p>
              </p:txBody>
            </p:sp>
          </p:grpSp>
          <p:grpSp>
            <p:nvGrpSpPr>
              <p:cNvPr id="12" name="Group 11">
                <a:extLst>
                  <a:ext uri="{FF2B5EF4-FFF2-40B4-BE49-F238E27FC236}">
                    <a16:creationId xmlns:a16="http://schemas.microsoft.com/office/drawing/2014/main" id="{2D71D597-0607-4C7E-BD96-531980D21251}"/>
                  </a:ext>
                </a:extLst>
              </p:cNvPr>
              <p:cNvGrpSpPr/>
              <p:nvPr/>
            </p:nvGrpSpPr>
            <p:grpSpPr>
              <a:xfrm>
                <a:off x="652252" y="3245179"/>
                <a:ext cx="1466064" cy="1473621"/>
                <a:chOff x="4992990" y="1726113"/>
                <a:chExt cx="1862473" cy="1898670"/>
              </a:xfrm>
            </p:grpSpPr>
            <p:sp>
              <p:nvSpPr>
                <p:cNvPr id="13" name="Oval 12">
                  <a:extLst>
                    <a:ext uri="{FF2B5EF4-FFF2-40B4-BE49-F238E27FC236}">
                      <a16:creationId xmlns:a16="http://schemas.microsoft.com/office/drawing/2014/main" id="{E3CBDF9E-5682-41D4-8357-F52B6CB751C4}"/>
                    </a:ext>
                  </a:extLst>
                </p:cNvPr>
                <p:cNvSpPr/>
                <p:nvPr/>
              </p:nvSpPr>
              <p:spPr>
                <a:xfrm rot="16200000">
                  <a:off x="4992990" y="1795983"/>
                  <a:ext cx="1828800" cy="1828800"/>
                </a:xfrm>
                <a:prstGeom prst="ellipse">
                  <a:avLst/>
                </a:prstGeom>
                <a:noFill/>
                <a:ln w="889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Open Sans"/>
                    <a:ea typeface="Open Sans Light" panose="020B0306030504020204" pitchFamily="34" charset="0"/>
                    <a:cs typeface="Open Sans Light" panose="020B0306030504020204" pitchFamily="34" charset="0"/>
                  </a:endParaRPr>
                </a:p>
              </p:txBody>
            </p:sp>
            <p:sp>
              <p:nvSpPr>
                <p:cNvPr id="14" name="Oval 13">
                  <a:extLst>
                    <a:ext uri="{FF2B5EF4-FFF2-40B4-BE49-F238E27FC236}">
                      <a16:creationId xmlns:a16="http://schemas.microsoft.com/office/drawing/2014/main" id="{80E9D16D-7D56-440C-B989-66168342CCBA}"/>
                    </a:ext>
                  </a:extLst>
                </p:cNvPr>
                <p:cNvSpPr/>
                <p:nvPr/>
              </p:nvSpPr>
              <p:spPr>
                <a:xfrm rot="16200000">
                  <a:off x="5026663" y="1726113"/>
                  <a:ext cx="1828800" cy="1828800"/>
                </a:xfrm>
                <a:prstGeom prst="ellipse">
                  <a:avLst/>
                </a:prstGeom>
                <a:solidFill>
                  <a:schemeClr val="bg1">
                    <a:alpha val="75000"/>
                  </a:schemeClr>
                </a:solidFill>
                <a:ln w="88900">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Open Sans"/>
                    <a:ea typeface="Open Sans Light" panose="020B0306030504020204" pitchFamily="34" charset="0"/>
                    <a:cs typeface="Open Sans Light" panose="020B0306030504020204" pitchFamily="34" charset="0"/>
                  </a:endParaRPr>
                </a:p>
              </p:txBody>
            </p:sp>
            <p:sp>
              <p:nvSpPr>
                <p:cNvPr id="15" name="TextBox 14">
                  <a:extLst>
                    <a:ext uri="{FF2B5EF4-FFF2-40B4-BE49-F238E27FC236}">
                      <a16:creationId xmlns:a16="http://schemas.microsoft.com/office/drawing/2014/main" id="{673825FF-942B-4432-AE0F-E600B175D1F1}"/>
                    </a:ext>
                  </a:extLst>
                </p:cNvPr>
                <p:cNvSpPr txBox="1"/>
                <p:nvPr/>
              </p:nvSpPr>
              <p:spPr>
                <a:xfrm>
                  <a:off x="5091558" y="2435254"/>
                  <a:ext cx="1643454" cy="529127"/>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n-US" sz="1200" b="1" i="0" u="none" strike="noStrike" kern="1200" cap="none" spc="0" normalizeH="0" baseline="0" noProof="0">
                      <a:ln>
                        <a:noFill/>
                      </a:ln>
                      <a:solidFill>
                        <a:prstClr val="black"/>
                      </a:solidFill>
                      <a:effectLst/>
                      <a:uLnTx/>
                      <a:uFillTx/>
                      <a:latin typeface="Open Sans"/>
                      <a:ea typeface="Open Sans Light" panose="020B0306030504020204" pitchFamily="34" charset="0"/>
                      <a:cs typeface="Open Sans Light" panose="020B0306030504020204" pitchFamily="34" charset="0"/>
                    </a:rPr>
                    <a:t>Financial Management</a:t>
                  </a:r>
                </a:p>
              </p:txBody>
            </p:sp>
          </p:grpSp>
          <p:grpSp>
            <p:nvGrpSpPr>
              <p:cNvPr id="16" name="Group 15">
                <a:extLst>
                  <a:ext uri="{FF2B5EF4-FFF2-40B4-BE49-F238E27FC236}">
                    <a16:creationId xmlns:a16="http://schemas.microsoft.com/office/drawing/2014/main" id="{2201F834-ACF5-4298-A56F-702EABD0F89C}"/>
                  </a:ext>
                </a:extLst>
              </p:cNvPr>
              <p:cNvGrpSpPr/>
              <p:nvPr/>
            </p:nvGrpSpPr>
            <p:grpSpPr>
              <a:xfrm>
                <a:off x="651868" y="4775842"/>
                <a:ext cx="1471709" cy="1473621"/>
                <a:chOff x="9161821" y="1724899"/>
                <a:chExt cx="1867879" cy="1898668"/>
              </a:xfrm>
            </p:grpSpPr>
            <p:sp>
              <p:nvSpPr>
                <p:cNvPr id="17" name="Oval 16">
                  <a:extLst>
                    <a:ext uri="{FF2B5EF4-FFF2-40B4-BE49-F238E27FC236}">
                      <a16:creationId xmlns:a16="http://schemas.microsoft.com/office/drawing/2014/main" id="{17C5C014-E28A-4A80-B392-C9F00AA68B01}"/>
                    </a:ext>
                  </a:extLst>
                </p:cNvPr>
                <p:cNvSpPr/>
                <p:nvPr/>
              </p:nvSpPr>
              <p:spPr>
                <a:xfrm rot="16200000">
                  <a:off x="9162307" y="1794767"/>
                  <a:ext cx="1828800" cy="1828800"/>
                </a:xfrm>
                <a:prstGeom prst="ellipse">
                  <a:avLst/>
                </a:prstGeom>
                <a:noFill/>
                <a:ln w="88900">
                  <a:solidFill>
                    <a:srgbClr val="00A3E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Open Sans"/>
                    <a:ea typeface="Open Sans Light" panose="020B0306030504020204" pitchFamily="34" charset="0"/>
                    <a:cs typeface="Open Sans Light" panose="020B0306030504020204" pitchFamily="34" charset="0"/>
                  </a:endParaRPr>
                </a:p>
              </p:txBody>
            </p:sp>
            <p:sp>
              <p:nvSpPr>
                <p:cNvPr id="18" name="Oval 17">
                  <a:extLst>
                    <a:ext uri="{FF2B5EF4-FFF2-40B4-BE49-F238E27FC236}">
                      <a16:creationId xmlns:a16="http://schemas.microsoft.com/office/drawing/2014/main" id="{7C901D10-14DA-4D61-9D2B-D1CD1350EFEF}"/>
                    </a:ext>
                  </a:extLst>
                </p:cNvPr>
                <p:cNvSpPr/>
                <p:nvPr/>
              </p:nvSpPr>
              <p:spPr>
                <a:xfrm rot="16200000">
                  <a:off x="9194215" y="1724896"/>
                  <a:ext cx="1828804" cy="1828809"/>
                </a:xfrm>
                <a:prstGeom prst="ellipse">
                  <a:avLst/>
                </a:prstGeom>
                <a:solidFill>
                  <a:schemeClr val="bg1">
                    <a:alpha val="75000"/>
                  </a:schemeClr>
                </a:solidFill>
                <a:ln w="88900">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Open Sans"/>
                    <a:ea typeface="Open Sans Light" panose="020B0306030504020204" pitchFamily="34" charset="0"/>
                    <a:cs typeface="Open Sans Light" panose="020B0306030504020204" pitchFamily="34" charset="0"/>
                  </a:endParaRPr>
                </a:p>
              </p:txBody>
            </p:sp>
            <p:sp>
              <p:nvSpPr>
                <p:cNvPr id="19" name="TextBox 18">
                  <a:extLst>
                    <a:ext uri="{FF2B5EF4-FFF2-40B4-BE49-F238E27FC236}">
                      <a16:creationId xmlns:a16="http://schemas.microsoft.com/office/drawing/2014/main" id="{3DC4B1C4-15A5-4339-BC01-F30CD313AFB0}"/>
                    </a:ext>
                  </a:extLst>
                </p:cNvPr>
                <p:cNvSpPr txBox="1"/>
                <p:nvPr/>
              </p:nvSpPr>
              <p:spPr>
                <a:xfrm>
                  <a:off x="9161821" y="2385309"/>
                  <a:ext cx="1867879" cy="529127"/>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n-US" sz="1200" b="1" i="0" u="none" strike="noStrike" kern="1200" cap="none" spc="0" normalizeH="0" baseline="0" noProof="0">
                      <a:ln>
                        <a:noFill/>
                      </a:ln>
                      <a:solidFill>
                        <a:prstClr val="black"/>
                      </a:solidFill>
                      <a:effectLst/>
                      <a:uLnTx/>
                      <a:uFillTx/>
                      <a:latin typeface="Open Sans"/>
                      <a:ea typeface="Open Sans Light" panose="020B0306030504020204" pitchFamily="34" charset="0"/>
                      <a:cs typeface="Open Sans Light" panose="020B0306030504020204" pitchFamily="34" charset="0"/>
                    </a:rPr>
                    <a:t>Delivery Modernization</a:t>
                  </a:r>
                </a:p>
              </p:txBody>
            </p:sp>
          </p:grpSp>
          <p:sp>
            <p:nvSpPr>
              <p:cNvPr id="20" name="Rectangle 19">
                <a:extLst>
                  <a:ext uri="{FF2B5EF4-FFF2-40B4-BE49-F238E27FC236}">
                    <a16:creationId xmlns:a16="http://schemas.microsoft.com/office/drawing/2014/main" id="{C347AF25-432B-4C24-8930-519BBFF66B7E}"/>
                  </a:ext>
                </a:extLst>
              </p:cNvPr>
              <p:cNvSpPr/>
              <p:nvPr/>
            </p:nvSpPr>
            <p:spPr>
              <a:xfrm>
                <a:off x="451105" y="1074478"/>
                <a:ext cx="4572000" cy="462830"/>
              </a:xfrm>
              <a:prstGeom prst="rect">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47" rtl="0" eaLnBrk="1" fontAlgn="auto" latinLnBrk="0" hangingPunct="1">
                  <a:lnSpc>
                    <a:spcPct val="100000"/>
                  </a:lnSpc>
                  <a:spcBef>
                    <a:spcPts val="1000"/>
                  </a:spcBef>
                  <a:spcAft>
                    <a:spcPts val="409"/>
                  </a:spcAft>
                  <a:buClr>
                    <a:srgbClr val="81BC00"/>
                  </a:buClr>
                  <a:buSzPct val="75000"/>
                  <a:buFontTx/>
                  <a:buNone/>
                  <a:tabLst/>
                  <a:defRPr/>
                </a:pPr>
                <a:r>
                  <a:rPr kumimoji="0" lang="en-US" b="1" i="0" u="none" strike="noStrike" kern="0" cap="none" spc="200" normalizeH="0" baseline="0" noProof="0">
                    <a:ln>
                      <a:noFill/>
                    </a:ln>
                    <a:solidFill>
                      <a:prstClr val="white"/>
                    </a:solidFill>
                    <a:effectLst/>
                    <a:uLnTx/>
                    <a:uFillTx/>
                    <a:latin typeface="Open Sans"/>
                    <a:ea typeface="Open Sans Extrabold" charset="0"/>
                    <a:cs typeface="Open Sans Extrabold" charset="0"/>
                  </a:rPr>
                  <a:t>OPERATE 2.0 STRATEGY</a:t>
                </a:r>
              </a:p>
            </p:txBody>
          </p:sp>
          <p:sp>
            <p:nvSpPr>
              <p:cNvPr id="21" name="Isosceles Triangle 20">
                <a:extLst>
                  <a:ext uri="{FF2B5EF4-FFF2-40B4-BE49-F238E27FC236}">
                    <a16:creationId xmlns:a16="http://schemas.microsoft.com/office/drawing/2014/main" id="{3E0F5390-C61F-4ADA-8F60-50A86FB27A27}"/>
                  </a:ext>
                </a:extLst>
              </p:cNvPr>
              <p:cNvSpPr/>
              <p:nvPr/>
            </p:nvSpPr>
            <p:spPr bwMode="gray">
              <a:xfrm rot="5400000">
                <a:off x="365651" y="1149993"/>
                <a:ext cx="475488" cy="302753"/>
              </a:xfrm>
              <a:prstGeom prst="triangl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mn-cs"/>
                </a:endParaRPr>
              </a:p>
            </p:txBody>
          </p:sp>
        </p:grpSp>
        <p:sp>
          <p:nvSpPr>
            <p:cNvPr id="79" name="Isosceles Triangle 78">
              <a:extLst>
                <a:ext uri="{FF2B5EF4-FFF2-40B4-BE49-F238E27FC236}">
                  <a16:creationId xmlns:a16="http://schemas.microsoft.com/office/drawing/2014/main" id="{25CCC03F-5E8D-4F59-B0E2-2206FC11754B}"/>
                </a:ext>
              </a:extLst>
            </p:cNvPr>
            <p:cNvSpPr/>
            <p:nvPr/>
          </p:nvSpPr>
          <p:spPr bwMode="gray">
            <a:xfrm rot="16200000">
              <a:off x="4231603" y="1685802"/>
              <a:ext cx="427622" cy="272276"/>
            </a:xfrm>
            <a:prstGeom prst="triangl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mn-cs"/>
              </a:endParaRPr>
            </a:p>
          </p:txBody>
        </p:sp>
      </p:grpSp>
      <p:grpSp>
        <p:nvGrpSpPr>
          <p:cNvPr id="113" name="Group 112">
            <a:extLst>
              <a:ext uri="{FF2B5EF4-FFF2-40B4-BE49-F238E27FC236}">
                <a16:creationId xmlns:a16="http://schemas.microsoft.com/office/drawing/2014/main" id="{EFD57D26-D3CD-4790-B547-CC9E21D5191C}"/>
              </a:ext>
            </a:extLst>
          </p:cNvPr>
          <p:cNvGrpSpPr/>
          <p:nvPr/>
        </p:nvGrpSpPr>
        <p:grpSpPr>
          <a:xfrm>
            <a:off x="5584405" y="1619513"/>
            <a:ext cx="6156491" cy="4831385"/>
            <a:chOff x="5584405" y="1619513"/>
            <a:chExt cx="6156491" cy="4831385"/>
          </a:xfrm>
        </p:grpSpPr>
        <p:grpSp>
          <p:nvGrpSpPr>
            <p:cNvPr id="78" name="Group 77">
              <a:extLst>
                <a:ext uri="{FF2B5EF4-FFF2-40B4-BE49-F238E27FC236}">
                  <a16:creationId xmlns:a16="http://schemas.microsoft.com/office/drawing/2014/main" id="{A5E8A9DC-A6A6-4DEC-BD12-71D9370E194D}"/>
                </a:ext>
              </a:extLst>
            </p:cNvPr>
            <p:cNvGrpSpPr/>
            <p:nvPr/>
          </p:nvGrpSpPr>
          <p:grpSpPr>
            <a:xfrm>
              <a:off x="5584405" y="1619513"/>
              <a:ext cx="6156491" cy="439279"/>
              <a:chOff x="4910752" y="1619513"/>
              <a:chExt cx="6830143" cy="439279"/>
            </a:xfrm>
          </p:grpSpPr>
          <p:grpSp>
            <p:nvGrpSpPr>
              <p:cNvPr id="76" name="Group 75">
                <a:extLst>
                  <a:ext uri="{FF2B5EF4-FFF2-40B4-BE49-F238E27FC236}">
                    <a16:creationId xmlns:a16="http://schemas.microsoft.com/office/drawing/2014/main" id="{E240C410-9B88-4667-91F2-E046799F2A41}"/>
                  </a:ext>
                </a:extLst>
              </p:cNvPr>
              <p:cNvGrpSpPr/>
              <p:nvPr/>
            </p:nvGrpSpPr>
            <p:grpSpPr>
              <a:xfrm>
                <a:off x="4910752" y="1619513"/>
                <a:ext cx="6817134" cy="427622"/>
                <a:chOff x="4910752" y="1619513"/>
                <a:chExt cx="6817134" cy="427622"/>
              </a:xfrm>
            </p:grpSpPr>
            <p:sp>
              <p:nvSpPr>
                <p:cNvPr id="73" name="Rectangle 72">
                  <a:extLst>
                    <a:ext uri="{FF2B5EF4-FFF2-40B4-BE49-F238E27FC236}">
                      <a16:creationId xmlns:a16="http://schemas.microsoft.com/office/drawing/2014/main" id="{358097C5-CDD4-4F97-83DE-6B41F79730D4}"/>
                    </a:ext>
                  </a:extLst>
                </p:cNvPr>
                <p:cNvSpPr/>
                <p:nvPr/>
              </p:nvSpPr>
              <p:spPr>
                <a:xfrm>
                  <a:off x="4923761" y="1619513"/>
                  <a:ext cx="6804125" cy="416238"/>
                </a:xfrm>
                <a:prstGeom prst="rect">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447" rtl="0" eaLnBrk="1" fontAlgn="auto" latinLnBrk="0" hangingPunct="1">
                    <a:lnSpc>
                      <a:spcPct val="100000"/>
                    </a:lnSpc>
                    <a:spcBef>
                      <a:spcPts val="1000"/>
                    </a:spcBef>
                    <a:spcAft>
                      <a:spcPts val="409"/>
                    </a:spcAft>
                    <a:buClr>
                      <a:srgbClr val="81BC00"/>
                    </a:buClr>
                    <a:buSzPct val="75000"/>
                    <a:buFontTx/>
                    <a:buNone/>
                    <a:tabLst/>
                    <a:defRPr/>
                  </a:pPr>
                  <a:r>
                    <a:rPr lang="en-US" b="1" kern="0" spc="200">
                      <a:solidFill>
                        <a:prstClr val="white"/>
                      </a:solidFill>
                      <a:latin typeface="Open Sans"/>
                      <a:ea typeface="Open Sans Extrabold" charset="0"/>
                      <a:cs typeface="Open Sans Extrabold" charset="0"/>
                    </a:rPr>
                    <a:t>BENEFITS OF DELIVERY MODERNIZATION</a:t>
                  </a:r>
                  <a:endParaRPr kumimoji="0" lang="en-US" b="1" i="0" u="none" strike="noStrike" kern="0" cap="none" spc="200" normalizeH="0" baseline="0" noProof="0">
                    <a:ln>
                      <a:noFill/>
                    </a:ln>
                    <a:solidFill>
                      <a:prstClr val="white"/>
                    </a:solidFill>
                    <a:effectLst/>
                    <a:uLnTx/>
                    <a:uFillTx/>
                    <a:latin typeface="Open Sans"/>
                    <a:ea typeface="Open Sans Extrabold" charset="0"/>
                    <a:cs typeface="Open Sans Extrabold" charset="0"/>
                  </a:endParaRPr>
                </a:p>
              </p:txBody>
            </p:sp>
            <p:sp>
              <p:nvSpPr>
                <p:cNvPr id="75" name="Isosceles Triangle 74">
                  <a:extLst>
                    <a:ext uri="{FF2B5EF4-FFF2-40B4-BE49-F238E27FC236}">
                      <a16:creationId xmlns:a16="http://schemas.microsoft.com/office/drawing/2014/main" id="{E8D3BF52-5667-476A-B5AC-72F3D878B47C}"/>
                    </a:ext>
                  </a:extLst>
                </p:cNvPr>
                <p:cNvSpPr/>
                <p:nvPr/>
              </p:nvSpPr>
              <p:spPr bwMode="gray">
                <a:xfrm rot="5400000">
                  <a:off x="4833079" y="1697186"/>
                  <a:ext cx="427622" cy="272276"/>
                </a:xfrm>
                <a:prstGeom prst="triangl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mn-cs"/>
                  </a:endParaRPr>
                </a:p>
              </p:txBody>
            </p:sp>
          </p:grpSp>
          <p:sp>
            <p:nvSpPr>
              <p:cNvPr id="77" name="Isosceles Triangle 76">
                <a:extLst>
                  <a:ext uri="{FF2B5EF4-FFF2-40B4-BE49-F238E27FC236}">
                    <a16:creationId xmlns:a16="http://schemas.microsoft.com/office/drawing/2014/main" id="{3D875C1A-1831-4634-9902-FBE00DEF1488}"/>
                  </a:ext>
                </a:extLst>
              </p:cNvPr>
              <p:cNvSpPr/>
              <p:nvPr/>
            </p:nvSpPr>
            <p:spPr bwMode="gray">
              <a:xfrm rot="16200000">
                <a:off x="11390946" y="1708843"/>
                <a:ext cx="427622" cy="272276"/>
              </a:xfrm>
              <a:prstGeom prst="triangl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mn-cs"/>
                </a:endParaRPr>
              </a:p>
            </p:txBody>
          </p:sp>
        </p:grpSp>
        <p:grpSp>
          <p:nvGrpSpPr>
            <p:cNvPr id="110" name="Group 109">
              <a:extLst>
                <a:ext uri="{FF2B5EF4-FFF2-40B4-BE49-F238E27FC236}">
                  <a16:creationId xmlns:a16="http://schemas.microsoft.com/office/drawing/2014/main" id="{171574B2-5D68-4223-B580-31DEB92282EE}"/>
                </a:ext>
              </a:extLst>
            </p:cNvPr>
            <p:cNvGrpSpPr/>
            <p:nvPr/>
          </p:nvGrpSpPr>
          <p:grpSpPr>
            <a:xfrm>
              <a:off x="6379695" y="2104499"/>
              <a:ext cx="4693920" cy="4346399"/>
              <a:chOff x="4680203" y="2287598"/>
              <a:chExt cx="5569981" cy="5157600"/>
            </a:xfrm>
          </p:grpSpPr>
          <p:sp>
            <p:nvSpPr>
              <p:cNvPr id="82" name="Rectangle 81">
                <a:extLst>
                  <a:ext uri="{FF2B5EF4-FFF2-40B4-BE49-F238E27FC236}">
                    <a16:creationId xmlns:a16="http://schemas.microsoft.com/office/drawing/2014/main" id="{3148A174-8606-4589-BFA1-F7D5DB6A1539}"/>
                  </a:ext>
                </a:extLst>
              </p:cNvPr>
              <p:cNvSpPr/>
              <p:nvPr/>
            </p:nvSpPr>
            <p:spPr>
              <a:xfrm>
                <a:off x="4692528" y="2861289"/>
                <a:ext cx="2374470" cy="1015535"/>
              </a:xfrm>
              <a:prstGeom prst="rect">
                <a:avLst/>
              </a:prstGeom>
              <a:ln w="12700" cmpd="sng">
                <a:solidFill>
                  <a:schemeClr val="accent5"/>
                </a:solidFill>
              </a:ln>
            </p:spPr>
            <p:txBody>
              <a:bodyPr wrap="none" lIns="91440" tIns="0" rIns="91440" bIns="137160" anchor="b" anchorCtr="1">
                <a:noAutofit/>
              </a:bodyPr>
              <a:lstStyle/>
              <a:p>
                <a:pPr algn="ctr"/>
                <a:r>
                  <a:rPr lang="en-US" sz="1200" b="1">
                    <a:solidFill>
                      <a:srgbClr val="0097A9"/>
                    </a:solidFill>
                    <a:latin typeface="Open Sans" panose="020B0606030504020204" pitchFamily="34" charset="0"/>
                    <a:ea typeface="Open Sans" panose="020B0606030504020204" pitchFamily="34" charset="0"/>
                    <a:cs typeface="Open Sans" panose="020B0606030504020204" pitchFamily="34" charset="0"/>
                  </a:rPr>
                  <a:t>COST SAVING</a:t>
                </a:r>
              </a:p>
            </p:txBody>
          </p:sp>
          <p:sp>
            <p:nvSpPr>
              <p:cNvPr id="83" name="Rectangle 82">
                <a:extLst>
                  <a:ext uri="{FF2B5EF4-FFF2-40B4-BE49-F238E27FC236}">
                    <a16:creationId xmlns:a16="http://schemas.microsoft.com/office/drawing/2014/main" id="{10BBB7B3-DA8C-4F9A-9B12-24CDB5292301}"/>
                  </a:ext>
                </a:extLst>
              </p:cNvPr>
              <p:cNvSpPr/>
              <p:nvPr/>
            </p:nvSpPr>
            <p:spPr>
              <a:xfrm>
                <a:off x="4692528" y="4620155"/>
                <a:ext cx="2374470" cy="1015535"/>
              </a:xfrm>
              <a:prstGeom prst="rect">
                <a:avLst/>
              </a:prstGeom>
              <a:ln w="12700" cmpd="sng">
                <a:solidFill>
                  <a:schemeClr val="accent2"/>
                </a:solidFill>
              </a:ln>
            </p:spPr>
            <p:txBody>
              <a:bodyPr wrap="none" lIns="91440" tIns="0" rIns="91440" bIns="137160" anchor="b" anchorCtr="1">
                <a:noAutofit/>
              </a:bodyPr>
              <a:lstStyle/>
              <a:p>
                <a:pPr algn="ctr"/>
                <a:r>
                  <a:rPr lang="en-US" sz="1200" b="1">
                    <a:solidFill>
                      <a:schemeClr val="accent3"/>
                    </a:solidFill>
                    <a:latin typeface="Open Sans" panose="020B0606030504020204" pitchFamily="34" charset="0"/>
                    <a:ea typeface="Open Sans" panose="020B0606030504020204" pitchFamily="34" charset="0"/>
                    <a:cs typeface="Open Sans" panose="020B0606030504020204" pitchFamily="34" charset="0"/>
                  </a:rPr>
                  <a:t>REPEATABLE APPROACH</a:t>
                </a:r>
              </a:p>
            </p:txBody>
          </p:sp>
          <p:sp>
            <p:nvSpPr>
              <p:cNvPr id="84" name="Oval 83">
                <a:extLst>
                  <a:ext uri="{FF2B5EF4-FFF2-40B4-BE49-F238E27FC236}">
                    <a16:creationId xmlns:a16="http://schemas.microsoft.com/office/drawing/2014/main" id="{71F7E467-1D58-47A6-BE84-5EB0E2A041F4}"/>
                  </a:ext>
                </a:extLst>
              </p:cNvPr>
              <p:cNvSpPr/>
              <p:nvPr/>
            </p:nvSpPr>
            <p:spPr bwMode="gray">
              <a:xfrm>
                <a:off x="5403616" y="4086977"/>
                <a:ext cx="952720" cy="952720"/>
              </a:xfrm>
              <a:prstGeom prst="ellipse">
                <a:avLst/>
              </a:prstGeom>
              <a:solidFill>
                <a:srgbClr val="FFFF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5" name="Rectangle 84">
                <a:extLst>
                  <a:ext uri="{FF2B5EF4-FFF2-40B4-BE49-F238E27FC236}">
                    <a16:creationId xmlns:a16="http://schemas.microsoft.com/office/drawing/2014/main" id="{614E2E1E-DCB9-4594-B699-0DCA6CB410DC}"/>
                  </a:ext>
                </a:extLst>
              </p:cNvPr>
              <p:cNvSpPr/>
              <p:nvPr/>
            </p:nvSpPr>
            <p:spPr>
              <a:xfrm>
                <a:off x="7875714" y="4620155"/>
                <a:ext cx="2374470" cy="1015535"/>
              </a:xfrm>
              <a:prstGeom prst="rect">
                <a:avLst/>
              </a:prstGeom>
              <a:ln w="12700" cmpd="sng">
                <a:solidFill>
                  <a:schemeClr val="accent5"/>
                </a:solidFill>
              </a:ln>
            </p:spPr>
            <p:txBody>
              <a:bodyPr wrap="none" lIns="91440" tIns="0" rIns="91440" bIns="137160" anchor="b" anchorCtr="1">
                <a:noAutofit/>
              </a:bodyPr>
              <a:lstStyle/>
              <a:p>
                <a:pPr algn="ctr"/>
                <a:r>
                  <a:rPr lang="en-US" sz="1200" b="1">
                    <a:solidFill>
                      <a:srgbClr val="0097A9"/>
                    </a:solidFill>
                    <a:latin typeface="Open Sans" panose="020B0606030504020204" pitchFamily="34" charset="0"/>
                    <a:ea typeface="Open Sans" panose="020B0606030504020204" pitchFamily="34" charset="0"/>
                    <a:cs typeface="Open Sans" panose="020B0606030504020204" pitchFamily="34" charset="0"/>
                  </a:rPr>
                  <a:t>RETURN ON INVESTMENT</a:t>
                </a:r>
                <a:endParaRPr lang="en-US" sz="1200">
                  <a:solidFill>
                    <a:srgbClr val="0097A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6" name="Oval 85">
                <a:extLst>
                  <a:ext uri="{FF2B5EF4-FFF2-40B4-BE49-F238E27FC236}">
                    <a16:creationId xmlns:a16="http://schemas.microsoft.com/office/drawing/2014/main" id="{3EDF6F89-F250-4125-90C8-F7EBCC4BF3DD}"/>
                  </a:ext>
                </a:extLst>
              </p:cNvPr>
              <p:cNvSpPr/>
              <p:nvPr/>
            </p:nvSpPr>
            <p:spPr bwMode="gray">
              <a:xfrm>
                <a:off x="8586589" y="4086977"/>
                <a:ext cx="952720" cy="952720"/>
              </a:xfrm>
              <a:prstGeom prst="ellipse">
                <a:avLst/>
              </a:prstGeom>
              <a:solidFill>
                <a:srgbClr val="FFFF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7" name="Rectangle 86">
                <a:extLst>
                  <a:ext uri="{FF2B5EF4-FFF2-40B4-BE49-F238E27FC236}">
                    <a16:creationId xmlns:a16="http://schemas.microsoft.com/office/drawing/2014/main" id="{46E96EDF-E18C-4E84-8FE6-C08839D2B4AF}"/>
                  </a:ext>
                </a:extLst>
              </p:cNvPr>
              <p:cNvSpPr/>
              <p:nvPr/>
            </p:nvSpPr>
            <p:spPr>
              <a:xfrm>
                <a:off x="4680203" y="6425244"/>
                <a:ext cx="2374470" cy="1015535"/>
              </a:xfrm>
              <a:prstGeom prst="rect">
                <a:avLst/>
              </a:prstGeom>
              <a:ln w="12700" cmpd="sng">
                <a:solidFill>
                  <a:schemeClr val="accent5"/>
                </a:solidFill>
              </a:ln>
            </p:spPr>
            <p:txBody>
              <a:bodyPr wrap="none" lIns="91440" tIns="0" rIns="91440" bIns="137160" anchor="b" anchorCtr="1">
                <a:noAutofit/>
              </a:bodyPr>
              <a:lstStyle/>
              <a:p>
                <a:pPr algn="ctr"/>
                <a:r>
                  <a:rPr lang="en-US" sz="1200" b="1">
                    <a:solidFill>
                      <a:schemeClr val="accent5"/>
                    </a:solidFill>
                    <a:latin typeface="Open Sans" panose="020B0606030504020204" pitchFamily="34" charset="0"/>
                    <a:ea typeface="Open Sans" panose="020B0606030504020204" pitchFamily="34" charset="0"/>
                    <a:cs typeface="Open Sans" panose="020B0606030504020204" pitchFamily="34" charset="0"/>
                  </a:rPr>
                  <a:t>REDUCED RISK</a:t>
                </a:r>
                <a:endParaRPr lang="en-US" sz="1200">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8" name="Oval 87">
                <a:extLst>
                  <a:ext uri="{FF2B5EF4-FFF2-40B4-BE49-F238E27FC236}">
                    <a16:creationId xmlns:a16="http://schemas.microsoft.com/office/drawing/2014/main" id="{5B1DE31C-69B8-43D9-BFB3-218DBA0C6632}"/>
                  </a:ext>
                </a:extLst>
              </p:cNvPr>
              <p:cNvSpPr/>
              <p:nvPr/>
            </p:nvSpPr>
            <p:spPr bwMode="gray">
              <a:xfrm>
                <a:off x="5392792" y="5893566"/>
                <a:ext cx="952720" cy="952720"/>
              </a:xfrm>
              <a:prstGeom prst="ellipse">
                <a:avLst/>
              </a:prstGeom>
              <a:solidFill>
                <a:srgbClr val="FFFFFF"/>
              </a:solidFill>
              <a:ln w="19050" algn="ctr">
                <a:solidFill>
                  <a:schemeClr val="accent5"/>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Rectangle 88">
                <a:extLst>
                  <a:ext uri="{FF2B5EF4-FFF2-40B4-BE49-F238E27FC236}">
                    <a16:creationId xmlns:a16="http://schemas.microsoft.com/office/drawing/2014/main" id="{5B8B05A1-707D-4F08-8DF1-B4FB97E12A93}"/>
                  </a:ext>
                </a:extLst>
              </p:cNvPr>
              <p:cNvSpPr/>
              <p:nvPr/>
            </p:nvSpPr>
            <p:spPr>
              <a:xfrm>
                <a:off x="7875714" y="2861289"/>
                <a:ext cx="2374470" cy="1015535"/>
              </a:xfrm>
              <a:prstGeom prst="rect">
                <a:avLst/>
              </a:prstGeom>
              <a:ln w="12700" cmpd="sng">
                <a:solidFill>
                  <a:schemeClr val="accent4"/>
                </a:solidFill>
              </a:ln>
            </p:spPr>
            <p:txBody>
              <a:bodyPr wrap="none" lIns="91440" tIns="0" rIns="91440" bIns="137160" anchor="b" anchorCtr="1">
                <a:noAutofit/>
              </a:bodyPr>
              <a:lstStyle/>
              <a:p>
                <a:pPr algn="ctr"/>
                <a:r>
                  <a:rPr lang="en-US" sz="1200" b="1">
                    <a:solidFill>
                      <a:schemeClr val="accent3"/>
                    </a:solidFill>
                    <a:latin typeface="Open Sans" panose="020B0606030504020204" pitchFamily="34" charset="0"/>
                    <a:ea typeface="Open Sans" panose="020B0606030504020204" pitchFamily="34" charset="0"/>
                    <a:cs typeface="Open Sans" panose="020B0606030504020204" pitchFamily="34" charset="0"/>
                  </a:rPr>
                  <a:t>ENHANCED QUALITY</a:t>
                </a:r>
              </a:p>
            </p:txBody>
          </p:sp>
          <p:sp>
            <p:nvSpPr>
              <p:cNvPr id="90" name="Rectangle 89">
                <a:extLst>
                  <a:ext uri="{FF2B5EF4-FFF2-40B4-BE49-F238E27FC236}">
                    <a16:creationId xmlns:a16="http://schemas.microsoft.com/office/drawing/2014/main" id="{6D346ABF-F271-4A22-90ED-E20E17EA1971}"/>
                  </a:ext>
                </a:extLst>
              </p:cNvPr>
              <p:cNvSpPr/>
              <p:nvPr/>
            </p:nvSpPr>
            <p:spPr>
              <a:xfrm>
                <a:off x="7870878" y="6429663"/>
                <a:ext cx="2374470" cy="1015535"/>
              </a:xfrm>
              <a:prstGeom prst="rect">
                <a:avLst/>
              </a:prstGeom>
              <a:ln w="12700" cmpd="sng">
                <a:solidFill>
                  <a:schemeClr val="accent4"/>
                </a:solidFill>
              </a:ln>
            </p:spPr>
            <p:txBody>
              <a:bodyPr wrap="none" lIns="91440" tIns="0" rIns="91440" bIns="137160" anchor="b" anchorCtr="1">
                <a:noAutofit/>
              </a:bodyPr>
              <a:lstStyle/>
              <a:p>
                <a:pPr algn="ctr"/>
                <a:r>
                  <a:rPr lang="en-US" sz="1200" b="1">
                    <a:solidFill>
                      <a:schemeClr val="accent3"/>
                    </a:solidFill>
                    <a:latin typeface="Open Sans" panose="020B0606030504020204" pitchFamily="34" charset="0"/>
                    <a:ea typeface="Open Sans" panose="020B0606030504020204" pitchFamily="34" charset="0"/>
                    <a:cs typeface="Open Sans" panose="020B0606030504020204" pitchFamily="34" charset="0"/>
                  </a:rPr>
                  <a:t>ENHANCED </a:t>
                </a:r>
              </a:p>
              <a:p>
                <a:pPr algn="ctr"/>
                <a:r>
                  <a:rPr lang="en-US" sz="1200" b="1">
                    <a:solidFill>
                      <a:schemeClr val="accent3"/>
                    </a:solidFill>
                    <a:latin typeface="Open Sans" panose="020B0606030504020204" pitchFamily="34" charset="0"/>
                    <a:ea typeface="Open Sans" panose="020B0606030504020204" pitchFamily="34" charset="0"/>
                    <a:cs typeface="Open Sans" panose="020B0606030504020204" pitchFamily="34" charset="0"/>
                  </a:rPr>
                  <a:t>INTEROPERABILITY</a:t>
                </a:r>
              </a:p>
            </p:txBody>
          </p:sp>
          <p:sp>
            <p:nvSpPr>
              <p:cNvPr id="91" name="Oval 90">
                <a:extLst>
                  <a:ext uri="{FF2B5EF4-FFF2-40B4-BE49-F238E27FC236}">
                    <a16:creationId xmlns:a16="http://schemas.microsoft.com/office/drawing/2014/main" id="{F0D9E49E-EF92-4BFD-BE81-68EBE424CA6E}"/>
                  </a:ext>
                </a:extLst>
              </p:cNvPr>
              <p:cNvSpPr/>
              <p:nvPr/>
            </p:nvSpPr>
            <p:spPr bwMode="gray">
              <a:xfrm>
                <a:off x="8555585" y="5896058"/>
                <a:ext cx="952720" cy="952720"/>
              </a:xfrm>
              <a:prstGeom prst="ellipse">
                <a:avLst/>
              </a:prstGeom>
              <a:solidFill>
                <a:srgbClr val="FFFF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2" name="Oval 91">
                <a:extLst>
                  <a:ext uri="{FF2B5EF4-FFF2-40B4-BE49-F238E27FC236}">
                    <a16:creationId xmlns:a16="http://schemas.microsoft.com/office/drawing/2014/main" id="{151519BC-DBCD-4390-9BC8-582B37A50843}"/>
                  </a:ext>
                </a:extLst>
              </p:cNvPr>
              <p:cNvSpPr/>
              <p:nvPr/>
            </p:nvSpPr>
            <p:spPr bwMode="gray">
              <a:xfrm>
                <a:off x="5403616" y="2328111"/>
                <a:ext cx="952720" cy="952720"/>
              </a:xfrm>
              <a:prstGeom prst="ellipse">
                <a:avLst/>
              </a:prstGeom>
              <a:solidFill>
                <a:schemeClr val="bg1"/>
              </a:solidFill>
              <a:ln w="19050" cmpd="sng" algn="ctr">
                <a:solidFill>
                  <a:srgbClr val="FFFFFF"/>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3" name="Freeform 82">
                <a:extLst>
                  <a:ext uri="{FF2B5EF4-FFF2-40B4-BE49-F238E27FC236}">
                    <a16:creationId xmlns:a16="http://schemas.microsoft.com/office/drawing/2014/main" id="{89DB3D29-0CD7-4C6E-BB4A-29FDDBF3AE08}"/>
                  </a:ext>
                </a:extLst>
              </p:cNvPr>
              <p:cNvSpPr>
                <a:spLocks noEditPoints="1"/>
              </p:cNvSpPr>
              <p:nvPr/>
            </p:nvSpPr>
            <p:spPr bwMode="auto">
              <a:xfrm>
                <a:off x="5397706" y="2287598"/>
                <a:ext cx="953419" cy="953419"/>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97A9"/>
              </a:solidFill>
              <a:ln w="19050" cmpd="sng">
                <a:solidFill>
                  <a:srgbClr val="FFFFFF"/>
                </a:solidFill>
                <a:round/>
                <a:headEnd/>
                <a:tailEnd/>
              </a:ln>
            </p:spPr>
            <p:txBody>
              <a:bodyPr vert="horz" wrap="square" lIns="91440" tIns="45720" rIns="91440" bIns="45720" numCol="1" anchor="t" anchorCtr="0" compatLnSpc="1">
                <a:prstTxWarp prst="textNoShape">
                  <a:avLst/>
                </a:prstTxWarp>
              </a:bodyPr>
              <a:lstStyle/>
              <a:p>
                <a:endParaRPr lang="en-GB" sz="1600" kern="1200">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84">
                <a:extLst>
                  <a:ext uri="{FF2B5EF4-FFF2-40B4-BE49-F238E27FC236}">
                    <a16:creationId xmlns:a16="http://schemas.microsoft.com/office/drawing/2014/main" id="{3B35D6F2-8305-426C-8A29-39B0E5E6252C}"/>
                  </a:ext>
                </a:extLst>
              </p:cNvPr>
              <p:cNvSpPr>
                <a:spLocks noEditPoints="1"/>
              </p:cNvSpPr>
              <p:nvPr/>
            </p:nvSpPr>
            <p:spPr bwMode="auto">
              <a:xfrm>
                <a:off x="5570367" y="6090870"/>
                <a:ext cx="600365" cy="501716"/>
              </a:xfrm>
              <a:custGeom>
                <a:avLst/>
                <a:gdLst>
                  <a:gd name="T0" fmla="*/ 319 w 321"/>
                  <a:gd name="T1" fmla="*/ 252 h 268"/>
                  <a:gd name="T2" fmla="*/ 170 w 321"/>
                  <a:gd name="T3" fmla="*/ 6 h 268"/>
                  <a:gd name="T4" fmla="*/ 152 w 321"/>
                  <a:gd name="T5" fmla="*/ 6 h 268"/>
                  <a:gd name="T6" fmla="*/ 2 w 321"/>
                  <a:gd name="T7" fmla="*/ 252 h 268"/>
                  <a:gd name="T8" fmla="*/ 2 w 321"/>
                  <a:gd name="T9" fmla="*/ 263 h 268"/>
                  <a:gd name="T10" fmla="*/ 11 w 321"/>
                  <a:gd name="T11" fmla="*/ 268 h 268"/>
                  <a:gd name="T12" fmla="*/ 310 w 321"/>
                  <a:gd name="T13" fmla="*/ 268 h 268"/>
                  <a:gd name="T14" fmla="*/ 319 w 321"/>
                  <a:gd name="T15" fmla="*/ 263 h 268"/>
                  <a:gd name="T16" fmla="*/ 319 w 321"/>
                  <a:gd name="T17" fmla="*/ 252 h 268"/>
                  <a:gd name="T18" fmla="*/ 30 w 321"/>
                  <a:gd name="T19" fmla="*/ 247 h 268"/>
                  <a:gd name="T20" fmla="*/ 161 w 321"/>
                  <a:gd name="T21" fmla="*/ 33 h 268"/>
                  <a:gd name="T22" fmla="*/ 291 w 321"/>
                  <a:gd name="T23" fmla="*/ 247 h 268"/>
                  <a:gd name="T24" fmla="*/ 30 w 321"/>
                  <a:gd name="T25" fmla="*/ 247 h 268"/>
                  <a:gd name="T26" fmla="*/ 161 w 321"/>
                  <a:gd name="T27" fmla="*/ 87 h 268"/>
                  <a:gd name="T28" fmla="*/ 171 w 321"/>
                  <a:gd name="T29" fmla="*/ 97 h 268"/>
                  <a:gd name="T30" fmla="*/ 171 w 321"/>
                  <a:gd name="T31" fmla="*/ 172 h 268"/>
                  <a:gd name="T32" fmla="*/ 161 w 321"/>
                  <a:gd name="T33" fmla="*/ 183 h 268"/>
                  <a:gd name="T34" fmla="*/ 150 w 321"/>
                  <a:gd name="T35" fmla="*/ 172 h 268"/>
                  <a:gd name="T36" fmla="*/ 150 w 321"/>
                  <a:gd name="T37" fmla="*/ 97 h 268"/>
                  <a:gd name="T38" fmla="*/ 161 w 321"/>
                  <a:gd name="T39" fmla="*/ 87 h 268"/>
                  <a:gd name="T40" fmla="*/ 171 w 321"/>
                  <a:gd name="T41" fmla="*/ 215 h 268"/>
                  <a:gd name="T42" fmla="*/ 161 w 321"/>
                  <a:gd name="T43" fmla="*/ 225 h 268"/>
                  <a:gd name="T44" fmla="*/ 150 w 321"/>
                  <a:gd name="T45" fmla="*/ 215 h 268"/>
                  <a:gd name="T46" fmla="*/ 161 w 321"/>
                  <a:gd name="T47" fmla="*/ 204 h 268"/>
                  <a:gd name="T48" fmla="*/ 171 w 321"/>
                  <a:gd name="T49" fmla="*/ 21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268">
                    <a:moveTo>
                      <a:pt x="319" y="252"/>
                    </a:moveTo>
                    <a:cubicBezTo>
                      <a:pt x="170" y="6"/>
                      <a:pt x="170" y="6"/>
                      <a:pt x="170" y="6"/>
                    </a:cubicBezTo>
                    <a:cubicBezTo>
                      <a:pt x="166" y="0"/>
                      <a:pt x="155" y="0"/>
                      <a:pt x="152" y="6"/>
                    </a:cubicBezTo>
                    <a:cubicBezTo>
                      <a:pt x="2" y="252"/>
                      <a:pt x="2" y="252"/>
                      <a:pt x="2" y="252"/>
                    </a:cubicBezTo>
                    <a:cubicBezTo>
                      <a:pt x="0" y="255"/>
                      <a:pt x="0" y="259"/>
                      <a:pt x="2" y="263"/>
                    </a:cubicBezTo>
                    <a:cubicBezTo>
                      <a:pt x="4" y="266"/>
                      <a:pt x="7" y="268"/>
                      <a:pt x="11" y="268"/>
                    </a:cubicBezTo>
                    <a:cubicBezTo>
                      <a:pt x="310" y="268"/>
                      <a:pt x="310" y="268"/>
                      <a:pt x="310" y="268"/>
                    </a:cubicBezTo>
                    <a:cubicBezTo>
                      <a:pt x="314" y="268"/>
                      <a:pt x="317" y="266"/>
                      <a:pt x="319" y="263"/>
                    </a:cubicBezTo>
                    <a:cubicBezTo>
                      <a:pt x="321" y="259"/>
                      <a:pt x="321" y="255"/>
                      <a:pt x="319" y="252"/>
                    </a:cubicBezTo>
                    <a:close/>
                    <a:moveTo>
                      <a:pt x="30" y="247"/>
                    </a:moveTo>
                    <a:cubicBezTo>
                      <a:pt x="161" y="33"/>
                      <a:pt x="161" y="33"/>
                      <a:pt x="161" y="33"/>
                    </a:cubicBezTo>
                    <a:cubicBezTo>
                      <a:pt x="291" y="247"/>
                      <a:pt x="291" y="247"/>
                      <a:pt x="291" y="247"/>
                    </a:cubicBezTo>
                    <a:lnTo>
                      <a:pt x="30" y="247"/>
                    </a:lnTo>
                    <a:close/>
                    <a:moveTo>
                      <a:pt x="161" y="87"/>
                    </a:moveTo>
                    <a:cubicBezTo>
                      <a:pt x="167" y="87"/>
                      <a:pt x="171" y="91"/>
                      <a:pt x="171" y="97"/>
                    </a:cubicBezTo>
                    <a:cubicBezTo>
                      <a:pt x="171" y="172"/>
                      <a:pt x="171" y="172"/>
                      <a:pt x="171" y="172"/>
                    </a:cubicBezTo>
                    <a:cubicBezTo>
                      <a:pt x="171" y="178"/>
                      <a:pt x="167" y="183"/>
                      <a:pt x="161" y="183"/>
                    </a:cubicBezTo>
                    <a:cubicBezTo>
                      <a:pt x="155" y="183"/>
                      <a:pt x="150" y="178"/>
                      <a:pt x="150" y="172"/>
                    </a:cubicBezTo>
                    <a:cubicBezTo>
                      <a:pt x="150" y="97"/>
                      <a:pt x="150" y="97"/>
                      <a:pt x="150" y="97"/>
                    </a:cubicBezTo>
                    <a:cubicBezTo>
                      <a:pt x="150" y="91"/>
                      <a:pt x="155" y="87"/>
                      <a:pt x="161" y="87"/>
                    </a:cubicBezTo>
                    <a:close/>
                    <a:moveTo>
                      <a:pt x="171" y="215"/>
                    </a:moveTo>
                    <a:cubicBezTo>
                      <a:pt x="171" y="221"/>
                      <a:pt x="167" y="225"/>
                      <a:pt x="161" y="225"/>
                    </a:cubicBezTo>
                    <a:cubicBezTo>
                      <a:pt x="155" y="225"/>
                      <a:pt x="150" y="221"/>
                      <a:pt x="150" y="215"/>
                    </a:cubicBezTo>
                    <a:cubicBezTo>
                      <a:pt x="150" y="209"/>
                      <a:pt x="155" y="204"/>
                      <a:pt x="161" y="204"/>
                    </a:cubicBezTo>
                    <a:cubicBezTo>
                      <a:pt x="167" y="204"/>
                      <a:pt x="171" y="209"/>
                      <a:pt x="171" y="215"/>
                    </a:cubicBezTo>
                    <a:close/>
                  </a:path>
                </a:pathLst>
              </a:custGeom>
              <a:solidFill>
                <a:schemeClr val="accent5"/>
              </a:solidFill>
              <a:ln w="19050" cmpd="sng">
                <a:solidFill>
                  <a:srgbClr val="FFFFFF"/>
                </a:solidFill>
                <a:round/>
                <a:headEnd/>
                <a:tailEnd/>
              </a:ln>
            </p:spPr>
            <p:txBody>
              <a:bodyPr vert="horz" wrap="square" lIns="91440" tIns="45720" rIns="91440" bIns="45720" numCol="1" anchor="t" anchorCtr="0" compatLnSpc="1">
                <a:prstTxWarp prst="textNoShape">
                  <a:avLst/>
                </a:prstTxWarp>
              </a:bodyPr>
              <a:lstStyle/>
              <a:p>
                <a:endParaRPr lang="en-GB" sz="1600" kern="1200">
                  <a:latin typeface="Open Sans" panose="020B0606030504020204" pitchFamily="34" charset="0"/>
                  <a:ea typeface="Open Sans" panose="020B0606030504020204" pitchFamily="34" charset="0"/>
                  <a:cs typeface="Open Sans" panose="020B0606030504020204" pitchFamily="34" charset="0"/>
                </a:endParaRPr>
              </a:p>
            </p:txBody>
          </p:sp>
          <p:sp>
            <p:nvSpPr>
              <p:cNvPr id="95" name="Oval 94">
                <a:extLst>
                  <a:ext uri="{FF2B5EF4-FFF2-40B4-BE49-F238E27FC236}">
                    <a16:creationId xmlns:a16="http://schemas.microsoft.com/office/drawing/2014/main" id="{C1EF1035-5F1D-4EB7-8CFA-6CB963655996}"/>
                  </a:ext>
                </a:extLst>
              </p:cNvPr>
              <p:cNvSpPr/>
              <p:nvPr/>
            </p:nvSpPr>
            <p:spPr bwMode="gray">
              <a:xfrm>
                <a:off x="8586589" y="2327684"/>
                <a:ext cx="952720" cy="952720"/>
              </a:xfrm>
              <a:prstGeom prst="ellipse">
                <a:avLst/>
              </a:prstGeom>
              <a:solidFill>
                <a:srgbClr val="FFFFFF"/>
              </a:solidFill>
              <a:ln w="19050" cmpd="sng" algn="ctr">
                <a:solidFill>
                  <a:srgbClr val="FFFFFF"/>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88">
                <a:extLst>
                  <a:ext uri="{FF2B5EF4-FFF2-40B4-BE49-F238E27FC236}">
                    <a16:creationId xmlns:a16="http://schemas.microsoft.com/office/drawing/2014/main" id="{4275B884-050B-4D62-ACF4-520D340CA36D}"/>
                  </a:ext>
                </a:extLst>
              </p:cNvPr>
              <p:cNvSpPr>
                <a:spLocks noChangeAspect="1" noEditPoints="1"/>
              </p:cNvSpPr>
              <p:nvPr/>
            </p:nvSpPr>
            <p:spPr bwMode="auto">
              <a:xfrm>
                <a:off x="8586240" y="2326986"/>
                <a:ext cx="953419" cy="953419"/>
              </a:xfrm>
              <a:custGeom>
                <a:avLst/>
                <a:gdLst>
                  <a:gd name="T0" fmla="*/ 128 w 512"/>
                  <a:gd name="T1" fmla="*/ 331 h 512"/>
                  <a:gd name="T2" fmla="*/ 152 w 512"/>
                  <a:gd name="T3" fmla="*/ 331 h 512"/>
                  <a:gd name="T4" fmla="*/ 128 w 512"/>
                  <a:gd name="T5" fmla="*/ 256 h 512"/>
                  <a:gd name="T6" fmla="*/ 256 w 512"/>
                  <a:gd name="T7" fmla="*/ 128 h 512"/>
                  <a:gd name="T8" fmla="*/ 384 w 512"/>
                  <a:gd name="T9" fmla="*/ 256 h 512"/>
                  <a:gd name="T10" fmla="*/ 256 w 512"/>
                  <a:gd name="T11" fmla="*/ 384 h 512"/>
                  <a:gd name="T12" fmla="*/ 245 w 512"/>
                  <a:gd name="T13" fmla="*/ 373 h 512"/>
                  <a:gd name="T14" fmla="*/ 256 w 512"/>
                  <a:gd name="T15" fmla="*/ 363 h 512"/>
                  <a:gd name="T16" fmla="*/ 362 w 512"/>
                  <a:gd name="T17" fmla="*/ 256 h 512"/>
                  <a:gd name="T18" fmla="*/ 256 w 512"/>
                  <a:gd name="T19" fmla="*/ 149 h 512"/>
                  <a:gd name="T20" fmla="*/ 149 w 512"/>
                  <a:gd name="T21" fmla="*/ 256 h 512"/>
                  <a:gd name="T22" fmla="*/ 170 w 512"/>
                  <a:gd name="T23" fmla="*/ 320 h 512"/>
                  <a:gd name="T24" fmla="*/ 170 w 512"/>
                  <a:gd name="T25" fmla="*/ 288 h 512"/>
                  <a:gd name="T26" fmla="*/ 180 w 512"/>
                  <a:gd name="T27" fmla="*/ 277 h 512"/>
                  <a:gd name="T28" fmla="*/ 191 w 512"/>
                  <a:gd name="T29" fmla="*/ 288 h 512"/>
                  <a:gd name="T30" fmla="*/ 191 w 512"/>
                  <a:gd name="T31" fmla="*/ 341 h 512"/>
                  <a:gd name="T32" fmla="*/ 181 w 512"/>
                  <a:gd name="T33" fmla="*/ 353 h 512"/>
                  <a:gd name="T34" fmla="*/ 128 w 512"/>
                  <a:gd name="T35" fmla="*/ 353 h 512"/>
                  <a:gd name="T36" fmla="*/ 117 w 512"/>
                  <a:gd name="T37" fmla="*/ 342 h 512"/>
                  <a:gd name="T38" fmla="*/ 128 w 512"/>
                  <a:gd name="T39" fmla="*/ 331 h 512"/>
                  <a:gd name="T40" fmla="*/ 280 w 512"/>
                  <a:gd name="T41" fmla="*/ 227 h 512"/>
                  <a:gd name="T42" fmla="*/ 256 w 512"/>
                  <a:gd name="T43" fmla="*/ 252 h 512"/>
                  <a:gd name="T44" fmla="*/ 213 w 512"/>
                  <a:gd name="T45" fmla="*/ 208 h 512"/>
                  <a:gd name="T46" fmla="*/ 197 w 512"/>
                  <a:gd name="T47" fmla="*/ 208 h 512"/>
                  <a:gd name="T48" fmla="*/ 197 w 512"/>
                  <a:gd name="T49" fmla="*/ 224 h 512"/>
                  <a:gd name="T50" fmla="*/ 248 w 512"/>
                  <a:gd name="T51" fmla="*/ 274 h 512"/>
                  <a:gd name="T52" fmla="*/ 256 w 512"/>
                  <a:gd name="T53" fmla="*/ 277 h 512"/>
                  <a:gd name="T54" fmla="*/ 263 w 512"/>
                  <a:gd name="T55" fmla="*/ 274 h 512"/>
                  <a:gd name="T56" fmla="*/ 295 w 512"/>
                  <a:gd name="T57" fmla="*/ 242 h 512"/>
                  <a:gd name="T58" fmla="*/ 295 w 512"/>
                  <a:gd name="T59" fmla="*/ 227 h 512"/>
                  <a:gd name="T60" fmla="*/ 280 w 512"/>
                  <a:gd name="T61" fmla="*/ 227 h 512"/>
                  <a:gd name="T62" fmla="*/ 256 w 512"/>
                  <a:gd name="T63" fmla="*/ 21 h 512"/>
                  <a:gd name="T64" fmla="*/ 490 w 512"/>
                  <a:gd name="T65" fmla="*/ 256 h 512"/>
                  <a:gd name="T66" fmla="*/ 256 w 512"/>
                  <a:gd name="T67" fmla="*/ 491 h 512"/>
                  <a:gd name="T68" fmla="*/ 21 w 512"/>
                  <a:gd name="T69" fmla="*/ 256 h 512"/>
                  <a:gd name="T70" fmla="*/ 256 w 512"/>
                  <a:gd name="T71" fmla="*/ 21 h 512"/>
                  <a:gd name="T72" fmla="*/ 256 w 512"/>
                  <a:gd name="T73" fmla="*/ 0 h 512"/>
                  <a:gd name="T74" fmla="*/ 0 w 512"/>
                  <a:gd name="T75" fmla="*/ 256 h 512"/>
                  <a:gd name="T76" fmla="*/ 256 w 512"/>
                  <a:gd name="T77" fmla="*/ 512 h 512"/>
                  <a:gd name="T78" fmla="*/ 512 w 512"/>
                  <a:gd name="T79" fmla="*/ 256 h 512"/>
                  <a:gd name="T80" fmla="*/ 256 w 512"/>
                  <a:gd name="T81"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2" h="512">
                    <a:moveTo>
                      <a:pt x="128" y="331"/>
                    </a:moveTo>
                    <a:cubicBezTo>
                      <a:pt x="152" y="331"/>
                      <a:pt x="152" y="331"/>
                      <a:pt x="152" y="331"/>
                    </a:cubicBezTo>
                    <a:cubicBezTo>
                      <a:pt x="136" y="310"/>
                      <a:pt x="128" y="283"/>
                      <a:pt x="128" y="256"/>
                    </a:cubicBezTo>
                    <a:cubicBezTo>
                      <a:pt x="128" y="186"/>
                      <a:pt x="185" y="128"/>
                      <a:pt x="256" y="128"/>
                    </a:cubicBezTo>
                    <a:cubicBezTo>
                      <a:pt x="326" y="128"/>
                      <a:pt x="384" y="186"/>
                      <a:pt x="384" y="256"/>
                    </a:cubicBezTo>
                    <a:cubicBezTo>
                      <a:pt x="384" y="327"/>
                      <a:pt x="326" y="384"/>
                      <a:pt x="256" y="384"/>
                    </a:cubicBezTo>
                    <a:cubicBezTo>
                      <a:pt x="250" y="384"/>
                      <a:pt x="245" y="379"/>
                      <a:pt x="245" y="373"/>
                    </a:cubicBezTo>
                    <a:cubicBezTo>
                      <a:pt x="245" y="367"/>
                      <a:pt x="250" y="363"/>
                      <a:pt x="256" y="363"/>
                    </a:cubicBezTo>
                    <a:cubicBezTo>
                      <a:pt x="314" y="363"/>
                      <a:pt x="362" y="315"/>
                      <a:pt x="362" y="256"/>
                    </a:cubicBezTo>
                    <a:cubicBezTo>
                      <a:pt x="362" y="197"/>
                      <a:pt x="314" y="149"/>
                      <a:pt x="256" y="149"/>
                    </a:cubicBezTo>
                    <a:cubicBezTo>
                      <a:pt x="197" y="149"/>
                      <a:pt x="149" y="197"/>
                      <a:pt x="149" y="256"/>
                    </a:cubicBezTo>
                    <a:cubicBezTo>
                      <a:pt x="149" y="279"/>
                      <a:pt x="156" y="302"/>
                      <a:pt x="170" y="320"/>
                    </a:cubicBezTo>
                    <a:cubicBezTo>
                      <a:pt x="170" y="288"/>
                      <a:pt x="170" y="288"/>
                      <a:pt x="170" y="288"/>
                    </a:cubicBezTo>
                    <a:cubicBezTo>
                      <a:pt x="170" y="282"/>
                      <a:pt x="174" y="277"/>
                      <a:pt x="180" y="277"/>
                    </a:cubicBezTo>
                    <a:cubicBezTo>
                      <a:pt x="186" y="277"/>
                      <a:pt x="191" y="282"/>
                      <a:pt x="191" y="288"/>
                    </a:cubicBezTo>
                    <a:cubicBezTo>
                      <a:pt x="191" y="341"/>
                      <a:pt x="191" y="341"/>
                      <a:pt x="191" y="341"/>
                    </a:cubicBezTo>
                    <a:cubicBezTo>
                      <a:pt x="191" y="347"/>
                      <a:pt x="187" y="353"/>
                      <a:pt x="181" y="353"/>
                    </a:cubicBezTo>
                    <a:cubicBezTo>
                      <a:pt x="128" y="353"/>
                      <a:pt x="128" y="353"/>
                      <a:pt x="128" y="353"/>
                    </a:cubicBezTo>
                    <a:cubicBezTo>
                      <a:pt x="122" y="353"/>
                      <a:pt x="117" y="348"/>
                      <a:pt x="117" y="342"/>
                    </a:cubicBezTo>
                    <a:cubicBezTo>
                      <a:pt x="117" y="336"/>
                      <a:pt x="122" y="331"/>
                      <a:pt x="128" y="331"/>
                    </a:cubicBezTo>
                    <a:close/>
                    <a:moveTo>
                      <a:pt x="280" y="227"/>
                    </a:moveTo>
                    <a:cubicBezTo>
                      <a:pt x="256" y="252"/>
                      <a:pt x="256" y="252"/>
                      <a:pt x="256" y="252"/>
                    </a:cubicBezTo>
                    <a:cubicBezTo>
                      <a:pt x="213" y="208"/>
                      <a:pt x="213" y="208"/>
                      <a:pt x="213" y="208"/>
                    </a:cubicBezTo>
                    <a:cubicBezTo>
                      <a:pt x="208" y="204"/>
                      <a:pt x="202" y="204"/>
                      <a:pt x="197" y="208"/>
                    </a:cubicBezTo>
                    <a:cubicBezTo>
                      <a:pt x="193" y="213"/>
                      <a:pt x="193" y="219"/>
                      <a:pt x="197" y="224"/>
                    </a:cubicBezTo>
                    <a:cubicBezTo>
                      <a:pt x="248" y="274"/>
                      <a:pt x="248" y="274"/>
                      <a:pt x="248" y="274"/>
                    </a:cubicBezTo>
                    <a:cubicBezTo>
                      <a:pt x="250" y="276"/>
                      <a:pt x="253" y="277"/>
                      <a:pt x="256" y="277"/>
                    </a:cubicBezTo>
                    <a:cubicBezTo>
                      <a:pt x="258" y="277"/>
                      <a:pt x="261" y="276"/>
                      <a:pt x="263" y="274"/>
                    </a:cubicBezTo>
                    <a:cubicBezTo>
                      <a:pt x="295" y="242"/>
                      <a:pt x="295" y="242"/>
                      <a:pt x="295" y="242"/>
                    </a:cubicBezTo>
                    <a:cubicBezTo>
                      <a:pt x="299" y="238"/>
                      <a:pt x="299" y="231"/>
                      <a:pt x="295" y="227"/>
                    </a:cubicBezTo>
                    <a:cubicBezTo>
                      <a:pt x="291" y="223"/>
                      <a:pt x="284" y="223"/>
                      <a:pt x="280" y="227"/>
                    </a:cubicBezTo>
                    <a:close/>
                    <a:moveTo>
                      <a:pt x="256" y="21"/>
                    </a:moveTo>
                    <a:cubicBezTo>
                      <a:pt x="385" y="21"/>
                      <a:pt x="490" y="127"/>
                      <a:pt x="490" y="256"/>
                    </a:cubicBezTo>
                    <a:cubicBezTo>
                      <a:pt x="490" y="385"/>
                      <a:pt x="385" y="491"/>
                      <a:pt x="256" y="491"/>
                    </a:cubicBezTo>
                    <a:cubicBezTo>
                      <a:pt x="126" y="491"/>
                      <a:pt x="21" y="385"/>
                      <a:pt x="21" y="256"/>
                    </a:cubicBezTo>
                    <a:cubicBezTo>
                      <a:pt x="21" y="127"/>
                      <a:pt x="126" y="21"/>
                      <a:pt x="256" y="21"/>
                    </a:cubicBezTo>
                    <a:moveTo>
                      <a:pt x="256" y="0"/>
                    </a:moveTo>
                    <a:cubicBezTo>
                      <a:pt x="114" y="0"/>
                      <a:pt x="0" y="115"/>
                      <a:pt x="0" y="256"/>
                    </a:cubicBezTo>
                    <a:cubicBezTo>
                      <a:pt x="0" y="397"/>
                      <a:pt x="114" y="512"/>
                      <a:pt x="256" y="512"/>
                    </a:cubicBezTo>
                    <a:cubicBezTo>
                      <a:pt x="397" y="512"/>
                      <a:pt x="512" y="397"/>
                      <a:pt x="512" y="256"/>
                    </a:cubicBezTo>
                    <a:cubicBezTo>
                      <a:pt x="512" y="115"/>
                      <a:pt x="397" y="0"/>
                      <a:pt x="256" y="0"/>
                    </a:cubicBezTo>
                    <a:close/>
                  </a:path>
                </a:pathLst>
              </a:custGeom>
              <a:solidFill>
                <a:schemeClr val="accent3"/>
              </a:solidFill>
              <a:ln w="19050" cmpd="sng">
                <a:solidFill>
                  <a:srgbClr val="FFFFFF"/>
                </a:solidFill>
              </a:ln>
            </p:spPr>
            <p:txBody>
              <a:bodyPr vert="horz" wrap="square" lIns="91440" tIns="45720" rIns="91440" bIns="45720" numCol="1" anchor="t" anchorCtr="0" compatLnSpc="1">
                <a:prstTxWarp prst="textNoShape">
                  <a:avLst/>
                </a:prstTxWarp>
              </a:bodyPr>
              <a:lstStyle/>
              <a:p>
                <a:endParaRPr lang="en-GB" sz="1600" kern="1200">
                  <a:latin typeface="Open Sans" panose="020B0606030504020204" pitchFamily="34" charset="0"/>
                  <a:ea typeface="Open Sans" panose="020B0606030504020204" pitchFamily="34" charset="0"/>
                  <a:cs typeface="Open Sans" panose="020B0606030504020204" pitchFamily="34" charset="0"/>
                </a:endParaRPr>
              </a:p>
            </p:txBody>
          </p:sp>
          <p:sp>
            <p:nvSpPr>
              <p:cNvPr id="97" name="Freeform 90">
                <a:extLst>
                  <a:ext uri="{FF2B5EF4-FFF2-40B4-BE49-F238E27FC236}">
                    <a16:creationId xmlns:a16="http://schemas.microsoft.com/office/drawing/2014/main" id="{29FBFF5B-49F8-4A45-B16E-B1BE58FF4BD7}"/>
                  </a:ext>
                </a:extLst>
              </p:cNvPr>
              <p:cNvSpPr>
                <a:spLocks noEditPoints="1"/>
              </p:cNvSpPr>
              <p:nvPr/>
            </p:nvSpPr>
            <p:spPr bwMode="auto">
              <a:xfrm>
                <a:off x="5397706" y="4080385"/>
                <a:ext cx="954895" cy="957703"/>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3"/>
              </a:solidFill>
              <a:ln w="19050" cmpd="sng">
                <a:solidFill>
                  <a:srgbClr val="FFFFFF"/>
                </a:solidFill>
                <a:round/>
                <a:headEnd/>
                <a:tailEnd/>
              </a:ln>
            </p:spPr>
            <p:txBody>
              <a:bodyPr vert="horz" wrap="square" lIns="91440" tIns="45720" rIns="91440" bIns="45720" numCol="1" anchor="t" anchorCtr="0" compatLnSpc="1">
                <a:prstTxWarp prst="textNoShape">
                  <a:avLst/>
                </a:prstTxWarp>
              </a:bodyPr>
              <a:lstStyle/>
              <a:p>
                <a:endParaRPr lang="en-GB" sz="1600" kern="1200">
                  <a:latin typeface="Open Sans" panose="020B0606030504020204" pitchFamily="34" charset="0"/>
                  <a:ea typeface="Open Sans" panose="020B0606030504020204" pitchFamily="34" charset="0"/>
                  <a:cs typeface="Open Sans" panose="020B0606030504020204" pitchFamily="34" charset="0"/>
                </a:endParaRPr>
              </a:p>
            </p:txBody>
          </p:sp>
          <p:sp>
            <p:nvSpPr>
              <p:cNvPr id="98" name="Freeform 97">
                <a:extLst>
                  <a:ext uri="{FF2B5EF4-FFF2-40B4-BE49-F238E27FC236}">
                    <a16:creationId xmlns:a16="http://schemas.microsoft.com/office/drawing/2014/main" id="{786DA122-C74F-4015-BA02-CBC3DF2D3EFA}"/>
                  </a:ext>
                </a:extLst>
              </p:cNvPr>
              <p:cNvSpPr>
                <a:spLocks noChangeAspect="1" noEditPoints="1"/>
              </p:cNvSpPr>
              <p:nvPr/>
            </p:nvSpPr>
            <p:spPr bwMode="auto">
              <a:xfrm>
                <a:off x="8584097" y="4080853"/>
                <a:ext cx="957705" cy="957703"/>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97A9"/>
              </a:solidFill>
              <a:ln w="19050" cmpd="sng">
                <a:solidFill>
                  <a:srgbClr val="FFFFFF"/>
                </a:solidFill>
                <a:round/>
                <a:headEnd/>
                <a:tailEnd/>
              </a:ln>
            </p:spPr>
            <p:txBody>
              <a:bodyPr vert="horz" wrap="square" lIns="91440" tIns="45720" rIns="91440" bIns="45720" numCol="1" anchor="t" anchorCtr="0" compatLnSpc="1">
                <a:prstTxWarp prst="textNoShape">
                  <a:avLst/>
                </a:prstTxWarp>
              </a:bodyPr>
              <a:lstStyle/>
              <a:p>
                <a:endParaRPr lang="en-GB" sz="1600" kern="1200">
                  <a:latin typeface="Open Sans" panose="020B0606030504020204" pitchFamily="34" charset="0"/>
                  <a:ea typeface="Open Sans" panose="020B0606030504020204" pitchFamily="34" charset="0"/>
                  <a:cs typeface="Open Sans" panose="020B0606030504020204" pitchFamily="34" charset="0"/>
                </a:endParaRPr>
              </a:p>
            </p:txBody>
          </p:sp>
          <p:grpSp>
            <p:nvGrpSpPr>
              <p:cNvPr id="99" name="Group 98">
                <a:extLst>
                  <a:ext uri="{FF2B5EF4-FFF2-40B4-BE49-F238E27FC236}">
                    <a16:creationId xmlns:a16="http://schemas.microsoft.com/office/drawing/2014/main" id="{D669FC9A-1C11-4FDA-82BC-1B481AF67010}"/>
                  </a:ext>
                </a:extLst>
              </p:cNvPr>
              <p:cNvGrpSpPr>
                <a:grpSpLocks noChangeAspect="1"/>
              </p:cNvGrpSpPr>
              <p:nvPr/>
            </p:nvGrpSpPr>
            <p:grpSpPr bwMode="auto">
              <a:xfrm>
                <a:off x="8584097" y="5893566"/>
                <a:ext cx="957704" cy="957704"/>
                <a:chOff x="6573" y="1568"/>
                <a:chExt cx="340" cy="340"/>
              </a:xfrm>
              <a:solidFill>
                <a:schemeClr val="accent3"/>
              </a:solidFill>
            </p:grpSpPr>
            <p:sp>
              <p:nvSpPr>
                <p:cNvPr id="105" name="Freeform 99">
                  <a:extLst>
                    <a:ext uri="{FF2B5EF4-FFF2-40B4-BE49-F238E27FC236}">
                      <a16:creationId xmlns:a16="http://schemas.microsoft.com/office/drawing/2014/main" id="{00699CB8-E8C0-4A0D-B2FC-8D73BBC8D468}"/>
                    </a:ext>
                  </a:extLst>
                </p:cNvPr>
                <p:cNvSpPr>
                  <a:spLocks noEditPoints="1"/>
                </p:cNvSpPr>
                <p:nvPr/>
              </p:nvSpPr>
              <p:spPr bwMode="auto">
                <a:xfrm>
                  <a:off x="6573" y="156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w="19050" cmpd="sng">
                  <a:solidFill>
                    <a:srgbClr val="FFFFFF"/>
                  </a:solidFill>
                  <a:round/>
                  <a:headEnd/>
                  <a:tailEnd/>
                </a:ln>
              </p:spPr>
              <p:txBody>
                <a:bodyPr vert="horz" wrap="square" lIns="91440" tIns="45720" rIns="91440" bIns="45720" numCol="1" anchor="t" anchorCtr="0" compatLnSpc="1">
                  <a:prstTxWarp prst="textNoShape">
                    <a:avLst/>
                  </a:prstTxWarp>
                </a:bodyPr>
                <a:lstStyle/>
                <a:p>
                  <a:endParaRPr lang="en-GB" sz="1600" kern="1200">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100">
                  <a:extLst>
                    <a:ext uri="{FF2B5EF4-FFF2-40B4-BE49-F238E27FC236}">
                      <a16:creationId xmlns:a16="http://schemas.microsoft.com/office/drawing/2014/main" id="{4692D7F4-AAEF-40D6-BFCD-5013A4F856BD}"/>
                    </a:ext>
                  </a:extLst>
                </p:cNvPr>
                <p:cNvSpPr>
                  <a:spLocks noEditPoints="1"/>
                </p:cNvSpPr>
                <p:nvPr/>
              </p:nvSpPr>
              <p:spPr bwMode="auto">
                <a:xfrm>
                  <a:off x="6651" y="1643"/>
                  <a:ext cx="184" cy="184"/>
                </a:xfrm>
                <a:custGeom>
                  <a:avLst/>
                  <a:gdLst>
                    <a:gd name="T0" fmla="*/ 256 w 277"/>
                    <a:gd name="T1" fmla="*/ 0 h 277"/>
                    <a:gd name="T2" fmla="*/ 21 w 277"/>
                    <a:gd name="T3" fmla="*/ 0 h 277"/>
                    <a:gd name="T4" fmla="*/ 0 w 277"/>
                    <a:gd name="T5" fmla="*/ 21 h 277"/>
                    <a:gd name="T6" fmla="*/ 0 w 277"/>
                    <a:gd name="T7" fmla="*/ 256 h 277"/>
                    <a:gd name="T8" fmla="*/ 21 w 277"/>
                    <a:gd name="T9" fmla="*/ 277 h 277"/>
                    <a:gd name="T10" fmla="*/ 256 w 277"/>
                    <a:gd name="T11" fmla="*/ 277 h 277"/>
                    <a:gd name="T12" fmla="*/ 277 w 277"/>
                    <a:gd name="T13" fmla="*/ 256 h 277"/>
                    <a:gd name="T14" fmla="*/ 277 w 277"/>
                    <a:gd name="T15" fmla="*/ 21 h 277"/>
                    <a:gd name="T16" fmla="*/ 256 w 277"/>
                    <a:gd name="T17" fmla="*/ 0 h 277"/>
                    <a:gd name="T18" fmla="*/ 256 w 277"/>
                    <a:gd name="T19" fmla="*/ 256 h 277"/>
                    <a:gd name="T20" fmla="*/ 21 w 277"/>
                    <a:gd name="T21" fmla="*/ 256 h 277"/>
                    <a:gd name="T22" fmla="*/ 21 w 277"/>
                    <a:gd name="T23" fmla="*/ 21 h 277"/>
                    <a:gd name="T24" fmla="*/ 256 w 277"/>
                    <a:gd name="T25" fmla="*/ 21 h 277"/>
                    <a:gd name="T26" fmla="*/ 256 w 277"/>
                    <a:gd name="T27" fmla="*/ 256 h 277"/>
                    <a:gd name="T28" fmla="*/ 139 w 277"/>
                    <a:gd name="T29" fmla="*/ 235 h 277"/>
                    <a:gd name="T30" fmla="*/ 235 w 277"/>
                    <a:gd name="T31" fmla="*/ 139 h 277"/>
                    <a:gd name="T32" fmla="*/ 139 w 277"/>
                    <a:gd name="T33" fmla="*/ 43 h 277"/>
                    <a:gd name="T34" fmla="*/ 43 w 277"/>
                    <a:gd name="T35" fmla="*/ 139 h 277"/>
                    <a:gd name="T36" fmla="*/ 139 w 277"/>
                    <a:gd name="T37" fmla="*/ 235 h 277"/>
                    <a:gd name="T38" fmla="*/ 139 w 277"/>
                    <a:gd name="T39" fmla="*/ 64 h 277"/>
                    <a:gd name="T40" fmla="*/ 213 w 277"/>
                    <a:gd name="T41" fmla="*/ 139 h 277"/>
                    <a:gd name="T42" fmla="*/ 139 w 277"/>
                    <a:gd name="T43" fmla="*/ 213 h 277"/>
                    <a:gd name="T44" fmla="*/ 64 w 277"/>
                    <a:gd name="T45" fmla="*/ 139 h 277"/>
                    <a:gd name="T46" fmla="*/ 139 w 277"/>
                    <a:gd name="T47" fmla="*/ 64 h 277"/>
                    <a:gd name="T48" fmla="*/ 90 w 277"/>
                    <a:gd name="T49" fmla="*/ 139 h 277"/>
                    <a:gd name="T50" fmla="*/ 107 w 277"/>
                    <a:gd name="T51" fmla="*/ 122 h 277"/>
                    <a:gd name="T52" fmla="*/ 123 w 277"/>
                    <a:gd name="T53" fmla="*/ 139 h 277"/>
                    <a:gd name="T54" fmla="*/ 107 w 277"/>
                    <a:gd name="T55" fmla="*/ 155 h 277"/>
                    <a:gd name="T56" fmla="*/ 90 w 277"/>
                    <a:gd name="T57" fmla="*/ 139 h 277"/>
                    <a:gd name="T58" fmla="*/ 154 w 277"/>
                    <a:gd name="T59" fmla="*/ 139 h 277"/>
                    <a:gd name="T60" fmla="*/ 171 w 277"/>
                    <a:gd name="T61" fmla="*/ 122 h 277"/>
                    <a:gd name="T62" fmla="*/ 187 w 277"/>
                    <a:gd name="T63" fmla="*/ 139 h 277"/>
                    <a:gd name="T64" fmla="*/ 171 w 277"/>
                    <a:gd name="T65" fmla="*/ 155 h 277"/>
                    <a:gd name="T66" fmla="*/ 154 w 277"/>
                    <a:gd name="T67" fmla="*/ 13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77">
                      <a:moveTo>
                        <a:pt x="256" y="0"/>
                      </a:moveTo>
                      <a:cubicBezTo>
                        <a:pt x="21" y="0"/>
                        <a:pt x="21" y="0"/>
                        <a:pt x="21" y="0"/>
                      </a:cubicBezTo>
                      <a:cubicBezTo>
                        <a:pt x="10" y="0"/>
                        <a:pt x="0" y="10"/>
                        <a:pt x="0" y="21"/>
                      </a:cubicBezTo>
                      <a:cubicBezTo>
                        <a:pt x="0" y="256"/>
                        <a:pt x="0" y="256"/>
                        <a:pt x="0" y="256"/>
                      </a:cubicBezTo>
                      <a:cubicBezTo>
                        <a:pt x="0" y="268"/>
                        <a:pt x="10" y="277"/>
                        <a:pt x="21" y="277"/>
                      </a:cubicBezTo>
                      <a:cubicBezTo>
                        <a:pt x="256" y="277"/>
                        <a:pt x="256" y="277"/>
                        <a:pt x="256" y="277"/>
                      </a:cubicBezTo>
                      <a:cubicBezTo>
                        <a:pt x="268" y="277"/>
                        <a:pt x="277" y="268"/>
                        <a:pt x="277" y="256"/>
                      </a:cubicBezTo>
                      <a:cubicBezTo>
                        <a:pt x="277" y="21"/>
                        <a:pt x="277" y="21"/>
                        <a:pt x="277" y="21"/>
                      </a:cubicBezTo>
                      <a:cubicBezTo>
                        <a:pt x="277" y="10"/>
                        <a:pt x="268" y="0"/>
                        <a:pt x="256" y="0"/>
                      </a:cubicBezTo>
                      <a:close/>
                      <a:moveTo>
                        <a:pt x="256" y="256"/>
                      </a:moveTo>
                      <a:cubicBezTo>
                        <a:pt x="21" y="256"/>
                        <a:pt x="21" y="256"/>
                        <a:pt x="21" y="256"/>
                      </a:cubicBezTo>
                      <a:cubicBezTo>
                        <a:pt x="21" y="21"/>
                        <a:pt x="21" y="21"/>
                        <a:pt x="21" y="21"/>
                      </a:cubicBezTo>
                      <a:cubicBezTo>
                        <a:pt x="256" y="21"/>
                        <a:pt x="256" y="21"/>
                        <a:pt x="256" y="21"/>
                      </a:cubicBezTo>
                      <a:lnTo>
                        <a:pt x="256" y="256"/>
                      </a:lnTo>
                      <a:close/>
                      <a:moveTo>
                        <a:pt x="139" y="235"/>
                      </a:moveTo>
                      <a:cubicBezTo>
                        <a:pt x="192" y="235"/>
                        <a:pt x="235" y="192"/>
                        <a:pt x="235" y="139"/>
                      </a:cubicBezTo>
                      <a:cubicBezTo>
                        <a:pt x="235" y="86"/>
                        <a:pt x="192" y="43"/>
                        <a:pt x="139" y="43"/>
                      </a:cubicBezTo>
                      <a:cubicBezTo>
                        <a:pt x="86" y="43"/>
                        <a:pt x="43" y="86"/>
                        <a:pt x="43" y="139"/>
                      </a:cubicBezTo>
                      <a:cubicBezTo>
                        <a:pt x="43" y="192"/>
                        <a:pt x="86" y="235"/>
                        <a:pt x="139" y="235"/>
                      </a:cubicBezTo>
                      <a:close/>
                      <a:moveTo>
                        <a:pt x="139" y="64"/>
                      </a:moveTo>
                      <a:cubicBezTo>
                        <a:pt x="180" y="64"/>
                        <a:pt x="213" y="97"/>
                        <a:pt x="213" y="139"/>
                      </a:cubicBezTo>
                      <a:cubicBezTo>
                        <a:pt x="213" y="180"/>
                        <a:pt x="180" y="213"/>
                        <a:pt x="139" y="213"/>
                      </a:cubicBezTo>
                      <a:cubicBezTo>
                        <a:pt x="97" y="213"/>
                        <a:pt x="64" y="180"/>
                        <a:pt x="64" y="139"/>
                      </a:cubicBezTo>
                      <a:cubicBezTo>
                        <a:pt x="64" y="97"/>
                        <a:pt x="97" y="64"/>
                        <a:pt x="139" y="64"/>
                      </a:cubicBezTo>
                      <a:close/>
                      <a:moveTo>
                        <a:pt x="90" y="139"/>
                      </a:moveTo>
                      <a:cubicBezTo>
                        <a:pt x="90" y="130"/>
                        <a:pt x="98" y="122"/>
                        <a:pt x="107" y="122"/>
                      </a:cubicBezTo>
                      <a:cubicBezTo>
                        <a:pt x="116" y="122"/>
                        <a:pt x="123" y="130"/>
                        <a:pt x="123" y="139"/>
                      </a:cubicBezTo>
                      <a:cubicBezTo>
                        <a:pt x="123" y="148"/>
                        <a:pt x="116" y="155"/>
                        <a:pt x="107" y="155"/>
                      </a:cubicBezTo>
                      <a:cubicBezTo>
                        <a:pt x="98" y="155"/>
                        <a:pt x="90" y="148"/>
                        <a:pt x="90" y="139"/>
                      </a:cubicBezTo>
                      <a:close/>
                      <a:moveTo>
                        <a:pt x="154" y="139"/>
                      </a:moveTo>
                      <a:cubicBezTo>
                        <a:pt x="154" y="130"/>
                        <a:pt x="162" y="122"/>
                        <a:pt x="171" y="122"/>
                      </a:cubicBezTo>
                      <a:cubicBezTo>
                        <a:pt x="180" y="122"/>
                        <a:pt x="187" y="130"/>
                        <a:pt x="187" y="139"/>
                      </a:cubicBezTo>
                      <a:cubicBezTo>
                        <a:pt x="187" y="148"/>
                        <a:pt x="180" y="155"/>
                        <a:pt x="171" y="155"/>
                      </a:cubicBezTo>
                      <a:cubicBezTo>
                        <a:pt x="162" y="155"/>
                        <a:pt x="154" y="148"/>
                        <a:pt x="154" y="139"/>
                      </a:cubicBezTo>
                      <a:close/>
                    </a:path>
                  </a:pathLst>
                </a:custGeom>
                <a:grpFill/>
                <a:ln w="19050" cmpd="sng">
                  <a:solidFill>
                    <a:srgbClr val="FFFFFF"/>
                  </a:solidFill>
                  <a:round/>
                  <a:headEnd/>
                  <a:tailEnd/>
                </a:ln>
              </p:spPr>
              <p:txBody>
                <a:bodyPr vert="horz" wrap="square" lIns="91440" tIns="45720" rIns="91440" bIns="45720" numCol="1" anchor="t" anchorCtr="0" compatLnSpc="1">
                  <a:prstTxWarp prst="textNoShape">
                    <a:avLst/>
                  </a:prstTxWarp>
                </a:bodyPr>
                <a:lstStyle/>
                <a:p>
                  <a:endParaRPr lang="en-GB" sz="1600" kern="1200">
                    <a:latin typeface="Open Sans" panose="020B0606030504020204" pitchFamily="34" charset="0"/>
                    <a:ea typeface="Open Sans" panose="020B0606030504020204" pitchFamily="34" charset="0"/>
                    <a:cs typeface="Open Sans" panose="020B0606030504020204" pitchFamily="34" charset="0"/>
                  </a:endParaRPr>
                </a:p>
              </p:txBody>
            </p:sp>
          </p:grpSp>
          <p:sp>
            <p:nvSpPr>
              <p:cNvPr id="100" name="Oval 99">
                <a:extLst>
                  <a:ext uri="{FF2B5EF4-FFF2-40B4-BE49-F238E27FC236}">
                    <a16:creationId xmlns:a16="http://schemas.microsoft.com/office/drawing/2014/main" id="{8328579D-788B-4E64-A372-8AB593C3FAD3}"/>
                  </a:ext>
                </a:extLst>
              </p:cNvPr>
              <p:cNvSpPr/>
              <p:nvPr/>
            </p:nvSpPr>
            <p:spPr bwMode="gray">
              <a:xfrm>
                <a:off x="8738725" y="2553993"/>
                <a:ext cx="648450" cy="527792"/>
              </a:xfrm>
              <a:prstGeom prst="ellipse">
                <a:avLst/>
              </a:prstGeom>
              <a:solidFill>
                <a:schemeClr val="bg1"/>
              </a:solidFill>
              <a:ln w="19050" cmpd="sng" algn="ctr">
                <a:solidFill>
                  <a:srgbClr val="FFFFFF"/>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105">
                <a:extLst>
                  <a:ext uri="{FF2B5EF4-FFF2-40B4-BE49-F238E27FC236}">
                    <a16:creationId xmlns:a16="http://schemas.microsoft.com/office/drawing/2014/main" id="{570B134B-8AFE-4C7F-8169-D7922C706F89}"/>
                  </a:ext>
                </a:extLst>
              </p:cNvPr>
              <p:cNvSpPr>
                <a:spLocks noEditPoints="1"/>
              </p:cNvSpPr>
              <p:nvPr/>
            </p:nvSpPr>
            <p:spPr bwMode="auto">
              <a:xfrm>
                <a:off x="5669649" y="2627036"/>
                <a:ext cx="449854" cy="301472"/>
              </a:xfrm>
              <a:custGeom>
                <a:avLst/>
                <a:gdLst>
                  <a:gd name="T0" fmla="*/ 53 w 288"/>
                  <a:gd name="T1" fmla="*/ 0 h 192"/>
                  <a:gd name="T2" fmla="*/ 43 w 288"/>
                  <a:gd name="T3" fmla="*/ 42 h 192"/>
                  <a:gd name="T4" fmla="*/ 0 w 288"/>
                  <a:gd name="T5" fmla="*/ 53 h 192"/>
                  <a:gd name="T6" fmla="*/ 11 w 288"/>
                  <a:gd name="T7" fmla="*/ 192 h 192"/>
                  <a:gd name="T8" fmla="*/ 245 w 288"/>
                  <a:gd name="T9" fmla="*/ 181 h 192"/>
                  <a:gd name="T10" fmla="*/ 277 w 288"/>
                  <a:gd name="T11" fmla="*/ 149 h 192"/>
                  <a:gd name="T12" fmla="*/ 288 w 288"/>
                  <a:gd name="T13" fmla="*/ 10 h 192"/>
                  <a:gd name="T14" fmla="*/ 224 w 288"/>
                  <a:gd name="T15" fmla="*/ 170 h 192"/>
                  <a:gd name="T16" fmla="*/ 21 w 288"/>
                  <a:gd name="T17" fmla="*/ 64 h 192"/>
                  <a:gd name="T18" fmla="*/ 224 w 288"/>
                  <a:gd name="T19" fmla="*/ 170 h 192"/>
                  <a:gd name="T20" fmla="*/ 245 w 288"/>
                  <a:gd name="T21" fmla="*/ 128 h 192"/>
                  <a:gd name="T22" fmla="*/ 235 w 288"/>
                  <a:gd name="T23" fmla="*/ 42 h 192"/>
                  <a:gd name="T24" fmla="*/ 64 w 288"/>
                  <a:gd name="T25" fmla="*/ 21 h 192"/>
                  <a:gd name="T26" fmla="*/ 267 w 288"/>
                  <a:gd name="T27" fmla="*/ 128 h 192"/>
                  <a:gd name="T28" fmla="*/ 101 w 288"/>
                  <a:gd name="T29" fmla="*/ 100 h 192"/>
                  <a:gd name="T30" fmla="*/ 123 w 288"/>
                  <a:gd name="T31" fmla="*/ 82 h 192"/>
                  <a:gd name="T32" fmla="*/ 130 w 288"/>
                  <a:gd name="T33" fmla="*/ 74 h 192"/>
                  <a:gd name="T34" fmla="*/ 151 w 288"/>
                  <a:gd name="T35" fmla="*/ 87 h 192"/>
                  <a:gd name="T36" fmla="*/ 130 w 288"/>
                  <a:gd name="T37" fmla="*/ 95 h 192"/>
                  <a:gd name="T38" fmla="*/ 123 w 288"/>
                  <a:gd name="T39" fmla="*/ 95 h 192"/>
                  <a:gd name="T40" fmla="*/ 118 w 288"/>
                  <a:gd name="T41" fmla="*/ 104 h 192"/>
                  <a:gd name="T42" fmla="*/ 130 w 288"/>
                  <a:gd name="T43" fmla="*/ 110 h 192"/>
                  <a:gd name="T44" fmla="*/ 151 w 288"/>
                  <a:gd name="T45" fmla="*/ 122 h 192"/>
                  <a:gd name="T46" fmla="*/ 147 w 288"/>
                  <a:gd name="T47" fmla="*/ 143 h 192"/>
                  <a:gd name="T48" fmla="*/ 130 w 288"/>
                  <a:gd name="T49" fmla="*/ 160 h 192"/>
                  <a:gd name="T50" fmla="*/ 123 w 288"/>
                  <a:gd name="T51" fmla="*/ 149 h 192"/>
                  <a:gd name="T52" fmla="*/ 101 w 288"/>
                  <a:gd name="T53" fmla="*/ 132 h 192"/>
                  <a:gd name="T54" fmla="*/ 123 w 288"/>
                  <a:gd name="T55" fmla="*/ 137 h 192"/>
                  <a:gd name="T56" fmla="*/ 130 w 288"/>
                  <a:gd name="T57" fmla="*/ 137 h 192"/>
                  <a:gd name="T58" fmla="*/ 135 w 288"/>
                  <a:gd name="T59" fmla="*/ 127 h 192"/>
                  <a:gd name="T60" fmla="*/ 123 w 288"/>
                  <a:gd name="T61" fmla="*/ 122 h 192"/>
                  <a:gd name="T62" fmla="*/ 105 w 288"/>
                  <a:gd name="T63"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192">
                    <a:moveTo>
                      <a:pt x="277" y="0"/>
                    </a:moveTo>
                    <a:cubicBezTo>
                      <a:pt x="53" y="0"/>
                      <a:pt x="53" y="0"/>
                      <a:pt x="53" y="0"/>
                    </a:cubicBezTo>
                    <a:cubicBezTo>
                      <a:pt x="47" y="0"/>
                      <a:pt x="43" y="4"/>
                      <a:pt x="43" y="10"/>
                    </a:cubicBezTo>
                    <a:cubicBezTo>
                      <a:pt x="43" y="42"/>
                      <a:pt x="43" y="42"/>
                      <a:pt x="43" y="42"/>
                    </a:cubicBezTo>
                    <a:cubicBezTo>
                      <a:pt x="11" y="42"/>
                      <a:pt x="11" y="42"/>
                      <a:pt x="11" y="42"/>
                    </a:cubicBezTo>
                    <a:cubicBezTo>
                      <a:pt x="5" y="42"/>
                      <a:pt x="0" y="47"/>
                      <a:pt x="0" y="53"/>
                    </a:cubicBezTo>
                    <a:cubicBezTo>
                      <a:pt x="0" y="181"/>
                      <a:pt x="0" y="181"/>
                      <a:pt x="0" y="181"/>
                    </a:cubicBezTo>
                    <a:cubicBezTo>
                      <a:pt x="0" y="187"/>
                      <a:pt x="5" y="192"/>
                      <a:pt x="11" y="192"/>
                    </a:cubicBezTo>
                    <a:cubicBezTo>
                      <a:pt x="235" y="192"/>
                      <a:pt x="235" y="192"/>
                      <a:pt x="235" y="192"/>
                    </a:cubicBezTo>
                    <a:cubicBezTo>
                      <a:pt x="241" y="192"/>
                      <a:pt x="245" y="187"/>
                      <a:pt x="245" y="181"/>
                    </a:cubicBezTo>
                    <a:cubicBezTo>
                      <a:pt x="245" y="149"/>
                      <a:pt x="245" y="149"/>
                      <a:pt x="245" y="149"/>
                    </a:cubicBezTo>
                    <a:cubicBezTo>
                      <a:pt x="277" y="149"/>
                      <a:pt x="277" y="149"/>
                      <a:pt x="277" y="149"/>
                    </a:cubicBezTo>
                    <a:cubicBezTo>
                      <a:pt x="283" y="149"/>
                      <a:pt x="288" y="144"/>
                      <a:pt x="288" y="138"/>
                    </a:cubicBezTo>
                    <a:cubicBezTo>
                      <a:pt x="288" y="10"/>
                      <a:pt x="288" y="10"/>
                      <a:pt x="288" y="10"/>
                    </a:cubicBezTo>
                    <a:cubicBezTo>
                      <a:pt x="288" y="4"/>
                      <a:pt x="283" y="0"/>
                      <a:pt x="277" y="0"/>
                    </a:cubicBezTo>
                    <a:close/>
                    <a:moveTo>
                      <a:pt x="224" y="170"/>
                    </a:moveTo>
                    <a:cubicBezTo>
                      <a:pt x="21" y="170"/>
                      <a:pt x="21" y="170"/>
                      <a:pt x="21" y="170"/>
                    </a:cubicBezTo>
                    <a:cubicBezTo>
                      <a:pt x="21" y="64"/>
                      <a:pt x="21" y="64"/>
                      <a:pt x="21" y="64"/>
                    </a:cubicBezTo>
                    <a:cubicBezTo>
                      <a:pt x="224" y="64"/>
                      <a:pt x="224" y="64"/>
                      <a:pt x="224" y="64"/>
                    </a:cubicBezTo>
                    <a:lnTo>
                      <a:pt x="224" y="170"/>
                    </a:lnTo>
                    <a:close/>
                    <a:moveTo>
                      <a:pt x="267" y="128"/>
                    </a:moveTo>
                    <a:cubicBezTo>
                      <a:pt x="245" y="128"/>
                      <a:pt x="245" y="128"/>
                      <a:pt x="245" y="128"/>
                    </a:cubicBezTo>
                    <a:cubicBezTo>
                      <a:pt x="245" y="53"/>
                      <a:pt x="245" y="53"/>
                      <a:pt x="245" y="53"/>
                    </a:cubicBezTo>
                    <a:cubicBezTo>
                      <a:pt x="245" y="47"/>
                      <a:pt x="241" y="42"/>
                      <a:pt x="235" y="42"/>
                    </a:cubicBezTo>
                    <a:cubicBezTo>
                      <a:pt x="64" y="42"/>
                      <a:pt x="64" y="42"/>
                      <a:pt x="64" y="42"/>
                    </a:cubicBezTo>
                    <a:cubicBezTo>
                      <a:pt x="64" y="21"/>
                      <a:pt x="64" y="21"/>
                      <a:pt x="64" y="21"/>
                    </a:cubicBezTo>
                    <a:cubicBezTo>
                      <a:pt x="267" y="21"/>
                      <a:pt x="267" y="21"/>
                      <a:pt x="267" y="21"/>
                    </a:cubicBezTo>
                    <a:lnTo>
                      <a:pt x="267" y="128"/>
                    </a:lnTo>
                    <a:close/>
                    <a:moveTo>
                      <a:pt x="105" y="112"/>
                    </a:moveTo>
                    <a:cubicBezTo>
                      <a:pt x="103" y="109"/>
                      <a:pt x="101" y="105"/>
                      <a:pt x="101" y="100"/>
                    </a:cubicBezTo>
                    <a:cubicBezTo>
                      <a:pt x="101" y="95"/>
                      <a:pt x="103" y="91"/>
                      <a:pt x="107" y="88"/>
                    </a:cubicBezTo>
                    <a:cubicBezTo>
                      <a:pt x="111" y="85"/>
                      <a:pt x="116" y="83"/>
                      <a:pt x="123" y="82"/>
                    </a:cubicBezTo>
                    <a:cubicBezTo>
                      <a:pt x="123" y="74"/>
                      <a:pt x="123" y="74"/>
                      <a:pt x="123" y="74"/>
                    </a:cubicBezTo>
                    <a:cubicBezTo>
                      <a:pt x="130" y="74"/>
                      <a:pt x="130" y="74"/>
                      <a:pt x="130" y="74"/>
                    </a:cubicBezTo>
                    <a:cubicBezTo>
                      <a:pt x="130" y="82"/>
                      <a:pt x="130" y="82"/>
                      <a:pt x="130" y="82"/>
                    </a:cubicBezTo>
                    <a:cubicBezTo>
                      <a:pt x="138" y="82"/>
                      <a:pt x="145" y="84"/>
                      <a:pt x="151" y="87"/>
                    </a:cubicBezTo>
                    <a:cubicBezTo>
                      <a:pt x="147" y="99"/>
                      <a:pt x="147" y="99"/>
                      <a:pt x="147" y="99"/>
                    </a:cubicBezTo>
                    <a:cubicBezTo>
                      <a:pt x="141" y="96"/>
                      <a:pt x="136" y="95"/>
                      <a:pt x="130" y="95"/>
                    </a:cubicBezTo>
                    <a:cubicBezTo>
                      <a:pt x="130" y="95"/>
                      <a:pt x="129" y="94"/>
                      <a:pt x="127" y="94"/>
                    </a:cubicBezTo>
                    <a:cubicBezTo>
                      <a:pt x="125" y="94"/>
                      <a:pt x="123" y="95"/>
                      <a:pt x="123" y="95"/>
                    </a:cubicBezTo>
                    <a:cubicBezTo>
                      <a:pt x="119" y="95"/>
                      <a:pt x="117" y="97"/>
                      <a:pt x="117" y="100"/>
                    </a:cubicBezTo>
                    <a:cubicBezTo>
                      <a:pt x="117" y="102"/>
                      <a:pt x="117" y="103"/>
                      <a:pt x="118" y="104"/>
                    </a:cubicBezTo>
                    <a:cubicBezTo>
                      <a:pt x="119" y="105"/>
                      <a:pt x="121" y="106"/>
                      <a:pt x="123" y="107"/>
                    </a:cubicBezTo>
                    <a:cubicBezTo>
                      <a:pt x="130" y="110"/>
                      <a:pt x="130" y="110"/>
                      <a:pt x="130" y="110"/>
                    </a:cubicBezTo>
                    <a:cubicBezTo>
                      <a:pt x="137" y="112"/>
                      <a:pt x="142" y="114"/>
                      <a:pt x="144" y="116"/>
                    </a:cubicBezTo>
                    <a:cubicBezTo>
                      <a:pt x="147" y="118"/>
                      <a:pt x="149" y="120"/>
                      <a:pt x="151" y="122"/>
                    </a:cubicBezTo>
                    <a:cubicBezTo>
                      <a:pt x="152" y="125"/>
                      <a:pt x="152" y="127"/>
                      <a:pt x="152" y="130"/>
                    </a:cubicBezTo>
                    <a:cubicBezTo>
                      <a:pt x="152" y="136"/>
                      <a:pt x="151" y="140"/>
                      <a:pt x="147" y="143"/>
                    </a:cubicBezTo>
                    <a:cubicBezTo>
                      <a:pt x="143" y="147"/>
                      <a:pt x="137" y="149"/>
                      <a:pt x="130" y="149"/>
                    </a:cubicBezTo>
                    <a:cubicBezTo>
                      <a:pt x="130" y="160"/>
                      <a:pt x="130" y="160"/>
                      <a:pt x="130" y="160"/>
                    </a:cubicBezTo>
                    <a:cubicBezTo>
                      <a:pt x="123" y="160"/>
                      <a:pt x="123" y="160"/>
                      <a:pt x="123" y="160"/>
                    </a:cubicBezTo>
                    <a:cubicBezTo>
                      <a:pt x="123" y="149"/>
                      <a:pt x="123" y="149"/>
                      <a:pt x="123" y="149"/>
                    </a:cubicBezTo>
                    <a:cubicBezTo>
                      <a:pt x="115" y="149"/>
                      <a:pt x="108" y="148"/>
                      <a:pt x="101" y="145"/>
                    </a:cubicBezTo>
                    <a:cubicBezTo>
                      <a:pt x="101" y="132"/>
                      <a:pt x="101" y="132"/>
                      <a:pt x="101" y="132"/>
                    </a:cubicBezTo>
                    <a:cubicBezTo>
                      <a:pt x="104" y="133"/>
                      <a:pt x="108" y="134"/>
                      <a:pt x="112" y="135"/>
                    </a:cubicBezTo>
                    <a:cubicBezTo>
                      <a:pt x="116" y="137"/>
                      <a:pt x="120" y="137"/>
                      <a:pt x="123" y="137"/>
                    </a:cubicBezTo>
                    <a:cubicBezTo>
                      <a:pt x="123" y="137"/>
                      <a:pt x="125" y="137"/>
                      <a:pt x="127" y="137"/>
                    </a:cubicBezTo>
                    <a:cubicBezTo>
                      <a:pt x="129" y="137"/>
                      <a:pt x="130" y="137"/>
                      <a:pt x="130" y="137"/>
                    </a:cubicBezTo>
                    <a:cubicBezTo>
                      <a:pt x="135" y="136"/>
                      <a:pt x="137" y="134"/>
                      <a:pt x="137" y="131"/>
                    </a:cubicBezTo>
                    <a:cubicBezTo>
                      <a:pt x="137" y="130"/>
                      <a:pt x="137" y="128"/>
                      <a:pt x="135" y="127"/>
                    </a:cubicBezTo>
                    <a:cubicBezTo>
                      <a:pt x="134" y="126"/>
                      <a:pt x="133" y="125"/>
                      <a:pt x="130" y="124"/>
                    </a:cubicBezTo>
                    <a:cubicBezTo>
                      <a:pt x="123" y="122"/>
                      <a:pt x="123" y="122"/>
                      <a:pt x="123" y="122"/>
                    </a:cubicBezTo>
                    <a:cubicBezTo>
                      <a:pt x="120" y="120"/>
                      <a:pt x="120" y="120"/>
                      <a:pt x="120" y="120"/>
                    </a:cubicBezTo>
                    <a:cubicBezTo>
                      <a:pt x="113" y="118"/>
                      <a:pt x="108" y="115"/>
                      <a:pt x="105" y="112"/>
                    </a:cubicBezTo>
                    <a:close/>
                  </a:path>
                </a:pathLst>
              </a:custGeom>
              <a:solidFill>
                <a:srgbClr val="0097A9"/>
              </a:solidFill>
              <a:ln w="12700" cmpd="sng">
                <a:noFill/>
                <a:round/>
                <a:headEnd/>
                <a:tailEnd/>
              </a:ln>
            </p:spPr>
            <p:txBody>
              <a:bodyPr vert="horz" wrap="square" lIns="91440" tIns="45720" rIns="91440" bIns="45720" numCol="1" anchor="t" anchorCtr="0" compatLnSpc="1">
                <a:prstTxWarp prst="textNoShape">
                  <a:avLst/>
                </a:prstTxWarp>
              </a:bodyPr>
              <a:lstStyle/>
              <a:p>
                <a:endParaRPr lang="en-GB" sz="1600" kern="1200">
                  <a:ln>
                    <a:solidFill>
                      <a:srgbClr val="FFFFFF"/>
                    </a:solidFill>
                  </a:ln>
                  <a:latin typeface="Open Sans" panose="020B0606030504020204" pitchFamily="34" charset="0"/>
                  <a:ea typeface="Open Sans" panose="020B0606030504020204" pitchFamily="34" charset="0"/>
                  <a:cs typeface="Open Sans" panose="020B0606030504020204" pitchFamily="34" charset="0"/>
                </a:endParaRPr>
              </a:p>
            </p:txBody>
          </p:sp>
          <p:sp>
            <p:nvSpPr>
              <p:cNvPr id="102" name="Freeform 50">
                <a:extLst>
                  <a:ext uri="{FF2B5EF4-FFF2-40B4-BE49-F238E27FC236}">
                    <a16:creationId xmlns:a16="http://schemas.microsoft.com/office/drawing/2014/main" id="{8BECC2AB-57AF-4327-9E15-B11943B99A99}"/>
                  </a:ext>
                </a:extLst>
              </p:cNvPr>
              <p:cNvSpPr>
                <a:spLocks noChangeAspect="1"/>
              </p:cNvSpPr>
              <p:nvPr/>
            </p:nvSpPr>
            <p:spPr bwMode="auto">
              <a:xfrm>
                <a:off x="8766140" y="4325897"/>
                <a:ext cx="593617" cy="459639"/>
              </a:xfrm>
              <a:custGeom>
                <a:avLst/>
                <a:gdLst>
                  <a:gd name="T0" fmla="*/ 0 w 5673"/>
                  <a:gd name="T1" fmla="*/ 0 h 5108"/>
                  <a:gd name="T2" fmla="*/ 444 w 5673"/>
                  <a:gd name="T3" fmla="*/ 0 h 5108"/>
                  <a:gd name="T4" fmla="*/ 444 w 5673"/>
                  <a:gd name="T5" fmla="*/ 2634 h 5108"/>
                  <a:gd name="T6" fmla="*/ 2231 w 5673"/>
                  <a:gd name="T7" fmla="*/ 1382 h 5108"/>
                  <a:gd name="T8" fmla="*/ 3390 w 5673"/>
                  <a:gd name="T9" fmla="*/ 1849 h 5108"/>
                  <a:gd name="T10" fmla="*/ 4668 w 5673"/>
                  <a:gd name="T11" fmla="*/ 821 h 5108"/>
                  <a:gd name="T12" fmla="*/ 4346 w 5673"/>
                  <a:gd name="T13" fmla="*/ 425 h 5108"/>
                  <a:gd name="T14" fmla="*/ 5508 w 5673"/>
                  <a:gd name="T15" fmla="*/ 446 h 5108"/>
                  <a:gd name="T16" fmla="*/ 5293 w 5673"/>
                  <a:gd name="T17" fmla="*/ 1589 h 5108"/>
                  <a:gd name="T18" fmla="*/ 4976 w 5673"/>
                  <a:gd name="T19" fmla="*/ 1200 h 5108"/>
                  <a:gd name="T20" fmla="*/ 3474 w 5673"/>
                  <a:gd name="T21" fmla="*/ 2410 h 5108"/>
                  <a:gd name="T22" fmla="*/ 2295 w 5673"/>
                  <a:gd name="T23" fmla="*/ 1937 h 5108"/>
                  <a:gd name="T24" fmla="*/ 444 w 5673"/>
                  <a:gd name="T25" fmla="*/ 3233 h 5108"/>
                  <a:gd name="T26" fmla="*/ 444 w 5673"/>
                  <a:gd name="T27" fmla="*/ 4664 h 5108"/>
                  <a:gd name="T28" fmla="*/ 868 w 5673"/>
                  <a:gd name="T29" fmla="*/ 4664 h 5108"/>
                  <a:gd name="T30" fmla="*/ 868 w 5673"/>
                  <a:gd name="T31" fmla="*/ 3123 h 5108"/>
                  <a:gd name="T32" fmla="*/ 1455 w 5673"/>
                  <a:gd name="T33" fmla="*/ 2712 h 5108"/>
                  <a:gd name="T34" fmla="*/ 1455 w 5673"/>
                  <a:gd name="T35" fmla="*/ 4664 h 5108"/>
                  <a:gd name="T36" fmla="*/ 2032 w 5673"/>
                  <a:gd name="T37" fmla="*/ 4664 h 5108"/>
                  <a:gd name="T38" fmla="*/ 2032 w 5673"/>
                  <a:gd name="T39" fmla="*/ 2307 h 5108"/>
                  <a:gd name="T40" fmla="*/ 2314 w 5673"/>
                  <a:gd name="T41" fmla="*/ 2109 h 5108"/>
                  <a:gd name="T42" fmla="*/ 2619 w 5673"/>
                  <a:gd name="T43" fmla="*/ 2233 h 5108"/>
                  <a:gd name="T44" fmla="*/ 2619 w 5673"/>
                  <a:gd name="T45" fmla="*/ 4664 h 5108"/>
                  <a:gd name="T46" fmla="*/ 3196 w 5673"/>
                  <a:gd name="T47" fmla="*/ 4664 h 5108"/>
                  <a:gd name="T48" fmla="*/ 3196 w 5673"/>
                  <a:gd name="T49" fmla="*/ 2465 h 5108"/>
                  <a:gd name="T50" fmla="*/ 3500 w 5673"/>
                  <a:gd name="T51" fmla="*/ 2588 h 5108"/>
                  <a:gd name="T52" fmla="*/ 3783 w 5673"/>
                  <a:gd name="T53" fmla="*/ 2359 h 5108"/>
                  <a:gd name="T54" fmla="*/ 3783 w 5673"/>
                  <a:gd name="T55" fmla="*/ 4664 h 5108"/>
                  <a:gd name="T56" fmla="*/ 4359 w 5673"/>
                  <a:gd name="T57" fmla="*/ 4664 h 5108"/>
                  <a:gd name="T58" fmla="*/ 4359 w 5673"/>
                  <a:gd name="T59" fmla="*/ 1894 h 5108"/>
                  <a:gd name="T60" fmla="*/ 4947 w 5673"/>
                  <a:gd name="T61" fmla="*/ 1422 h 5108"/>
                  <a:gd name="T62" fmla="*/ 4947 w 5673"/>
                  <a:gd name="T63" fmla="*/ 4664 h 5108"/>
                  <a:gd name="T64" fmla="*/ 5673 w 5673"/>
                  <a:gd name="T65" fmla="*/ 4664 h 5108"/>
                  <a:gd name="T66" fmla="*/ 5673 w 5673"/>
                  <a:gd name="T67" fmla="*/ 5108 h 5108"/>
                  <a:gd name="T68" fmla="*/ 222 w 5673"/>
                  <a:gd name="T69" fmla="*/ 5108 h 5108"/>
                  <a:gd name="T70" fmla="*/ 177 w 5673"/>
                  <a:gd name="T71" fmla="*/ 5105 h 5108"/>
                  <a:gd name="T72" fmla="*/ 136 w 5673"/>
                  <a:gd name="T73" fmla="*/ 5091 h 5108"/>
                  <a:gd name="T74" fmla="*/ 98 w 5673"/>
                  <a:gd name="T75" fmla="*/ 5070 h 5108"/>
                  <a:gd name="T76" fmla="*/ 65 w 5673"/>
                  <a:gd name="T77" fmla="*/ 5044 h 5108"/>
                  <a:gd name="T78" fmla="*/ 38 w 5673"/>
                  <a:gd name="T79" fmla="*/ 5010 h 5108"/>
                  <a:gd name="T80" fmla="*/ 17 w 5673"/>
                  <a:gd name="T81" fmla="*/ 4972 h 5108"/>
                  <a:gd name="T82" fmla="*/ 5 w 5673"/>
                  <a:gd name="T83" fmla="*/ 4931 h 5108"/>
                  <a:gd name="T84" fmla="*/ 0 w 5673"/>
                  <a:gd name="T85" fmla="*/ 4886 h 5108"/>
                  <a:gd name="T86" fmla="*/ 0 w 5673"/>
                  <a:gd name="T87" fmla="*/ 0 h 5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73" h="5108">
                    <a:moveTo>
                      <a:pt x="0" y="0"/>
                    </a:moveTo>
                    <a:lnTo>
                      <a:pt x="444" y="0"/>
                    </a:lnTo>
                    <a:lnTo>
                      <a:pt x="444" y="2634"/>
                    </a:lnTo>
                    <a:lnTo>
                      <a:pt x="2231" y="1382"/>
                    </a:lnTo>
                    <a:lnTo>
                      <a:pt x="3390" y="1849"/>
                    </a:lnTo>
                    <a:lnTo>
                      <a:pt x="4668" y="821"/>
                    </a:lnTo>
                    <a:lnTo>
                      <a:pt x="4346" y="425"/>
                    </a:lnTo>
                    <a:lnTo>
                      <a:pt x="5508" y="446"/>
                    </a:lnTo>
                    <a:lnTo>
                      <a:pt x="5293" y="1589"/>
                    </a:lnTo>
                    <a:lnTo>
                      <a:pt x="4976" y="1200"/>
                    </a:lnTo>
                    <a:lnTo>
                      <a:pt x="3474" y="2410"/>
                    </a:lnTo>
                    <a:lnTo>
                      <a:pt x="2295" y="1937"/>
                    </a:lnTo>
                    <a:lnTo>
                      <a:pt x="444" y="3233"/>
                    </a:lnTo>
                    <a:lnTo>
                      <a:pt x="444" y="4664"/>
                    </a:lnTo>
                    <a:lnTo>
                      <a:pt x="868" y="4664"/>
                    </a:lnTo>
                    <a:lnTo>
                      <a:pt x="868" y="3123"/>
                    </a:lnTo>
                    <a:lnTo>
                      <a:pt x="1455" y="2712"/>
                    </a:lnTo>
                    <a:lnTo>
                      <a:pt x="1455" y="4664"/>
                    </a:lnTo>
                    <a:lnTo>
                      <a:pt x="2032" y="4664"/>
                    </a:lnTo>
                    <a:lnTo>
                      <a:pt x="2032" y="2307"/>
                    </a:lnTo>
                    <a:lnTo>
                      <a:pt x="2314" y="2109"/>
                    </a:lnTo>
                    <a:lnTo>
                      <a:pt x="2619" y="2233"/>
                    </a:lnTo>
                    <a:lnTo>
                      <a:pt x="2619" y="4664"/>
                    </a:lnTo>
                    <a:lnTo>
                      <a:pt x="3196" y="4664"/>
                    </a:lnTo>
                    <a:lnTo>
                      <a:pt x="3196" y="2465"/>
                    </a:lnTo>
                    <a:lnTo>
                      <a:pt x="3500" y="2588"/>
                    </a:lnTo>
                    <a:lnTo>
                      <a:pt x="3783" y="2359"/>
                    </a:lnTo>
                    <a:lnTo>
                      <a:pt x="3783" y="4664"/>
                    </a:lnTo>
                    <a:lnTo>
                      <a:pt x="4359" y="4664"/>
                    </a:lnTo>
                    <a:lnTo>
                      <a:pt x="4359" y="1894"/>
                    </a:lnTo>
                    <a:lnTo>
                      <a:pt x="4947" y="1422"/>
                    </a:lnTo>
                    <a:lnTo>
                      <a:pt x="4947" y="4664"/>
                    </a:lnTo>
                    <a:lnTo>
                      <a:pt x="5673" y="4664"/>
                    </a:lnTo>
                    <a:lnTo>
                      <a:pt x="5673" y="5108"/>
                    </a:lnTo>
                    <a:lnTo>
                      <a:pt x="222" y="5108"/>
                    </a:lnTo>
                    <a:lnTo>
                      <a:pt x="177" y="5105"/>
                    </a:lnTo>
                    <a:lnTo>
                      <a:pt x="136" y="5091"/>
                    </a:lnTo>
                    <a:lnTo>
                      <a:pt x="98" y="5070"/>
                    </a:lnTo>
                    <a:lnTo>
                      <a:pt x="65" y="5044"/>
                    </a:lnTo>
                    <a:lnTo>
                      <a:pt x="38" y="5010"/>
                    </a:lnTo>
                    <a:lnTo>
                      <a:pt x="17" y="4972"/>
                    </a:lnTo>
                    <a:lnTo>
                      <a:pt x="5" y="4931"/>
                    </a:lnTo>
                    <a:lnTo>
                      <a:pt x="0" y="4886"/>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latin typeface="Open Sans" panose="020B0606030504020204" pitchFamily="34" charset="0"/>
                  <a:ea typeface="Open Sans" panose="020B0606030504020204" pitchFamily="34" charset="0"/>
                  <a:cs typeface="Open Sans" panose="020B0606030504020204" pitchFamily="34" charset="0"/>
                </a:endParaRPr>
              </a:p>
            </p:txBody>
          </p:sp>
          <p:pic>
            <p:nvPicPr>
              <p:cNvPr id="103" name="Graphic 102" descr="Checkmark">
                <a:extLst>
                  <a:ext uri="{FF2B5EF4-FFF2-40B4-BE49-F238E27FC236}">
                    <a16:creationId xmlns:a16="http://schemas.microsoft.com/office/drawing/2014/main" id="{5716BEF8-B29E-4F10-83ED-F665FF52D13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766140" y="2506886"/>
                <a:ext cx="593617" cy="593617"/>
              </a:xfrm>
              <a:prstGeom prst="rect">
                <a:avLst/>
              </a:prstGeom>
            </p:spPr>
          </p:pic>
          <p:pic>
            <p:nvPicPr>
              <p:cNvPr id="104" name="Picture 103">
                <a:extLst>
                  <a:ext uri="{FF2B5EF4-FFF2-40B4-BE49-F238E27FC236}">
                    <a16:creationId xmlns:a16="http://schemas.microsoft.com/office/drawing/2014/main" id="{42409FDA-9DC9-43FA-B7D7-102771ADFFF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01157" y="4398741"/>
                <a:ext cx="547990" cy="304439"/>
              </a:xfrm>
              <a:prstGeom prst="rect">
                <a:avLst/>
              </a:prstGeom>
            </p:spPr>
          </p:pic>
        </p:grpSp>
      </p:grpSp>
      <p:cxnSp>
        <p:nvCxnSpPr>
          <p:cNvPr id="115" name="Straight Connector 114">
            <a:extLst>
              <a:ext uri="{FF2B5EF4-FFF2-40B4-BE49-F238E27FC236}">
                <a16:creationId xmlns:a16="http://schemas.microsoft.com/office/drawing/2014/main" id="{D1457D58-7B3D-42E7-AAC4-ECCE25F61FF4}"/>
              </a:ext>
            </a:extLst>
          </p:cNvPr>
          <p:cNvCxnSpPr>
            <a:cxnSpLocks/>
          </p:cNvCxnSpPr>
          <p:nvPr/>
        </p:nvCxnSpPr>
        <p:spPr>
          <a:xfrm>
            <a:off x="5294376" y="1631170"/>
            <a:ext cx="0" cy="4839045"/>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2242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8E2B94-1192-4A09-9A3E-CF51FB3D91FA}"/>
              </a:ext>
            </a:extLst>
          </p:cNvPr>
          <p:cNvPicPr>
            <a:picLocks noChangeAspect="1"/>
          </p:cNvPicPr>
          <p:nvPr/>
        </p:nvPicPr>
        <p:blipFill>
          <a:blip r:embed="rId2">
            <a:alphaModFix amt="84000"/>
            <a:extLst>
              <a:ext uri="{BEBA8EAE-BF5A-486C-A8C5-ECC9F3942E4B}">
                <a14:imgProps xmlns:a14="http://schemas.microsoft.com/office/drawing/2010/main">
                  <a14:imgLayer r:embed="rId3">
                    <a14:imgEffect>
                      <a14:colorTemperature colorTemp="5300"/>
                    </a14:imgEffect>
                    <a14:imgEffect>
                      <a14:saturation sat="15000"/>
                    </a14:imgEffect>
                  </a14:imgLayer>
                </a14:imgProps>
              </a:ext>
              <a:ext uri="{28A0092B-C50C-407E-A947-70E740481C1C}">
                <a14:useLocalDpi xmlns:a14="http://schemas.microsoft.com/office/drawing/2010/main" val="0"/>
              </a:ext>
            </a:extLst>
          </a:blip>
          <a:srcRect t="7848" b="7848"/>
          <a:stretch/>
        </p:blipFill>
        <p:spPr>
          <a:xfrm>
            <a:off x="0" y="1"/>
            <a:ext cx="12192000" cy="6857999"/>
          </a:xfrm>
          <a:prstGeom prst="rect">
            <a:avLst/>
          </a:prstGeom>
        </p:spPr>
      </p:pic>
      <p:sp>
        <p:nvSpPr>
          <p:cNvPr id="5" name="Rectangle 4">
            <a:extLst>
              <a:ext uri="{FF2B5EF4-FFF2-40B4-BE49-F238E27FC236}">
                <a16:creationId xmlns:a16="http://schemas.microsoft.com/office/drawing/2014/main" id="{1C39558D-305E-498F-85A4-EF175BA62B45}"/>
              </a:ext>
            </a:extLst>
          </p:cNvPr>
          <p:cNvSpPr/>
          <p:nvPr/>
        </p:nvSpPr>
        <p:spPr bwMode="gray">
          <a:xfrm>
            <a:off x="-13928" y="0"/>
            <a:ext cx="7133919" cy="6858000"/>
          </a:xfrm>
          <a:prstGeom prst="rect">
            <a:avLst/>
          </a:prstGeom>
          <a:gradFill>
            <a:gsLst>
              <a:gs pos="3000">
                <a:sysClr val="windowText" lastClr="000000">
                  <a:alpha val="90000"/>
                </a:sysClr>
              </a:gs>
              <a:gs pos="100000">
                <a:sysClr val="windowText" lastClr="000000">
                  <a:alpha val="0"/>
                </a:sysClr>
              </a:gs>
            </a:gsLst>
            <a:lin ang="0" scaled="0"/>
          </a:gra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black"/>
              </a:solidFill>
              <a:effectLst/>
              <a:uLnTx/>
              <a:uFillTx/>
              <a:latin typeface="Calibri Light"/>
            </a:endParaRPr>
          </a:p>
        </p:txBody>
      </p:sp>
      <p:grpSp>
        <p:nvGrpSpPr>
          <p:cNvPr id="2" name="Group 1">
            <a:extLst>
              <a:ext uri="{FF2B5EF4-FFF2-40B4-BE49-F238E27FC236}">
                <a16:creationId xmlns:a16="http://schemas.microsoft.com/office/drawing/2014/main" id="{0C03F87D-DCD3-4C21-A7BC-6AA3C84880B8}"/>
              </a:ext>
            </a:extLst>
          </p:cNvPr>
          <p:cNvGrpSpPr/>
          <p:nvPr/>
        </p:nvGrpSpPr>
        <p:grpSpPr>
          <a:xfrm>
            <a:off x="-233384" y="5124084"/>
            <a:ext cx="5600912" cy="1080120"/>
            <a:chOff x="-480272" y="5105796"/>
            <a:chExt cx="5600912" cy="1080120"/>
          </a:xfrm>
        </p:grpSpPr>
        <p:sp>
          <p:nvSpPr>
            <p:cNvPr id="7" name="Text Placeholder 1">
              <a:extLst>
                <a:ext uri="{FF2B5EF4-FFF2-40B4-BE49-F238E27FC236}">
                  <a16:creationId xmlns:a16="http://schemas.microsoft.com/office/drawing/2014/main" id="{6177D377-7291-40B5-BB72-393A8A87F960}"/>
                </a:ext>
              </a:extLst>
            </p:cNvPr>
            <p:cNvSpPr txBox="1">
              <a:spLocks/>
            </p:cNvSpPr>
            <p:nvPr/>
          </p:nvSpPr>
          <p:spPr>
            <a:xfrm>
              <a:off x="1735390" y="5169982"/>
              <a:ext cx="3385250" cy="938210"/>
            </a:xfrm>
            <a:prstGeom prst="rect">
              <a:avLst/>
            </a:prstGeom>
          </p:spPr>
          <p:txBody>
            <a:bodyPr vert="horz" lIns="0" tIns="0" rIns="0" bIns="0" rtlCol="0" anchor="ctr">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600" b="0" kern="1200">
                  <a:solidFill>
                    <a:schemeClr val="bg1"/>
                  </a:solidFill>
                  <a:latin typeface="Segoe UI Light" panose="020B0502040204020203" pitchFamily="34" charset="0"/>
                  <a:ea typeface="Segoe UI Semilight" charset="0"/>
                  <a:cs typeface="Segoe UI Semilight" charset="0"/>
                </a:defRPr>
              </a:lvl1pPr>
              <a:lvl2pPr marL="478851" indent="0" algn="l" defTabSz="1219170" rtl="0" eaLnBrk="1" latinLnBrk="0" hangingPunct="1">
                <a:spcBef>
                  <a:spcPts val="0"/>
                </a:spcBef>
                <a:spcAft>
                  <a:spcPts val="1333"/>
                </a:spcAft>
                <a:buClrTx/>
                <a:buSzPct val="100000"/>
                <a:buFont typeface="Arial"/>
                <a:buNone/>
                <a:defRPr lang="en-US" sz="1900" b="1" kern="1200">
                  <a:solidFill>
                    <a:schemeClr val="tx1">
                      <a:tint val="75000"/>
                    </a:schemeClr>
                  </a:solidFill>
                  <a:latin typeface="Segoe UI Semilight" charset="0"/>
                  <a:ea typeface="Segoe UI Semilight" charset="0"/>
                  <a:cs typeface="Segoe UI Semilight" charset="0"/>
                </a:defRPr>
              </a:lvl2pPr>
              <a:lvl3pPr marL="957703" indent="0" algn="l" defTabSz="1219170" rtl="0" eaLnBrk="1" latinLnBrk="0" hangingPunct="1">
                <a:spcBef>
                  <a:spcPts val="0"/>
                </a:spcBef>
                <a:spcAft>
                  <a:spcPts val="1333"/>
                </a:spcAft>
                <a:buClrTx/>
                <a:buSzPct val="100000"/>
                <a:buFont typeface="Arial" panose="020B0604020202020204" pitchFamily="34" charset="0"/>
                <a:buNone/>
                <a:defRPr lang="en-US" sz="1700" kern="1200">
                  <a:solidFill>
                    <a:schemeClr val="tx1">
                      <a:tint val="75000"/>
                    </a:schemeClr>
                  </a:solidFill>
                  <a:latin typeface="Segoe UI Semilight" charset="0"/>
                  <a:ea typeface="Segoe UI Semilight" charset="0"/>
                  <a:cs typeface="Segoe UI Semilight" charset="0"/>
                </a:defRPr>
              </a:lvl3pPr>
              <a:lvl4pPr marL="1436554" indent="0" algn="l" defTabSz="1219170" rtl="0" eaLnBrk="1" latinLnBrk="0" hangingPunct="1">
                <a:spcBef>
                  <a:spcPts val="0"/>
                </a:spcBef>
                <a:spcAft>
                  <a:spcPts val="1333"/>
                </a:spcAft>
                <a:buClrTx/>
                <a:buSzPct val="100000"/>
                <a:buFont typeface="Verdana" panose="020B0604030504040204" pitchFamily="34" charset="0"/>
                <a:buNone/>
                <a:defRPr lang="en-US" sz="1500" kern="1200" baseline="0">
                  <a:solidFill>
                    <a:schemeClr val="tx1">
                      <a:tint val="75000"/>
                    </a:schemeClr>
                  </a:solidFill>
                  <a:latin typeface="Segoe UI Semilight" charset="0"/>
                  <a:ea typeface="Segoe UI Semilight" charset="0"/>
                  <a:cs typeface="Segoe UI Semilight" charset="0"/>
                </a:defRPr>
              </a:lvl4pPr>
              <a:lvl5pPr marL="1915406" indent="0" algn="l" defTabSz="1064657" rtl="0" eaLnBrk="1" latinLnBrk="0" hangingPunct="1">
                <a:spcBef>
                  <a:spcPts val="0"/>
                </a:spcBef>
                <a:spcAft>
                  <a:spcPts val="1333"/>
                </a:spcAft>
                <a:buClrTx/>
                <a:buSzPct val="100000"/>
                <a:buFont typeface="Verdana" panose="020B0604030504040204" pitchFamily="34" charset="0"/>
                <a:buNone/>
                <a:tabLst/>
                <a:defRPr lang="en-US" sz="1500" kern="1200" baseline="0">
                  <a:solidFill>
                    <a:schemeClr val="tx1">
                      <a:tint val="75000"/>
                    </a:schemeClr>
                  </a:solidFill>
                  <a:latin typeface="Segoe UI Semilight" charset="0"/>
                  <a:ea typeface="Segoe UI Semilight" charset="0"/>
                  <a:cs typeface="Segoe UI Semilight" charset="0"/>
                </a:defRPr>
              </a:lvl5pPr>
              <a:lvl6pPr marL="2394257"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6pPr>
              <a:lvl7pPr marL="2873109" indent="0" algn="l" defTabSz="1219170" rtl="0" eaLnBrk="1" latinLnBrk="0" hangingPunct="1">
                <a:spcBef>
                  <a:spcPts val="0"/>
                </a:spcBef>
                <a:spcAft>
                  <a:spcPts val="1333"/>
                </a:spcAft>
                <a:buFont typeface="Verdana" panose="020B0604030504040204" pitchFamily="34" charset="0"/>
                <a:buNone/>
                <a:defRPr sz="1500" kern="1200">
                  <a:solidFill>
                    <a:schemeClr val="tx1">
                      <a:tint val="75000"/>
                    </a:schemeClr>
                  </a:solidFill>
                  <a:latin typeface="+mn-lt"/>
                  <a:ea typeface="+mn-ea"/>
                  <a:cs typeface="+mn-cs"/>
                </a:defRPr>
              </a:lvl7pPr>
              <a:lvl8pPr marL="3351960"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8pPr>
              <a:lvl9pPr marL="3830811"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9pPr>
            </a:lstStyle>
            <a:p>
              <a:r>
                <a:rPr lang="en-US" dirty="0">
                  <a:latin typeface="Open Sans" panose="020B0606030504020204" pitchFamily="34" charset="0"/>
                  <a:ea typeface="Open Sans" panose="020B0606030504020204" pitchFamily="34" charset="0"/>
                  <a:cs typeface="Open Sans" panose="020B0606030504020204" pitchFamily="34" charset="0"/>
                </a:rPr>
                <a:t>Data Exploration and</a:t>
              </a:r>
            </a:p>
            <a:p>
              <a:r>
                <a:rPr lang="en-US" dirty="0">
                  <a:latin typeface="Open Sans" panose="020B0606030504020204" pitchFamily="34" charset="0"/>
                  <a:ea typeface="Open Sans" panose="020B0606030504020204" pitchFamily="34" charset="0"/>
                  <a:cs typeface="Open Sans" panose="020B0606030504020204" pitchFamily="34" charset="0"/>
                </a:rPr>
                <a:t>Feature Engineering</a:t>
              </a:r>
            </a:p>
          </p:txBody>
        </p:sp>
        <p:sp>
          <p:nvSpPr>
            <p:cNvPr id="8" name="Text Placeholder 2">
              <a:extLst>
                <a:ext uri="{FF2B5EF4-FFF2-40B4-BE49-F238E27FC236}">
                  <a16:creationId xmlns:a16="http://schemas.microsoft.com/office/drawing/2014/main" id="{D7522D0C-F17A-4506-9BBE-8656B25725BC}"/>
                </a:ext>
              </a:extLst>
            </p:cNvPr>
            <p:cNvSpPr txBox="1">
              <a:spLocks/>
            </p:cNvSpPr>
            <p:nvPr/>
          </p:nvSpPr>
          <p:spPr>
            <a:xfrm>
              <a:off x="-480272" y="5169982"/>
              <a:ext cx="1793632" cy="938210"/>
            </a:xfrm>
            <a:prstGeom prst="rect">
              <a:avLst/>
            </a:prstGeom>
          </p:spPr>
          <p:txBody>
            <a:bodyPr vert="horz" lIns="0" tIns="0" rIns="0" bIns="0" rtlCol="0" anchor="ctr">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9600" b="0" kern="1200">
                  <a:solidFill>
                    <a:schemeClr val="bg1"/>
                  </a:solidFill>
                  <a:latin typeface="Segoe UI Light" panose="020B0502040204020203" pitchFamily="34" charset="0"/>
                  <a:ea typeface="Segoe UI Semilight" charset="0"/>
                  <a:cs typeface="Segoe UI Semilight" charset="0"/>
                </a:defRPr>
              </a:lvl1pPr>
              <a:lvl2pPr marL="478851" indent="0" algn="l" defTabSz="1219170" rtl="0" eaLnBrk="1" latinLnBrk="0" hangingPunct="1">
                <a:spcBef>
                  <a:spcPts val="0"/>
                </a:spcBef>
                <a:spcAft>
                  <a:spcPts val="1333"/>
                </a:spcAft>
                <a:buClrTx/>
                <a:buSzPct val="100000"/>
                <a:buFont typeface="Arial"/>
                <a:buNone/>
                <a:defRPr lang="en-US" sz="1900" b="1" kern="1200">
                  <a:solidFill>
                    <a:schemeClr val="tx1">
                      <a:tint val="75000"/>
                    </a:schemeClr>
                  </a:solidFill>
                  <a:latin typeface="Segoe UI Semilight" charset="0"/>
                  <a:ea typeface="Segoe UI Semilight" charset="0"/>
                  <a:cs typeface="Segoe UI Semilight" charset="0"/>
                </a:defRPr>
              </a:lvl2pPr>
              <a:lvl3pPr marL="957703" indent="0" algn="l" defTabSz="1219170" rtl="0" eaLnBrk="1" latinLnBrk="0" hangingPunct="1">
                <a:spcBef>
                  <a:spcPts val="0"/>
                </a:spcBef>
                <a:spcAft>
                  <a:spcPts val="1333"/>
                </a:spcAft>
                <a:buClrTx/>
                <a:buSzPct val="100000"/>
                <a:buFont typeface="Arial" panose="020B0604020202020204" pitchFamily="34" charset="0"/>
                <a:buNone/>
                <a:defRPr lang="en-US" sz="1700" kern="1200">
                  <a:solidFill>
                    <a:schemeClr val="tx1">
                      <a:tint val="75000"/>
                    </a:schemeClr>
                  </a:solidFill>
                  <a:latin typeface="Segoe UI Semilight" charset="0"/>
                  <a:ea typeface="Segoe UI Semilight" charset="0"/>
                  <a:cs typeface="Segoe UI Semilight" charset="0"/>
                </a:defRPr>
              </a:lvl3pPr>
              <a:lvl4pPr marL="1436554" indent="0" algn="l" defTabSz="1219170" rtl="0" eaLnBrk="1" latinLnBrk="0" hangingPunct="1">
                <a:spcBef>
                  <a:spcPts val="0"/>
                </a:spcBef>
                <a:spcAft>
                  <a:spcPts val="1333"/>
                </a:spcAft>
                <a:buClrTx/>
                <a:buSzPct val="100000"/>
                <a:buFont typeface="Verdana" panose="020B0604030504040204" pitchFamily="34" charset="0"/>
                <a:buNone/>
                <a:defRPr lang="en-US" sz="1500" kern="1200" baseline="0">
                  <a:solidFill>
                    <a:schemeClr val="tx1">
                      <a:tint val="75000"/>
                    </a:schemeClr>
                  </a:solidFill>
                  <a:latin typeface="Segoe UI Semilight" charset="0"/>
                  <a:ea typeface="Segoe UI Semilight" charset="0"/>
                  <a:cs typeface="Segoe UI Semilight" charset="0"/>
                </a:defRPr>
              </a:lvl4pPr>
              <a:lvl5pPr marL="1915406" indent="0" algn="l" defTabSz="1064657" rtl="0" eaLnBrk="1" latinLnBrk="0" hangingPunct="1">
                <a:spcBef>
                  <a:spcPts val="0"/>
                </a:spcBef>
                <a:spcAft>
                  <a:spcPts val="1333"/>
                </a:spcAft>
                <a:buClrTx/>
                <a:buSzPct val="100000"/>
                <a:buFont typeface="Verdana" panose="020B0604030504040204" pitchFamily="34" charset="0"/>
                <a:buNone/>
                <a:tabLst/>
                <a:defRPr lang="en-US" sz="1500" kern="1200" baseline="0">
                  <a:solidFill>
                    <a:schemeClr val="tx1">
                      <a:tint val="75000"/>
                    </a:schemeClr>
                  </a:solidFill>
                  <a:latin typeface="Segoe UI Semilight" charset="0"/>
                  <a:ea typeface="Segoe UI Semilight" charset="0"/>
                  <a:cs typeface="Segoe UI Semilight" charset="0"/>
                </a:defRPr>
              </a:lvl5pPr>
              <a:lvl6pPr marL="2394257"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6pPr>
              <a:lvl7pPr marL="2873109" indent="0" algn="l" defTabSz="1219170" rtl="0" eaLnBrk="1" latinLnBrk="0" hangingPunct="1">
                <a:spcBef>
                  <a:spcPts val="0"/>
                </a:spcBef>
                <a:spcAft>
                  <a:spcPts val="1333"/>
                </a:spcAft>
                <a:buFont typeface="Verdana" panose="020B0604030504040204" pitchFamily="34" charset="0"/>
                <a:buNone/>
                <a:defRPr sz="1500" kern="1200">
                  <a:solidFill>
                    <a:schemeClr val="tx1">
                      <a:tint val="75000"/>
                    </a:schemeClr>
                  </a:solidFill>
                  <a:latin typeface="+mn-lt"/>
                  <a:ea typeface="+mn-ea"/>
                  <a:cs typeface="+mn-cs"/>
                </a:defRPr>
              </a:lvl7pPr>
              <a:lvl8pPr marL="3351960"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8pPr>
              <a:lvl9pPr marL="3830811"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9600" b="0" i="0" u="none" strike="noStrike" kern="1200" cap="none" spc="0" normalizeH="0" baseline="0" noProof="0">
                  <a:ln>
                    <a:noFill/>
                  </a:ln>
                  <a:solidFill>
                    <a:sysClr val="window" lastClr="FFFFFF"/>
                  </a:solidFill>
                  <a:effectLst/>
                  <a:uLnTx/>
                  <a:uFillTx/>
                  <a:latin typeface="Segoe UI Light" panose="020B0502040204020203" pitchFamily="34" charset="0"/>
                  <a:cs typeface="Segoe UI Semilight" charset="0"/>
                </a:rPr>
                <a:t>03</a:t>
              </a:r>
            </a:p>
          </p:txBody>
        </p:sp>
        <p:cxnSp>
          <p:nvCxnSpPr>
            <p:cNvPr id="9" name="Straight Connector 8">
              <a:extLst>
                <a:ext uri="{FF2B5EF4-FFF2-40B4-BE49-F238E27FC236}">
                  <a16:creationId xmlns:a16="http://schemas.microsoft.com/office/drawing/2014/main" id="{9FBE612A-3A74-4367-8FD8-CEC5B79D3C52}"/>
                </a:ext>
              </a:extLst>
            </p:cNvPr>
            <p:cNvCxnSpPr/>
            <p:nvPr/>
          </p:nvCxnSpPr>
          <p:spPr>
            <a:xfrm>
              <a:off x="1547588" y="5105796"/>
              <a:ext cx="0" cy="1080120"/>
            </a:xfrm>
            <a:prstGeom prst="line">
              <a:avLst/>
            </a:prstGeom>
            <a:noFill/>
            <a:ln w="28575" cap="flat" cmpd="sng" algn="ctr">
              <a:solidFill>
                <a:srgbClr val="86BC25"/>
              </a:solidFill>
              <a:prstDash val="solid"/>
            </a:ln>
            <a:effectLst/>
          </p:spPr>
        </p:cxnSp>
      </p:grpSp>
    </p:spTree>
    <p:extLst>
      <p:ext uri="{BB962C8B-B14F-4D97-AF65-F5344CB8AC3E}">
        <p14:creationId xmlns:p14="http://schemas.microsoft.com/office/powerpoint/2010/main" val="11335209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bject 3">
            <a:extLst>
              <a:ext uri="{FF2B5EF4-FFF2-40B4-BE49-F238E27FC236}">
                <a16:creationId xmlns:a16="http://schemas.microsoft.com/office/drawing/2014/main" id="{BB433CF7-DFFE-47C8-9A01-CC25B3697348}"/>
              </a:ext>
            </a:extLst>
          </p:cNvPr>
          <p:cNvSpPr/>
          <p:nvPr/>
        </p:nvSpPr>
        <p:spPr>
          <a:xfrm rot="21130589">
            <a:off x="1648153" y="3055307"/>
            <a:ext cx="2609263" cy="573491"/>
          </a:xfrm>
          <a:custGeom>
            <a:avLst/>
            <a:gdLst/>
            <a:ahLst/>
            <a:cxnLst/>
            <a:rect l="l" t="t" r="r" b="b"/>
            <a:pathLst>
              <a:path w="922020" h="509905">
                <a:moveTo>
                  <a:pt x="921577" y="0"/>
                </a:moveTo>
                <a:lnTo>
                  <a:pt x="895640" y="39342"/>
                </a:lnTo>
                <a:lnTo>
                  <a:pt x="868070" y="77470"/>
                </a:lnTo>
                <a:lnTo>
                  <a:pt x="838918" y="114334"/>
                </a:lnTo>
                <a:lnTo>
                  <a:pt x="808232" y="149885"/>
                </a:lnTo>
                <a:lnTo>
                  <a:pt x="776063" y="184072"/>
                </a:lnTo>
                <a:lnTo>
                  <a:pt x="742460" y="216846"/>
                </a:lnTo>
                <a:lnTo>
                  <a:pt x="707473" y="248157"/>
                </a:lnTo>
                <a:lnTo>
                  <a:pt x="671151" y="277956"/>
                </a:lnTo>
                <a:lnTo>
                  <a:pt x="633545" y="306193"/>
                </a:lnTo>
                <a:lnTo>
                  <a:pt x="594703" y="332817"/>
                </a:lnTo>
                <a:lnTo>
                  <a:pt x="554676" y="357780"/>
                </a:lnTo>
                <a:lnTo>
                  <a:pt x="513514" y="381032"/>
                </a:lnTo>
                <a:lnTo>
                  <a:pt x="471266" y="402523"/>
                </a:lnTo>
                <a:lnTo>
                  <a:pt x="427982" y="422202"/>
                </a:lnTo>
                <a:lnTo>
                  <a:pt x="383711" y="440022"/>
                </a:lnTo>
                <a:lnTo>
                  <a:pt x="338504" y="455931"/>
                </a:lnTo>
                <a:lnTo>
                  <a:pt x="292409" y="469880"/>
                </a:lnTo>
                <a:lnTo>
                  <a:pt x="245478" y="481819"/>
                </a:lnTo>
                <a:lnTo>
                  <a:pt x="197758" y="491700"/>
                </a:lnTo>
                <a:lnTo>
                  <a:pt x="149301" y="499471"/>
                </a:lnTo>
                <a:lnTo>
                  <a:pt x="100156" y="505083"/>
                </a:lnTo>
                <a:lnTo>
                  <a:pt x="50372" y="508487"/>
                </a:lnTo>
                <a:lnTo>
                  <a:pt x="0" y="509633"/>
                </a:lnTo>
              </a:path>
            </a:pathLst>
          </a:custGeom>
          <a:ln w="9525">
            <a:solidFill>
              <a:srgbClr val="231F20"/>
            </a:solidFill>
            <a:headEnd type="none" w="med" len="med"/>
            <a:tailEnd type="triangle" w="med" len="med"/>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614" b="0" i="0" u="none" strike="noStrike" kern="1200" cap="none" spc="0" normalizeH="0" baseline="0" noProof="0">
              <a:ln>
                <a:noFill/>
              </a:ln>
              <a:solidFill>
                <a:prstClr val="black"/>
              </a:solidFill>
              <a:effectLst/>
              <a:uLnTx/>
              <a:uFillTx/>
              <a:latin typeface="Calibri"/>
              <a:ea typeface="+mn-ea"/>
              <a:cs typeface="+mn-cs"/>
            </a:endParaRPr>
          </a:p>
        </p:txBody>
      </p:sp>
      <p:sp>
        <p:nvSpPr>
          <p:cNvPr id="2" name="Text Placeholder 1">
            <a:extLst>
              <a:ext uri="{FF2B5EF4-FFF2-40B4-BE49-F238E27FC236}">
                <a16:creationId xmlns:a16="http://schemas.microsoft.com/office/drawing/2014/main" id="{07C5979A-EE3B-4893-854D-01C8E09B9463}"/>
              </a:ext>
            </a:extLst>
          </p:cNvPr>
          <p:cNvSpPr>
            <a:spLocks noGrp="1"/>
          </p:cNvSpPr>
          <p:nvPr>
            <p:ph type="body" sz="quarter" idx="22"/>
          </p:nvPr>
        </p:nvSpPr>
        <p:spPr/>
        <p:txBody>
          <a:bodyPr/>
          <a:lstStyle/>
          <a:p>
            <a:pPr marL="0" marR="0" lvl="0" indent="0" algn="l" defTabSz="1219170" rtl="0" eaLnBrk="1" fontAlgn="auto" latinLnBrk="0" hangingPunct="1">
              <a:lnSpc>
                <a:spcPct val="100000"/>
              </a:lnSpc>
              <a:spcBef>
                <a:spcPts val="0"/>
              </a:spcBef>
              <a:spcAft>
                <a:spcPts val="1333"/>
              </a:spcAft>
              <a:buClrTx/>
              <a:buSzPct val="100000"/>
              <a:buFontTx/>
              <a:buNone/>
              <a:tabLst/>
              <a:defRPr/>
            </a:pPr>
            <a:r>
              <a:rPr kumimoji="0" lang="en-US" sz="1400" b="0" i="0" u="none" strike="noStrike" kern="1200" cap="none" spc="0" normalizeH="0" baseline="0" noProof="0">
                <a:ln>
                  <a:noFill/>
                </a:ln>
                <a:solidFill>
                  <a:srgbClr val="575757"/>
                </a:solidFill>
                <a:effectLst/>
                <a:uLnTx/>
                <a:uFillTx/>
                <a:latin typeface="Open Sans"/>
                <a:ea typeface="Open Sans"/>
                <a:cs typeface="Open Sans"/>
              </a:rPr>
              <a:t>We utilize a simple and lean delivery approach framework that empowers the ongoing sustainment experience and goes beyond keeping the lights on. </a:t>
            </a:r>
            <a:r>
              <a:rPr lang="en-US" sz="1400">
                <a:solidFill>
                  <a:srgbClr val="575757"/>
                </a:solidFill>
                <a:latin typeface="Open Sans"/>
                <a:ea typeface="Open Sans"/>
                <a:cs typeface="Open Sans"/>
              </a:rPr>
              <a:t>This approach</a:t>
            </a:r>
            <a:r>
              <a:rPr kumimoji="0" lang="en-US" sz="1400" b="0" i="0" u="none" strike="noStrike" kern="1200" cap="none" spc="0" normalizeH="0" baseline="0" noProof="0">
                <a:ln>
                  <a:noFill/>
                </a:ln>
                <a:solidFill>
                  <a:srgbClr val="575757"/>
                </a:solidFill>
                <a:effectLst/>
                <a:uLnTx/>
                <a:uFillTx/>
                <a:latin typeface="Open Sans"/>
                <a:ea typeface="Open Sans"/>
                <a:cs typeface="Open Sans"/>
              </a:rPr>
              <a:t> is easy to adopt, user friendly, with a</a:t>
            </a:r>
            <a:r>
              <a:rPr lang="en-US" sz="1400">
                <a:solidFill>
                  <a:srgbClr val="575757"/>
                </a:solidFill>
                <a:latin typeface="Open Sans"/>
                <a:ea typeface="Open Sans"/>
                <a:cs typeface="Open Sans"/>
              </a:rPr>
              <a:t>n </a:t>
            </a:r>
            <a:r>
              <a:rPr kumimoji="0" lang="en-US" sz="1400" b="0" i="0" u="none" strike="noStrike" kern="1200" cap="none" spc="0" normalizeH="0" baseline="0" noProof="0">
                <a:ln>
                  <a:noFill/>
                </a:ln>
                <a:solidFill>
                  <a:srgbClr val="575757"/>
                </a:solidFill>
                <a:effectLst/>
                <a:uLnTx/>
                <a:uFillTx/>
                <a:latin typeface="Open Sans"/>
                <a:ea typeface="Open Sans"/>
                <a:cs typeface="Open Sans"/>
              </a:rPr>
              <a:t>emphasis on standardization and modernization, enabling continuous process improvements plus encouraging and bringing to life innovative capabilities. </a:t>
            </a:r>
          </a:p>
          <a:p>
            <a:pPr marL="0" marR="0" lvl="0" indent="0" algn="l" defTabSz="1219170" rtl="0" eaLnBrk="1" fontAlgn="auto" latinLnBrk="0" hangingPunct="1">
              <a:lnSpc>
                <a:spcPct val="100000"/>
              </a:lnSpc>
              <a:spcBef>
                <a:spcPts val="0"/>
              </a:spcBef>
              <a:spcAft>
                <a:spcPts val="1333"/>
              </a:spcAft>
              <a:buClrTx/>
              <a:buSzPct val="100000"/>
              <a:buFontTx/>
              <a:buNone/>
              <a:tabLst/>
              <a:defRPr/>
            </a:pPr>
            <a:endParaRPr kumimoji="0" lang="en-US" sz="1400" b="0" i="0" u="none" strike="noStrike" kern="1200" cap="none" spc="0" normalizeH="0" baseline="0" noProof="0">
              <a:ln>
                <a:noFill/>
              </a:ln>
              <a:solidFill>
                <a:srgbClr val="575757"/>
              </a:solidFill>
              <a:effectLst/>
              <a:uLnTx/>
              <a:uFillTx/>
              <a:latin typeface="Open Sans" panose="020B0606030504020204" pitchFamily="34" charset="0"/>
              <a:ea typeface="Open Sans" panose="020B0606030504020204" pitchFamily="34" charset="0"/>
              <a:cs typeface="Open Sans" panose="020B0606030504020204" pitchFamily="34" charset="0"/>
            </a:endParaRPr>
          </a:p>
          <a:p>
            <a:endParaRPr lang="en-US"/>
          </a:p>
        </p:txBody>
      </p:sp>
      <p:sp>
        <p:nvSpPr>
          <p:cNvPr id="3" name="Title 2">
            <a:extLst>
              <a:ext uri="{FF2B5EF4-FFF2-40B4-BE49-F238E27FC236}">
                <a16:creationId xmlns:a16="http://schemas.microsoft.com/office/drawing/2014/main" id="{0AB59233-7904-4980-915D-4F60B2F0B43B}"/>
              </a:ext>
            </a:extLst>
          </p:cNvPr>
          <p:cNvSpPr>
            <a:spLocks noGrp="1"/>
          </p:cNvSpPr>
          <p:nvPr>
            <p:ph type="title"/>
          </p:nvPr>
        </p:nvSpPr>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AMS delivery approach</a:t>
            </a:r>
          </a:p>
        </p:txBody>
      </p:sp>
      <p:sp>
        <p:nvSpPr>
          <p:cNvPr id="4" name="Rectangle 3">
            <a:extLst>
              <a:ext uri="{FF2B5EF4-FFF2-40B4-BE49-F238E27FC236}">
                <a16:creationId xmlns:a16="http://schemas.microsoft.com/office/drawing/2014/main" id="{5AEE1DAB-BBC6-4EF7-B6EA-2299176203DE}"/>
              </a:ext>
            </a:extLst>
          </p:cNvPr>
          <p:cNvSpPr/>
          <p:nvPr/>
        </p:nvSpPr>
        <p:spPr>
          <a:xfrm>
            <a:off x="8069133" y="1792023"/>
            <a:ext cx="4122867" cy="4719984"/>
          </a:xfrm>
          <a:prstGeom prst="rect">
            <a:avLst/>
          </a:prstGeom>
          <a:solidFill>
            <a:schemeClr val="bg1">
              <a:lumMod val="95000"/>
            </a:schemeClr>
          </a:solidFill>
          <a:ln w="12700" cap="flat" cmpd="sng" algn="ctr">
            <a:noFill/>
            <a:prstDash val="solid"/>
            <a:miter lim="800000"/>
          </a:ln>
          <a:effectLst/>
        </p:spPr>
        <p:txBody>
          <a:bodyPr rtlCol="0" anchor="t"/>
          <a:lstStyle/>
          <a:p>
            <a:pPr>
              <a:defRPr/>
            </a:pPr>
            <a:endParaRPr lang="en-US" sz="1100" b="1" kern="0">
              <a:solidFill>
                <a:prstClr val="black"/>
              </a:solidFill>
              <a:latin typeface="Open Sans"/>
            </a:endParaRPr>
          </a:p>
          <a:p>
            <a:pPr>
              <a:defRPr/>
            </a:pPr>
            <a:endParaRPr lang="en-US" sz="1100" b="1" kern="0">
              <a:solidFill>
                <a:prstClr val="black"/>
              </a:solidFill>
              <a:latin typeface="Open Sans"/>
            </a:endParaRPr>
          </a:p>
          <a:p>
            <a:pPr>
              <a:defRPr/>
            </a:pPr>
            <a:endParaRPr lang="en-US" sz="1100" b="1" kern="0">
              <a:solidFill>
                <a:prstClr val="black"/>
              </a:solidFill>
              <a:latin typeface="Open Sans"/>
            </a:endParaRPr>
          </a:p>
          <a:p>
            <a:pPr>
              <a:defRPr/>
            </a:pPr>
            <a:endParaRPr lang="en-US" sz="1100" b="1" kern="0">
              <a:solidFill>
                <a:prstClr val="black"/>
              </a:solidFill>
              <a:latin typeface="Open Sans"/>
            </a:endParaRPr>
          </a:p>
          <a:p>
            <a:pPr>
              <a:defRPr/>
            </a:pPr>
            <a:endParaRPr lang="en-US" sz="1100" b="1" kern="0">
              <a:solidFill>
                <a:prstClr val="black"/>
              </a:solidFill>
              <a:latin typeface="Open Sans"/>
            </a:endParaRPr>
          </a:p>
        </p:txBody>
      </p:sp>
      <p:sp>
        <p:nvSpPr>
          <p:cNvPr id="5" name="TextBox 4">
            <a:extLst>
              <a:ext uri="{FF2B5EF4-FFF2-40B4-BE49-F238E27FC236}">
                <a16:creationId xmlns:a16="http://schemas.microsoft.com/office/drawing/2014/main" id="{14CA5A79-DA22-4C6A-9B7E-26BF618CB8A0}"/>
              </a:ext>
            </a:extLst>
          </p:cNvPr>
          <p:cNvSpPr txBox="1"/>
          <p:nvPr/>
        </p:nvSpPr>
        <p:spPr>
          <a:xfrm>
            <a:off x="8455893" y="1922376"/>
            <a:ext cx="3189077" cy="215444"/>
          </a:xfrm>
          <a:prstGeom prst="rect">
            <a:avLst/>
          </a:prstGeom>
          <a:noFill/>
        </p:spPr>
        <p:txBody>
          <a:bodyPr wrap="square" lIns="0" tIns="0" rIns="0" bIns="0" rtlCol="0" anchor="ctr">
            <a:sp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r>
              <a:rPr lang="en-US" sz="1400" b="1">
                <a:solidFill>
                  <a:srgbClr val="313131"/>
                </a:solidFill>
                <a:latin typeface="Open Sans"/>
              </a:rPr>
              <a:t>Transition Manager R&amp;R</a:t>
            </a:r>
            <a:endParaRPr kumimoji="0" lang="en-US" sz="1400" b="1" i="0" u="none" strike="noStrike" kern="1200" cap="none" spc="0" normalizeH="0" baseline="0" noProof="0">
              <a:ln>
                <a:noFill/>
              </a:ln>
              <a:solidFill>
                <a:srgbClr val="313131"/>
              </a:solidFill>
              <a:effectLst/>
              <a:uLnTx/>
              <a:uFillTx/>
              <a:latin typeface="Open Sans"/>
              <a:ea typeface="+mn-ea"/>
              <a:cs typeface="+mn-cs"/>
            </a:endParaRPr>
          </a:p>
        </p:txBody>
      </p:sp>
      <p:cxnSp>
        <p:nvCxnSpPr>
          <p:cNvPr id="6" name="Straight Connector 5">
            <a:extLst>
              <a:ext uri="{FF2B5EF4-FFF2-40B4-BE49-F238E27FC236}">
                <a16:creationId xmlns:a16="http://schemas.microsoft.com/office/drawing/2014/main" id="{6F3EC9C6-666A-451B-B551-429ECB694BD2}"/>
              </a:ext>
            </a:extLst>
          </p:cNvPr>
          <p:cNvCxnSpPr>
            <a:cxnSpLocks/>
          </p:cNvCxnSpPr>
          <p:nvPr/>
        </p:nvCxnSpPr>
        <p:spPr>
          <a:xfrm flipH="1">
            <a:off x="8455893" y="2229990"/>
            <a:ext cx="3189077" cy="0"/>
          </a:xfrm>
          <a:prstGeom prst="line">
            <a:avLst/>
          </a:prstGeom>
          <a:noFill/>
          <a:ln w="50800" cap="sq" cmpd="dbl" algn="ctr">
            <a:solidFill>
              <a:srgbClr val="0070C0"/>
            </a:solidFill>
            <a:prstDash val="solid"/>
            <a:miter lim="800000"/>
            <a:tailEnd type="none"/>
          </a:ln>
          <a:effectLst/>
        </p:spPr>
      </p:cxnSp>
      <p:grpSp>
        <p:nvGrpSpPr>
          <p:cNvPr id="8" name="Group 7">
            <a:extLst>
              <a:ext uri="{FF2B5EF4-FFF2-40B4-BE49-F238E27FC236}">
                <a16:creationId xmlns:a16="http://schemas.microsoft.com/office/drawing/2014/main" id="{7973764D-F564-4A62-A044-89FC08FFCC97}"/>
              </a:ext>
            </a:extLst>
          </p:cNvPr>
          <p:cNvGrpSpPr/>
          <p:nvPr/>
        </p:nvGrpSpPr>
        <p:grpSpPr>
          <a:xfrm>
            <a:off x="8179822" y="3595593"/>
            <a:ext cx="457200" cy="457200"/>
            <a:chOff x="256079" y="1951357"/>
            <a:chExt cx="457200" cy="457200"/>
          </a:xfrm>
        </p:grpSpPr>
        <p:sp>
          <p:nvSpPr>
            <p:cNvPr id="9" name="Oval 8">
              <a:extLst>
                <a:ext uri="{FF2B5EF4-FFF2-40B4-BE49-F238E27FC236}">
                  <a16:creationId xmlns:a16="http://schemas.microsoft.com/office/drawing/2014/main" id="{A9A96C44-4438-4F31-AE7F-3F3640C4C4F8}"/>
                </a:ext>
              </a:extLst>
            </p:cNvPr>
            <p:cNvSpPr/>
            <p:nvPr/>
          </p:nvSpPr>
          <p:spPr bwMode="gray">
            <a:xfrm>
              <a:off x="256079" y="1951357"/>
              <a:ext cx="457200" cy="4572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10" name="Freeform 43">
              <a:extLst>
                <a:ext uri="{FF2B5EF4-FFF2-40B4-BE49-F238E27FC236}">
                  <a16:creationId xmlns:a16="http://schemas.microsoft.com/office/drawing/2014/main" id="{DB9E5905-81F1-4466-A61E-1CAD838EA60C}"/>
                </a:ext>
              </a:extLst>
            </p:cNvPr>
            <p:cNvSpPr>
              <a:spLocks noChangeAspect="1" noEditPoints="1"/>
            </p:cNvSpPr>
            <p:nvPr/>
          </p:nvSpPr>
          <p:spPr bwMode="auto">
            <a:xfrm>
              <a:off x="307119" y="2008978"/>
              <a:ext cx="325449" cy="341957"/>
            </a:xfrm>
            <a:custGeom>
              <a:avLst/>
              <a:gdLst>
                <a:gd name="T0" fmla="*/ 118 w 131"/>
                <a:gd name="T1" fmla="*/ 47 h 137"/>
                <a:gd name="T2" fmla="*/ 78 w 131"/>
                <a:gd name="T3" fmla="*/ 3 h 137"/>
                <a:gd name="T4" fmla="*/ 8 w 131"/>
                <a:gd name="T5" fmla="*/ 74 h 137"/>
                <a:gd name="T6" fmla="*/ 2 w 131"/>
                <a:gd name="T7" fmla="*/ 94 h 137"/>
                <a:gd name="T8" fmla="*/ 22 w 131"/>
                <a:gd name="T9" fmla="*/ 105 h 137"/>
                <a:gd name="T10" fmla="*/ 27 w 131"/>
                <a:gd name="T11" fmla="*/ 103 h 137"/>
                <a:gd name="T12" fmla="*/ 39 w 131"/>
                <a:gd name="T13" fmla="*/ 110 h 137"/>
                <a:gd name="T14" fmla="*/ 47 w 131"/>
                <a:gd name="T15" fmla="*/ 129 h 137"/>
                <a:gd name="T16" fmla="*/ 55 w 131"/>
                <a:gd name="T17" fmla="*/ 136 h 137"/>
                <a:gd name="T18" fmla="*/ 71 w 131"/>
                <a:gd name="T19" fmla="*/ 130 h 137"/>
                <a:gd name="T20" fmla="*/ 74 w 131"/>
                <a:gd name="T21" fmla="*/ 123 h 137"/>
                <a:gd name="T22" fmla="*/ 67 w 131"/>
                <a:gd name="T23" fmla="*/ 117 h 137"/>
                <a:gd name="T24" fmla="*/ 60 w 131"/>
                <a:gd name="T25" fmla="*/ 101 h 137"/>
                <a:gd name="T26" fmla="*/ 67 w 131"/>
                <a:gd name="T27" fmla="*/ 93 h 137"/>
                <a:gd name="T28" fmla="*/ 122 w 131"/>
                <a:gd name="T29" fmla="*/ 106 h 137"/>
                <a:gd name="T30" fmla="*/ 118 w 131"/>
                <a:gd name="T31" fmla="*/ 47 h 137"/>
                <a:gd name="T32" fmla="*/ 114 w 131"/>
                <a:gd name="T33" fmla="*/ 92 h 137"/>
                <a:gd name="T34" fmla="*/ 88 w 131"/>
                <a:gd name="T35" fmla="*/ 60 h 137"/>
                <a:gd name="T36" fmla="*/ 83 w 131"/>
                <a:gd name="T37" fmla="*/ 19 h 137"/>
                <a:gd name="T38" fmla="*/ 108 w 131"/>
                <a:gd name="T39" fmla="*/ 53 h 137"/>
                <a:gd name="T40" fmla="*/ 114 w 131"/>
                <a:gd name="T41" fmla="*/ 9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1" h="137">
                  <a:moveTo>
                    <a:pt x="118" y="47"/>
                  </a:moveTo>
                  <a:cubicBezTo>
                    <a:pt x="106" y="20"/>
                    <a:pt x="87" y="0"/>
                    <a:pt x="78" y="3"/>
                  </a:cubicBezTo>
                  <a:cubicBezTo>
                    <a:pt x="62" y="10"/>
                    <a:pt x="87" y="42"/>
                    <a:pt x="8" y="74"/>
                  </a:cubicBezTo>
                  <a:cubicBezTo>
                    <a:pt x="1" y="77"/>
                    <a:pt x="0" y="88"/>
                    <a:pt x="2" y="94"/>
                  </a:cubicBezTo>
                  <a:cubicBezTo>
                    <a:pt x="5" y="101"/>
                    <a:pt x="15" y="108"/>
                    <a:pt x="22" y="105"/>
                  </a:cubicBezTo>
                  <a:cubicBezTo>
                    <a:pt x="23" y="104"/>
                    <a:pt x="27" y="103"/>
                    <a:pt x="27" y="103"/>
                  </a:cubicBezTo>
                  <a:cubicBezTo>
                    <a:pt x="32" y="110"/>
                    <a:pt x="37" y="106"/>
                    <a:pt x="39" y="110"/>
                  </a:cubicBezTo>
                  <a:cubicBezTo>
                    <a:pt x="41" y="115"/>
                    <a:pt x="46" y="126"/>
                    <a:pt x="47" y="129"/>
                  </a:cubicBezTo>
                  <a:cubicBezTo>
                    <a:pt x="49" y="133"/>
                    <a:pt x="53" y="137"/>
                    <a:pt x="55" y="136"/>
                  </a:cubicBezTo>
                  <a:cubicBezTo>
                    <a:pt x="58" y="135"/>
                    <a:pt x="67" y="131"/>
                    <a:pt x="71" y="130"/>
                  </a:cubicBezTo>
                  <a:cubicBezTo>
                    <a:pt x="74" y="129"/>
                    <a:pt x="75" y="125"/>
                    <a:pt x="74" y="123"/>
                  </a:cubicBezTo>
                  <a:cubicBezTo>
                    <a:pt x="73" y="120"/>
                    <a:pt x="68" y="120"/>
                    <a:pt x="67" y="117"/>
                  </a:cubicBezTo>
                  <a:cubicBezTo>
                    <a:pt x="65" y="114"/>
                    <a:pt x="61" y="104"/>
                    <a:pt x="60" y="101"/>
                  </a:cubicBezTo>
                  <a:cubicBezTo>
                    <a:pt x="58" y="96"/>
                    <a:pt x="62" y="93"/>
                    <a:pt x="67" y="93"/>
                  </a:cubicBezTo>
                  <a:cubicBezTo>
                    <a:pt x="103" y="89"/>
                    <a:pt x="110" y="111"/>
                    <a:pt x="122" y="106"/>
                  </a:cubicBezTo>
                  <a:cubicBezTo>
                    <a:pt x="131" y="102"/>
                    <a:pt x="130" y="75"/>
                    <a:pt x="118" y="47"/>
                  </a:cubicBezTo>
                  <a:close/>
                  <a:moveTo>
                    <a:pt x="114" y="92"/>
                  </a:moveTo>
                  <a:cubicBezTo>
                    <a:pt x="112" y="92"/>
                    <a:pt x="97" y="81"/>
                    <a:pt x="88" y="60"/>
                  </a:cubicBezTo>
                  <a:cubicBezTo>
                    <a:pt x="79" y="39"/>
                    <a:pt x="80" y="20"/>
                    <a:pt x="83" y="19"/>
                  </a:cubicBezTo>
                  <a:cubicBezTo>
                    <a:pt x="85" y="18"/>
                    <a:pt x="99" y="31"/>
                    <a:pt x="108" y="53"/>
                  </a:cubicBezTo>
                  <a:cubicBezTo>
                    <a:pt x="117" y="74"/>
                    <a:pt x="116" y="91"/>
                    <a:pt x="114" y="92"/>
                  </a:cubicBezTo>
                  <a:close/>
                </a:path>
              </a:pathLst>
            </a:custGeom>
            <a:solidFill>
              <a:schemeClr val="bg1"/>
            </a:solidFill>
            <a:ln>
              <a:noFill/>
            </a:ln>
            <a:effectLst/>
          </p:spPr>
          <p:txBody>
            <a:bodyPr vert="horz" wrap="square" lIns="73152" tIns="36576" rIns="73152" bIns="36576"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11" name="Group 10">
            <a:extLst>
              <a:ext uri="{FF2B5EF4-FFF2-40B4-BE49-F238E27FC236}">
                <a16:creationId xmlns:a16="http://schemas.microsoft.com/office/drawing/2014/main" id="{ABFC4E5A-4F82-4BCD-89A9-61200BDE555D}"/>
              </a:ext>
            </a:extLst>
          </p:cNvPr>
          <p:cNvGrpSpPr/>
          <p:nvPr/>
        </p:nvGrpSpPr>
        <p:grpSpPr>
          <a:xfrm>
            <a:off x="8200452" y="4639059"/>
            <a:ext cx="457200" cy="457200"/>
            <a:chOff x="256079" y="2926822"/>
            <a:chExt cx="457200" cy="457200"/>
          </a:xfrm>
        </p:grpSpPr>
        <p:sp>
          <p:nvSpPr>
            <p:cNvPr id="12" name="Oval 11">
              <a:extLst>
                <a:ext uri="{FF2B5EF4-FFF2-40B4-BE49-F238E27FC236}">
                  <a16:creationId xmlns:a16="http://schemas.microsoft.com/office/drawing/2014/main" id="{2B937D41-C4D7-4DFA-9DDC-4BA7273BF4F7}"/>
                </a:ext>
              </a:extLst>
            </p:cNvPr>
            <p:cNvSpPr/>
            <p:nvPr/>
          </p:nvSpPr>
          <p:spPr bwMode="gray">
            <a:xfrm>
              <a:off x="256079" y="2926822"/>
              <a:ext cx="457200" cy="4572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13" name="Freeform 73">
              <a:extLst>
                <a:ext uri="{FF2B5EF4-FFF2-40B4-BE49-F238E27FC236}">
                  <a16:creationId xmlns:a16="http://schemas.microsoft.com/office/drawing/2014/main" id="{2D1A00FC-F3A2-465F-A496-73066C899659}"/>
                </a:ext>
              </a:extLst>
            </p:cNvPr>
            <p:cNvSpPr>
              <a:spLocks noEditPoints="1"/>
            </p:cNvSpPr>
            <p:nvPr/>
          </p:nvSpPr>
          <p:spPr bwMode="auto">
            <a:xfrm>
              <a:off x="364086" y="2968397"/>
              <a:ext cx="286353" cy="306381"/>
            </a:xfrm>
            <a:custGeom>
              <a:avLst/>
              <a:gdLst>
                <a:gd name="T0" fmla="*/ 324 w 476"/>
                <a:gd name="T1" fmla="*/ 317 h 379"/>
                <a:gd name="T2" fmla="*/ 225 w 476"/>
                <a:gd name="T3" fmla="*/ 203 h 379"/>
                <a:gd name="T4" fmla="*/ 241 w 476"/>
                <a:gd name="T5" fmla="*/ 289 h 379"/>
                <a:gd name="T6" fmla="*/ 244 w 476"/>
                <a:gd name="T7" fmla="*/ 280 h 379"/>
                <a:gd name="T8" fmla="*/ 252 w 476"/>
                <a:gd name="T9" fmla="*/ 273 h 379"/>
                <a:gd name="T10" fmla="*/ 258 w 476"/>
                <a:gd name="T11" fmla="*/ 276 h 379"/>
                <a:gd name="T12" fmla="*/ 267 w 476"/>
                <a:gd name="T13" fmla="*/ 282 h 379"/>
                <a:gd name="T14" fmla="*/ 274 w 476"/>
                <a:gd name="T15" fmla="*/ 298 h 379"/>
                <a:gd name="T16" fmla="*/ 292 w 476"/>
                <a:gd name="T17" fmla="*/ 299 h 379"/>
                <a:gd name="T18" fmla="*/ 293 w 476"/>
                <a:gd name="T19" fmla="*/ 286 h 379"/>
                <a:gd name="T20" fmla="*/ 283 w 476"/>
                <a:gd name="T21" fmla="*/ 280 h 379"/>
                <a:gd name="T22" fmla="*/ 276 w 476"/>
                <a:gd name="T23" fmla="*/ 264 h 379"/>
                <a:gd name="T24" fmla="*/ 297 w 476"/>
                <a:gd name="T25" fmla="*/ 256 h 379"/>
                <a:gd name="T26" fmla="*/ 291 w 476"/>
                <a:gd name="T27" fmla="*/ 248 h 379"/>
                <a:gd name="T28" fmla="*/ 281 w 476"/>
                <a:gd name="T29" fmla="*/ 245 h 379"/>
                <a:gd name="T30" fmla="*/ 274 w 476"/>
                <a:gd name="T31" fmla="*/ 237 h 379"/>
                <a:gd name="T32" fmla="*/ 264 w 476"/>
                <a:gd name="T33" fmla="*/ 234 h 379"/>
                <a:gd name="T34" fmla="*/ 257 w 476"/>
                <a:gd name="T35" fmla="*/ 226 h 379"/>
                <a:gd name="T36" fmla="*/ 247 w 476"/>
                <a:gd name="T37" fmla="*/ 223 h 379"/>
                <a:gd name="T38" fmla="*/ 241 w 476"/>
                <a:gd name="T39" fmla="*/ 214 h 379"/>
                <a:gd name="T40" fmla="*/ 230 w 476"/>
                <a:gd name="T41" fmla="*/ 211 h 379"/>
                <a:gd name="T42" fmla="*/ 225 w 476"/>
                <a:gd name="T43" fmla="*/ 203 h 379"/>
                <a:gd name="T44" fmla="*/ 446 w 476"/>
                <a:gd name="T45" fmla="*/ 114 h 379"/>
                <a:gd name="T46" fmla="*/ 438 w 476"/>
                <a:gd name="T47" fmla="*/ 97 h 379"/>
                <a:gd name="T48" fmla="*/ 435 w 476"/>
                <a:gd name="T49" fmla="*/ 185 h 379"/>
                <a:gd name="T50" fmla="*/ 435 w 476"/>
                <a:gd name="T51" fmla="*/ 203 h 379"/>
                <a:gd name="T52" fmla="*/ 450 w 476"/>
                <a:gd name="T53" fmla="*/ 203 h 379"/>
                <a:gd name="T54" fmla="*/ 449 w 476"/>
                <a:gd name="T55" fmla="*/ 185 h 379"/>
                <a:gd name="T56" fmla="*/ 446 w 476"/>
                <a:gd name="T57" fmla="*/ 146 h 379"/>
                <a:gd name="T58" fmla="*/ 372 w 476"/>
                <a:gd name="T59" fmla="*/ 32 h 379"/>
                <a:gd name="T60" fmla="*/ 142 w 476"/>
                <a:gd name="T61" fmla="*/ 5 h 379"/>
                <a:gd name="T62" fmla="*/ 343 w 476"/>
                <a:gd name="T63" fmla="*/ 72 h 379"/>
                <a:gd name="T64" fmla="*/ 276 w 476"/>
                <a:gd name="T65" fmla="*/ 59 h 379"/>
                <a:gd name="T66" fmla="*/ 219 w 476"/>
                <a:gd name="T67" fmla="*/ 122 h 379"/>
                <a:gd name="T68" fmla="*/ 432 w 476"/>
                <a:gd name="T69" fmla="*/ 144 h 379"/>
                <a:gd name="T70" fmla="*/ 374 w 476"/>
                <a:gd name="T71" fmla="*/ 169 h 379"/>
                <a:gd name="T72" fmla="*/ 62 w 476"/>
                <a:gd name="T73" fmla="*/ 174 h 379"/>
                <a:gd name="T74" fmla="*/ 62 w 476"/>
                <a:gd name="T75" fmla="*/ 189 h 379"/>
                <a:gd name="T76" fmla="*/ 199 w 476"/>
                <a:gd name="T77" fmla="*/ 203 h 379"/>
                <a:gd name="T78" fmla="*/ 62 w 476"/>
                <a:gd name="T79" fmla="*/ 203 h 379"/>
                <a:gd name="T80" fmla="*/ 199 w 476"/>
                <a:gd name="T81" fmla="*/ 246 h 379"/>
                <a:gd name="T82" fmla="*/ 62 w 476"/>
                <a:gd name="T83" fmla="*/ 260 h 379"/>
                <a:gd name="T84" fmla="*/ 62 w 476"/>
                <a:gd name="T85" fmla="*/ 275 h 379"/>
                <a:gd name="T86" fmla="*/ 227 w 476"/>
                <a:gd name="T87" fmla="*/ 128 h 379"/>
                <a:gd name="T88" fmla="*/ 20 w 476"/>
                <a:gd name="T89" fmla="*/ 342 h 379"/>
                <a:gd name="T90" fmla="*/ 191 w 476"/>
                <a:gd name="T91" fmla="*/ 140 h 379"/>
                <a:gd name="T92" fmla="*/ 184 w 476"/>
                <a:gd name="T93" fmla="*/ 133 h 379"/>
                <a:gd name="T94" fmla="*/ 368 w 476"/>
                <a:gd name="T95" fmla="*/ 364 h 379"/>
                <a:gd name="T96" fmla="*/ 0 w 476"/>
                <a:gd name="T97" fmla="*/ 36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6" h="379">
                  <a:moveTo>
                    <a:pt x="44" y="153"/>
                  </a:moveTo>
                  <a:cubicBezTo>
                    <a:pt x="324" y="153"/>
                    <a:pt x="324" y="153"/>
                    <a:pt x="324" y="153"/>
                  </a:cubicBezTo>
                  <a:cubicBezTo>
                    <a:pt x="324" y="317"/>
                    <a:pt x="324" y="317"/>
                    <a:pt x="324" y="317"/>
                  </a:cubicBezTo>
                  <a:cubicBezTo>
                    <a:pt x="44" y="317"/>
                    <a:pt x="44" y="317"/>
                    <a:pt x="44" y="317"/>
                  </a:cubicBezTo>
                  <a:cubicBezTo>
                    <a:pt x="44" y="153"/>
                    <a:pt x="44" y="153"/>
                    <a:pt x="44" y="153"/>
                  </a:cubicBezTo>
                  <a:close/>
                  <a:moveTo>
                    <a:pt x="225" y="203"/>
                  </a:moveTo>
                  <a:cubicBezTo>
                    <a:pt x="220" y="204"/>
                    <a:pt x="220" y="204"/>
                    <a:pt x="220" y="204"/>
                  </a:cubicBezTo>
                  <a:cubicBezTo>
                    <a:pt x="236" y="290"/>
                    <a:pt x="236" y="290"/>
                    <a:pt x="236" y="290"/>
                  </a:cubicBezTo>
                  <a:cubicBezTo>
                    <a:pt x="241" y="289"/>
                    <a:pt x="241" y="289"/>
                    <a:pt x="241" y="289"/>
                  </a:cubicBezTo>
                  <a:cubicBezTo>
                    <a:pt x="240" y="285"/>
                    <a:pt x="240" y="285"/>
                    <a:pt x="240" y="285"/>
                  </a:cubicBezTo>
                  <a:cubicBezTo>
                    <a:pt x="245" y="284"/>
                    <a:pt x="245" y="284"/>
                    <a:pt x="245" y="284"/>
                  </a:cubicBezTo>
                  <a:cubicBezTo>
                    <a:pt x="244" y="280"/>
                    <a:pt x="244" y="280"/>
                    <a:pt x="244" y="280"/>
                  </a:cubicBezTo>
                  <a:cubicBezTo>
                    <a:pt x="249" y="279"/>
                    <a:pt x="249" y="279"/>
                    <a:pt x="249" y="279"/>
                  </a:cubicBezTo>
                  <a:cubicBezTo>
                    <a:pt x="248" y="274"/>
                    <a:pt x="248" y="274"/>
                    <a:pt x="248" y="274"/>
                  </a:cubicBezTo>
                  <a:cubicBezTo>
                    <a:pt x="252" y="273"/>
                    <a:pt x="252" y="273"/>
                    <a:pt x="252" y="273"/>
                  </a:cubicBezTo>
                  <a:cubicBezTo>
                    <a:pt x="252" y="268"/>
                    <a:pt x="252" y="268"/>
                    <a:pt x="252" y="268"/>
                  </a:cubicBezTo>
                  <a:cubicBezTo>
                    <a:pt x="256" y="268"/>
                    <a:pt x="256" y="268"/>
                    <a:pt x="256" y="268"/>
                  </a:cubicBezTo>
                  <a:cubicBezTo>
                    <a:pt x="258" y="276"/>
                    <a:pt x="258" y="276"/>
                    <a:pt x="258" y="276"/>
                  </a:cubicBezTo>
                  <a:cubicBezTo>
                    <a:pt x="262" y="275"/>
                    <a:pt x="262" y="275"/>
                    <a:pt x="262" y="275"/>
                  </a:cubicBezTo>
                  <a:cubicBezTo>
                    <a:pt x="263" y="283"/>
                    <a:pt x="263" y="283"/>
                    <a:pt x="263" y="283"/>
                  </a:cubicBezTo>
                  <a:cubicBezTo>
                    <a:pt x="267" y="282"/>
                    <a:pt x="267" y="282"/>
                    <a:pt x="267" y="282"/>
                  </a:cubicBezTo>
                  <a:cubicBezTo>
                    <a:pt x="269" y="290"/>
                    <a:pt x="269" y="290"/>
                    <a:pt x="269" y="290"/>
                  </a:cubicBezTo>
                  <a:cubicBezTo>
                    <a:pt x="273" y="290"/>
                    <a:pt x="273" y="290"/>
                    <a:pt x="273" y="290"/>
                  </a:cubicBezTo>
                  <a:cubicBezTo>
                    <a:pt x="274" y="298"/>
                    <a:pt x="274" y="298"/>
                    <a:pt x="274" y="298"/>
                  </a:cubicBezTo>
                  <a:cubicBezTo>
                    <a:pt x="277" y="297"/>
                    <a:pt x="277" y="297"/>
                    <a:pt x="277" y="297"/>
                  </a:cubicBezTo>
                  <a:cubicBezTo>
                    <a:pt x="278" y="301"/>
                    <a:pt x="278" y="301"/>
                    <a:pt x="278" y="301"/>
                  </a:cubicBezTo>
                  <a:cubicBezTo>
                    <a:pt x="292" y="299"/>
                    <a:pt x="292" y="299"/>
                    <a:pt x="292" y="299"/>
                  </a:cubicBezTo>
                  <a:cubicBezTo>
                    <a:pt x="291" y="295"/>
                    <a:pt x="291" y="295"/>
                    <a:pt x="291" y="295"/>
                  </a:cubicBezTo>
                  <a:cubicBezTo>
                    <a:pt x="294" y="295"/>
                    <a:pt x="294" y="295"/>
                    <a:pt x="294" y="295"/>
                  </a:cubicBezTo>
                  <a:cubicBezTo>
                    <a:pt x="293" y="286"/>
                    <a:pt x="293" y="286"/>
                    <a:pt x="293" y="286"/>
                  </a:cubicBezTo>
                  <a:cubicBezTo>
                    <a:pt x="289" y="287"/>
                    <a:pt x="289" y="287"/>
                    <a:pt x="289" y="287"/>
                  </a:cubicBezTo>
                  <a:cubicBezTo>
                    <a:pt x="287" y="279"/>
                    <a:pt x="287" y="279"/>
                    <a:pt x="287" y="279"/>
                  </a:cubicBezTo>
                  <a:cubicBezTo>
                    <a:pt x="283" y="280"/>
                    <a:pt x="283" y="280"/>
                    <a:pt x="283" y="280"/>
                  </a:cubicBezTo>
                  <a:cubicBezTo>
                    <a:pt x="281" y="272"/>
                    <a:pt x="281" y="272"/>
                    <a:pt x="281" y="272"/>
                  </a:cubicBezTo>
                  <a:cubicBezTo>
                    <a:pt x="277" y="272"/>
                    <a:pt x="277" y="272"/>
                    <a:pt x="277" y="272"/>
                  </a:cubicBezTo>
                  <a:cubicBezTo>
                    <a:pt x="276" y="264"/>
                    <a:pt x="276" y="264"/>
                    <a:pt x="276" y="264"/>
                  </a:cubicBezTo>
                  <a:cubicBezTo>
                    <a:pt x="272" y="265"/>
                    <a:pt x="272" y="265"/>
                    <a:pt x="272" y="265"/>
                  </a:cubicBezTo>
                  <a:cubicBezTo>
                    <a:pt x="271" y="261"/>
                    <a:pt x="271" y="261"/>
                    <a:pt x="271" y="261"/>
                  </a:cubicBezTo>
                  <a:cubicBezTo>
                    <a:pt x="297" y="256"/>
                    <a:pt x="297" y="256"/>
                    <a:pt x="297" y="256"/>
                  </a:cubicBezTo>
                  <a:cubicBezTo>
                    <a:pt x="296" y="252"/>
                    <a:pt x="296" y="252"/>
                    <a:pt x="296" y="252"/>
                  </a:cubicBezTo>
                  <a:cubicBezTo>
                    <a:pt x="292" y="253"/>
                    <a:pt x="292" y="253"/>
                    <a:pt x="292" y="253"/>
                  </a:cubicBezTo>
                  <a:cubicBezTo>
                    <a:pt x="291" y="248"/>
                    <a:pt x="291" y="248"/>
                    <a:pt x="291" y="248"/>
                  </a:cubicBezTo>
                  <a:cubicBezTo>
                    <a:pt x="286" y="249"/>
                    <a:pt x="286" y="249"/>
                    <a:pt x="286" y="249"/>
                  </a:cubicBezTo>
                  <a:cubicBezTo>
                    <a:pt x="285" y="244"/>
                    <a:pt x="285" y="244"/>
                    <a:pt x="285" y="244"/>
                  </a:cubicBezTo>
                  <a:cubicBezTo>
                    <a:pt x="281" y="245"/>
                    <a:pt x="281" y="245"/>
                    <a:pt x="281" y="245"/>
                  </a:cubicBezTo>
                  <a:cubicBezTo>
                    <a:pt x="280" y="241"/>
                    <a:pt x="280" y="241"/>
                    <a:pt x="280" y="241"/>
                  </a:cubicBezTo>
                  <a:cubicBezTo>
                    <a:pt x="275" y="242"/>
                    <a:pt x="275" y="242"/>
                    <a:pt x="275" y="242"/>
                  </a:cubicBezTo>
                  <a:cubicBezTo>
                    <a:pt x="274" y="237"/>
                    <a:pt x="274" y="237"/>
                    <a:pt x="274" y="237"/>
                  </a:cubicBezTo>
                  <a:cubicBezTo>
                    <a:pt x="270" y="238"/>
                    <a:pt x="270" y="238"/>
                    <a:pt x="270" y="238"/>
                  </a:cubicBezTo>
                  <a:cubicBezTo>
                    <a:pt x="269" y="233"/>
                    <a:pt x="269" y="233"/>
                    <a:pt x="269" y="233"/>
                  </a:cubicBezTo>
                  <a:cubicBezTo>
                    <a:pt x="264" y="234"/>
                    <a:pt x="264" y="234"/>
                    <a:pt x="264" y="234"/>
                  </a:cubicBezTo>
                  <a:cubicBezTo>
                    <a:pt x="263" y="229"/>
                    <a:pt x="263" y="229"/>
                    <a:pt x="263" y="229"/>
                  </a:cubicBezTo>
                  <a:cubicBezTo>
                    <a:pt x="258" y="230"/>
                    <a:pt x="258" y="230"/>
                    <a:pt x="258" y="230"/>
                  </a:cubicBezTo>
                  <a:cubicBezTo>
                    <a:pt x="257" y="226"/>
                    <a:pt x="257" y="226"/>
                    <a:pt x="257" y="226"/>
                  </a:cubicBezTo>
                  <a:cubicBezTo>
                    <a:pt x="253" y="227"/>
                    <a:pt x="253" y="227"/>
                    <a:pt x="253" y="227"/>
                  </a:cubicBezTo>
                  <a:cubicBezTo>
                    <a:pt x="252" y="222"/>
                    <a:pt x="252" y="222"/>
                    <a:pt x="252" y="222"/>
                  </a:cubicBezTo>
                  <a:cubicBezTo>
                    <a:pt x="247" y="223"/>
                    <a:pt x="247" y="223"/>
                    <a:pt x="247" y="223"/>
                  </a:cubicBezTo>
                  <a:cubicBezTo>
                    <a:pt x="246" y="218"/>
                    <a:pt x="246" y="218"/>
                    <a:pt x="246" y="218"/>
                  </a:cubicBezTo>
                  <a:cubicBezTo>
                    <a:pt x="242" y="219"/>
                    <a:pt x="242" y="219"/>
                    <a:pt x="242" y="219"/>
                  </a:cubicBezTo>
                  <a:cubicBezTo>
                    <a:pt x="241" y="214"/>
                    <a:pt x="241" y="214"/>
                    <a:pt x="241" y="214"/>
                  </a:cubicBezTo>
                  <a:cubicBezTo>
                    <a:pt x="236" y="215"/>
                    <a:pt x="236" y="215"/>
                    <a:pt x="236" y="215"/>
                  </a:cubicBezTo>
                  <a:cubicBezTo>
                    <a:pt x="235" y="211"/>
                    <a:pt x="235" y="211"/>
                    <a:pt x="235" y="211"/>
                  </a:cubicBezTo>
                  <a:cubicBezTo>
                    <a:pt x="230" y="211"/>
                    <a:pt x="230" y="211"/>
                    <a:pt x="230" y="211"/>
                  </a:cubicBezTo>
                  <a:cubicBezTo>
                    <a:pt x="230" y="207"/>
                    <a:pt x="230" y="207"/>
                    <a:pt x="230" y="207"/>
                  </a:cubicBezTo>
                  <a:cubicBezTo>
                    <a:pt x="225" y="208"/>
                    <a:pt x="225" y="208"/>
                    <a:pt x="225" y="208"/>
                  </a:cubicBezTo>
                  <a:cubicBezTo>
                    <a:pt x="225" y="203"/>
                    <a:pt x="225" y="203"/>
                    <a:pt x="225" y="203"/>
                  </a:cubicBezTo>
                  <a:close/>
                  <a:moveTo>
                    <a:pt x="472" y="149"/>
                  </a:moveTo>
                  <a:cubicBezTo>
                    <a:pt x="475" y="150"/>
                    <a:pt x="476" y="147"/>
                    <a:pt x="474" y="144"/>
                  </a:cubicBezTo>
                  <a:cubicBezTo>
                    <a:pt x="465" y="134"/>
                    <a:pt x="455" y="124"/>
                    <a:pt x="446" y="114"/>
                  </a:cubicBezTo>
                  <a:cubicBezTo>
                    <a:pt x="446" y="101"/>
                    <a:pt x="446" y="101"/>
                    <a:pt x="446" y="101"/>
                  </a:cubicBezTo>
                  <a:cubicBezTo>
                    <a:pt x="446" y="98"/>
                    <a:pt x="444" y="97"/>
                    <a:pt x="442" y="97"/>
                  </a:cubicBezTo>
                  <a:cubicBezTo>
                    <a:pt x="438" y="97"/>
                    <a:pt x="438" y="97"/>
                    <a:pt x="438" y="97"/>
                  </a:cubicBezTo>
                  <a:cubicBezTo>
                    <a:pt x="438" y="177"/>
                    <a:pt x="438" y="177"/>
                    <a:pt x="438" y="177"/>
                  </a:cubicBezTo>
                  <a:cubicBezTo>
                    <a:pt x="437" y="177"/>
                    <a:pt x="436" y="178"/>
                    <a:pt x="436" y="180"/>
                  </a:cubicBezTo>
                  <a:cubicBezTo>
                    <a:pt x="435" y="185"/>
                    <a:pt x="435" y="185"/>
                    <a:pt x="435" y="185"/>
                  </a:cubicBezTo>
                  <a:cubicBezTo>
                    <a:pt x="435" y="188"/>
                    <a:pt x="437" y="189"/>
                    <a:pt x="436" y="191"/>
                  </a:cubicBezTo>
                  <a:cubicBezTo>
                    <a:pt x="436" y="198"/>
                    <a:pt x="436" y="198"/>
                    <a:pt x="436" y="198"/>
                  </a:cubicBezTo>
                  <a:cubicBezTo>
                    <a:pt x="436" y="200"/>
                    <a:pt x="435" y="201"/>
                    <a:pt x="435" y="203"/>
                  </a:cubicBezTo>
                  <a:cubicBezTo>
                    <a:pt x="429" y="251"/>
                    <a:pt x="429" y="251"/>
                    <a:pt x="429" y="251"/>
                  </a:cubicBezTo>
                  <a:cubicBezTo>
                    <a:pt x="432" y="256"/>
                    <a:pt x="452" y="256"/>
                    <a:pt x="455" y="251"/>
                  </a:cubicBezTo>
                  <a:cubicBezTo>
                    <a:pt x="450" y="203"/>
                    <a:pt x="450" y="203"/>
                    <a:pt x="450" y="203"/>
                  </a:cubicBezTo>
                  <a:cubicBezTo>
                    <a:pt x="449" y="201"/>
                    <a:pt x="448" y="200"/>
                    <a:pt x="448" y="198"/>
                  </a:cubicBezTo>
                  <a:cubicBezTo>
                    <a:pt x="448" y="191"/>
                    <a:pt x="448" y="191"/>
                    <a:pt x="448" y="191"/>
                  </a:cubicBezTo>
                  <a:cubicBezTo>
                    <a:pt x="447" y="189"/>
                    <a:pt x="449" y="189"/>
                    <a:pt x="449" y="185"/>
                  </a:cubicBezTo>
                  <a:cubicBezTo>
                    <a:pt x="448" y="180"/>
                    <a:pt x="448" y="180"/>
                    <a:pt x="448" y="180"/>
                  </a:cubicBezTo>
                  <a:cubicBezTo>
                    <a:pt x="448" y="178"/>
                    <a:pt x="448" y="177"/>
                    <a:pt x="446" y="177"/>
                  </a:cubicBezTo>
                  <a:cubicBezTo>
                    <a:pt x="446" y="146"/>
                    <a:pt x="446" y="146"/>
                    <a:pt x="446" y="146"/>
                  </a:cubicBezTo>
                  <a:cubicBezTo>
                    <a:pt x="455" y="147"/>
                    <a:pt x="463" y="148"/>
                    <a:pt x="472" y="149"/>
                  </a:cubicBezTo>
                  <a:close/>
                  <a:moveTo>
                    <a:pt x="432" y="98"/>
                  </a:moveTo>
                  <a:cubicBezTo>
                    <a:pt x="412" y="76"/>
                    <a:pt x="392" y="54"/>
                    <a:pt x="372" y="32"/>
                  </a:cubicBezTo>
                  <a:cubicBezTo>
                    <a:pt x="365" y="24"/>
                    <a:pt x="362" y="25"/>
                    <a:pt x="353" y="23"/>
                  </a:cubicBezTo>
                  <a:cubicBezTo>
                    <a:pt x="145" y="0"/>
                    <a:pt x="145" y="0"/>
                    <a:pt x="145" y="0"/>
                  </a:cubicBezTo>
                  <a:cubicBezTo>
                    <a:pt x="141" y="0"/>
                    <a:pt x="139" y="2"/>
                    <a:pt x="142" y="5"/>
                  </a:cubicBezTo>
                  <a:cubicBezTo>
                    <a:pt x="216" y="85"/>
                    <a:pt x="216" y="85"/>
                    <a:pt x="216" y="85"/>
                  </a:cubicBezTo>
                  <a:cubicBezTo>
                    <a:pt x="228" y="62"/>
                    <a:pt x="236" y="49"/>
                    <a:pt x="274" y="54"/>
                  </a:cubicBezTo>
                  <a:cubicBezTo>
                    <a:pt x="300" y="57"/>
                    <a:pt x="319" y="62"/>
                    <a:pt x="343" y="72"/>
                  </a:cubicBezTo>
                  <a:cubicBezTo>
                    <a:pt x="358" y="77"/>
                    <a:pt x="366" y="82"/>
                    <a:pt x="373" y="94"/>
                  </a:cubicBezTo>
                  <a:cubicBezTo>
                    <a:pt x="367" y="86"/>
                    <a:pt x="357" y="81"/>
                    <a:pt x="346" y="77"/>
                  </a:cubicBezTo>
                  <a:cubicBezTo>
                    <a:pt x="324" y="68"/>
                    <a:pt x="300" y="62"/>
                    <a:pt x="276" y="59"/>
                  </a:cubicBezTo>
                  <a:cubicBezTo>
                    <a:pt x="262" y="58"/>
                    <a:pt x="248" y="58"/>
                    <a:pt x="239" y="65"/>
                  </a:cubicBezTo>
                  <a:cubicBezTo>
                    <a:pt x="230" y="72"/>
                    <a:pt x="217" y="101"/>
                    <a:pt x="212" y="112"/>
                  </a:cubicBezTo>
                  <a:cubicBezTo>
                    <a:pt x="209" y="119"/>
                    <a:pt x="213" y="122"/>
                    <a:pt x="219" y="122"/>
                  </a:cubicBezTo>
                  <a:cubicBezTo>
                    <a:pt x="274" y="124"/>
                    <a:pt x="328" y="139"/>
                    <a:pt x="378" y="165"/>
                  </a:cubicBezTo>
                  <a:cubicBezTo>
                    <a:pt x="378" y="136"/>
                    <a:pt x="378" y="136"/>
                    <a:pt x="378" y="136"/>
                  </a:cubicBezTo>
                  <a:cubicBezTo>
                    <a:pt x="396" y="139"/>
                    <a:pt x="414" y="141"/>
                    <a:pt x="432" y="144"/>
                  </a:cubicBezTo>
                  <a:cubicBezTo>
                    <a:pt x="432" y="98"/>
                    <a:pt x="432" y="98"/>
                    <a:pt x="432" y="98"/>
                  </a:cubicBezTo>
                  <a:close/>
                  <a:moveTo>
                    <a:pt x="353" y="159"/>
                  </a:moveTo>
                  <a:cubicBezTo>
                    <a:pt x="358" y="161"/>
                    <a:pt x="370" y="167"/>
                    <a:pt x="374" y="169"/>
                  </a:cubicBezTo>
                  <a:cubicBezTo>
                    <a:pt x="382" y="175"/>
                    <a:pt x="360" y="178"/>
                    <a:pt x="353" y="179"/>
                  </a:cubicBezTo>
                  <a:cubicBezTo>
                    <a:pt x="353" y="159"/>
                    <a:pt x="353" y="159"/>
                    <a:pt x="353" y="159"/>
                  </a:cubicBezTo>
                  <a:close/>
                  <a:moveTo>
                    <a:pt x="62" y="174"/>
                  </a:moveTo>
                  <a:cubicBezTo>
                    <a:pt x="199" y="174"/>
                    <a:pt x="199" y="174"/>
                    <a:pt x="199" y="174"/>
                  </a:cubicBezTo>
                  <a:cubicBezTo>
                    <a:pt x="199" y="189"/>
                    <a:pt x="199" y="189"/>
                    <a:pt x="199" y="189"/>
                  </a:cubicBezTo>
                  <a:cubicBezTo>
                    <a:pt x="62" y="189"/>
                    <a:pt x="62" y="189"/>
                    <a:pt x="62" y="189"/>
                  </a:cubicBezTo>
                  <a:cubicBezTo>
                    <a:pt x="62" y="174"/>
                    <a:pt x="62" y="174"/>
                    <a:pt x="62" y="174"/>
                  </a:cubicBezTo>
                  <a:close/>
                  <a:moveTo>
                    <a:pt x="62" y="203"/>
                  </a:moveTo>
                  <a:cubicBezTo>
                    <a:pt x="199" y="203"/>
                    <a:pt x="199" y="203"/>
                    <a:pt x="199" y="203"/>
                  </a:cubicBezTo>
                  <a:cubicBezTo>
                    <a:pt x="199" y="217"/>
                    <a:pt x="199" y="217"/>
                    <a:pt x="199" y="217"/>
                  </a:cubicBezTo>
                  <a:cubicBezTo>
                    <a:pt x="62" y="217"/>
                    <a:pt x="62" y="217"/>
                    <a:pt x="62" y="217"/>
                  </a:cubicBezTo>
                  <a:cubicBezTo>
                    <a:pt x="62" y="203"/>
                    <a:pt x="62" y="203"/>
                    <a:pt x="62" y="203"/>
                  </a:cubicBezTo>
                  <a:close/>
                  <a:moveTo>
                    <a:pt x="62" y="231"/>
                  </a:moveTo>
                  <a:cubicBezTo>
                    <a:pt x="199" y="231"/>
                    <a:pt x="199" y="231"/>
                    <a:pt x="199" y="231"/>
                  </a:cubicBezTo>
                  <a:cubicBezTo>
                    <a:pt x="199" y="246"/>
                    <a:pt x="199" y="246"/>
                    <a:pt x="199" y="246"/>
                  </a:cubicBezTo>
                  <a:cubicBezTo>
                    <a:pt x="62" y="246"/>
                    <a:pt x="62" y="246"/>
                    <a:pt x="62" y="246"/>
                  </a:cubicBezTo>
                  <a:cubicBezTo>
                    <a:pt x="62" y="231"/>
                    <a:pt x="62" y="231"/>
                    <a:pt x="62" y="231"/>
                  </a:cubicBezTo>
                  <a:close/>
                  <a:moveTo>
                    <a:pt x="62" y="260"/>
                  </a:moveTo>
                  <a:cubicBezTo>
                    <a:pt x="131" y="260"/>
                    <a:pt x="131" y="260"/>
                    <a:pt x="131" y="260"/>
                  </a:cubicBezTo>
                  <a:cubicBezTo>
                    <a:pt x="131" y="275"/>
                    <a:pt x="131" y="275"/>
                    <a:pt x="131" y="275"/>
                  </a:cubicBezTo>
                  <a:cubicBezTo>
                    <a:pt x="62" y="275"/>
                    <a:pt x="62" y="275"/>
                    <a:pt x="62" y="275"/>
                  </a:cubicBezTo>
                  <a:cubicBezTo>
                    <a:pt x="62" y="260"/>
                    <a:pt x="62" y="260"/>
                    <a:pt x="62" y="260"/>
                  </a:cubicBezTo>
                  <a:close/>
                  <a:moveTo>
                    <a:pt x="20" y="128"/>
                  </a:moveTo>
                  <a:cubicBezTo>
                    <a:pt x="227" y="128"/>
                    <a:pt x="227" y="128"/>
                    <a:pt x="227" y="128"/>
                  </a:cubicBezTo>
                  <a:cubicBezTo>
                    <a:pt x="269" y="131"/>
                    <a:pt x="309" y="139"/>
                    <a:pt x="347" y="156"/>
                  </a:cubicBezTo>
                  <a:cubicBezTo>
                    <a:pt x="347" y="342"/>
                    <a:pt x="347" y="342"/>
                    <a:pt x="347" y="342"/>
                  </a:cubicBezTo>
                  <a:cubicBezTo>
                    <a:pt x="20" y="342"/>
                    <a:pt x="20" y="342"/>
                    <a:pt x="20" y="342"/>
                  </a:cubicBezTo>
                  <a:cubicBezTo>
                    <a:pt x="20" y="128"/>
                    <a:pt x="20" y="128"/>
                    <a:pt x="20" y="128"/>
                  </a:cubicBezTo>
                  <a:close/>
                  <a:moveTo>
                    <a:pt x="184" y="133"/>
                  </a:moveTo>
                  <a:cubicBezTo>
                    <a:pt x="188" y="133"/>
                    <a:pt x="191" y="136"/>
                    <a:pt x="191" y="140"/>
                  </a:cubicBezTo>
                  <a:cubicBezTo>
                    <a:pt x="191" y="144"/>
                    <a:pt x="188" y="147"/>
                    <a:pt x="184" y="147"/>
                  </a:cubicBezTo>
                  <a:cubicBezTo>
                    <a:pt x="180" y="147"/>
                    <a:pt x="177" y="144"/>
                    <a:pt x="177" y="140"/>
                  </a:cubicBezTo>
                  <a:cubicBezTo>
                    <a:pt x="177" y="136"/>
                    <a:pt x="180" y="133"/>
                    <a:pt x="184" y="133"/>
                  </a:cubicBezTo>
                  <a:close/>
                  <a:moveTo>
                    <a:pt x="0" y="351"/>
                  </a:moveTo>
                  <a:cubicBezTo>
                    <a:pt x="368" y="351"/>
                    <a:pt x="368" y="351"/>
                    <a:pt x="368" y="351"/>
                  </a:cubicBezTo>
                  <a:cubicBezTo>
                    <a:pt x="368" y="364"/>
                    <a:pt x="368" y="364"/>
                    <a:pt x="368" y="364"/>
                  </a:cubicBezTo>
                  <a:cubicBezTo>
                    <a:pt x="368" y="372"/>
                    <a:pt x="361" y="379"/>
                    <a:pt x="352" y="379"/>
                  </a:cubicBezTo>
                  <a:cubicBezTo>
                    <a:pt x="15" y="379"/>
                    <a:pt x="15" y="379"/>
                    <a:pt x="15" y="379"/>
                  </a:cubicBezTo>
                  <a:cubicBezTo>
                    <a:pt x="7" y="379"/>
                    <a:pt x="0" y="372"/>
                    <a:pt x="0" y="364"/>
                  </a:cubicBezTo>
                  <a:cubicBezTo>
                    <a:pt x="0" y="351"/>
                    <a:pt x="0" y="351"/>
                    <a:pt x="0" y="351"/>
                  </a:cubicBezTo>
                  <a:close/>
                </a:path>
              </a:pathLst>
            </a:custGeom>
            <a:solidFill>
              <a:schemeClr val="bg1"/>
            </a:solidFill>
            <a:ln>
              <a:noFill/>
            </a:ln>
            <a:effectLst/>
          </p:spPr>
          <p:txBody>
            <a:bodyPr vert="horz" wrap="square" lIns="73152" tIns="36576" rIns="73152" bIns="36576"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14" name="Group 13">
            <a:extLst>
              <a:ext uri="{FF2B5EF4-FFF2-40B4-BE49-F238E27FC236}">
                <a16:creationId xmlns:a16="http://schemas.microsoft.com/office/drawing/2014/main" id="{9CBA72BC-3846-4027-8590-4B0DAC1E92E0}"/>
              </a:ext>
            </a:extLst>
          </p:cNvPr>
          <p:cNvGrpSpPr/>
          <p:nvPr/>
        </p:nvGrpSpPr>
        <p:grpSpPr>
          <a:xfrm>
            <a:off x="8188810" y="2552127"/>
            <a:ext cx="457200" cy="457200"/>
            <a:chOff x="256079" y="3930435"/>
            <a:chExt cx="457200" cy="457200"/>
          </a:xfrm>
        </p:grpSpPr>
        <p:sp>
          <p:nvSpPr>
            <p:cNvPr id="15" name="Oval 14">
              <a:extLst>
                <a:ext uri="{FF2B5EF4-FFF2-40B4-BE49-F238E27FC236}">
                  <a16:creationId xmlns:a16="http://schemas.microsoft.com/office/drawing/2014/main" id="{D1C6AC2F-9EEC-46D3-AEA1-8824D42FFAA0}"/>
                </a:ext>
              </a:extLst>
            </p:cNvPr>
            <p:cNvSpPr/>
            <p:nvPr/>
          </p:nvSpPr>
          <p:spPr bwMode="gray">
            <a:xfrm>
              <a:off x="256079" y="3930435"/>
              <a:ext cx="457200" cy="4572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16" name="Freeform 45">
              <a:extLst>
                <a:ext uri="{FF2B5EF4-FFF2-40B4-BE49-F238E27FC236}">
                  <a16:creationId xmlns:a16="http://schemas.microsoft.com/office/drawing/2014/main" id="{F9EECB7E-7547-46E4-8E9A-6C09B09360D5}"/>
                </a:ext>
              </a:extLst>
            </p:cNvPr>
            <p:cNvSpPr>
              <a:spLocks noChangeAspect="1" noEditPoints="1"/>
            </p:cNvSpPr>
            <p:nvPr/>
          </p:nvSpPr>
          <p:spPr bwMode="auto">
            <a:xfrm>
              <a:off x="330399" y="3970619"/>
              <a:ext cx="320040" cy="319014"/>
            </a:xfrm>
            <a:custGeom>
              <a:avLst/>
              <a:gdLst>
                <a:gd name="T0" fmla="*/ 445 w 511"/>
                <a:gd name="T1" fmla="*/ 483 h 510"/>
                <a:gd name="T2" fmla="*/ 445 w 511"/>
                <a:gd name="T3" fmla="*/ 483 h 510"/>
                <a:gd name="T4" fmla="*/ 408 w 511"/>
                <a:gd name="T5" fmla="*/ 445 h 510"/>
                <a:gd name="T6" fmla="*/ 445 w 511"/>
                <a:gd name="T7" fmla="*/ 408 h 510"/>
                <a:gd name="T8" fmla="*/ 483 w 511"/>
                <a:gd name="T9" fmla="*/ 445 h 510"/>
                <a:gd name="T10" fmla="*/ 445 w 511"/>
                <a:gd name="T11" fmla="*/ 483 h 510"/>
                <a:gd name="T12" fmla="*/ 293 w 511"/>
                <a:gd name="T13" fmla="*/ 445 h 510"/>
                <a:gd name="T14" fmla="*/ 293 w 511"/>
                <a:gd name="T15" fmla="*/ 445 h 510"/>
                <a:gd name="T16" fmla="*/ 255 w 511"/>
                <a:gd name="T17" fmla="*/ 483 h 510"/>
                <a:gd name="T18" fmla="*/ 217 w 511"/>
                <a:gd name="T19" fmla="*/ 445 h 510"/>
                <a:gd name="T20" fmla="*/ 255 w 511"/>
                <a:gd name="T21" fmla="*/ 408 h 510"/>
                <a:gd name="T22" fmla="*/ 293 w 511"/>
                <a:gd name="T23" fmla="*/ 445 h 510"/>
                <a:gd name="T24" fmla="*/ 217 w 511"/>
                <a:gd name="T25" fmla="*/ 65 h 510"/>
                <a:gd name="T26" fmla="*/ 217 w 511"/>
                <a:gd name="T27" fmla="*/ 65 h 510"/>
                <a:gd name="T28" fmla="*/ 255 w 511"/>
                <a:gd name="T29" fmla="*/ 27 h 510"/>
                <a:gd name="T30" fmla="*/ 293 w 511"/>
                <a:gd name="T31" fmla="*/ 65 h 510"/>
                <a:gd name="T32" fmla="*/ 255 w 511"/>
                <a:gd name="T33" fmla="*/ 102 h 510"/>
                <a:gd name="T34" fmla="*/ 217 w 511"/>
                <a:gd name="T35" fmla="*/ 65 h 510"/>
                <a:gd name="T36" fmla="*/ 102 w 511"/>
                <a:gd name="T37" fmla="*/ 445 h 510"/>
                <a:gd name="T38" fmla="*/ 102 w 511"/>
                <a:gd name="T39" fmla="*/ 445 h 510"/>
                <a:gd name="T40" fmla="*/ 65 w 511"/>
                <a:gd name="T41" fmla="*/ 483 h 510"/>
                <a:gd name="T42" fmla="*/ 27 w 511"/>
                <a:gd name="T43" fmla="*/ 445 h 510"/>
                <a:gd name="T44" fmla="*/ 65 w 511"/>
                <a:gd name="T45" fmla="*/ 408 h 510"/>
                <a:gd name="T46" fmla="*/ 102 w 511"/>
                <a:gd name="T47" fmla="*/ 445 h 510"/>
                <a:gd name="T48" fmla="*/ 471 w 511"/>
                <a:gd name="T49" fmla="*/ 385 h 510"/>
                <a:gd name="T50" fmla="*/ 471 w 511"/>
                <a:gd name="T51" fmla="*/ 385 h 510"/>
                <a:gd name="T52" fmla="*/ 471 w 511"/>
                <a:gd name="T53" fmla="*/ 323 h 510"/>
                <a:gd name="T54" fmla="*/ 377 w 511"/>
                <a:gd name="T55" fmla="*/ 229 h 510"/>
                <a:gd name="T56" fmla="*/ 323 w 511"/>
                <a:gd name="T57" fmla="*/ 229 h 510"/>
                <a:gd name="T58" fmla="*/ 281 w 511"/>
                <a:gd name="T59" fmla="*/ 201 h 510"/>
                <a:gd name="T60" fmla="*/ 281 w 511"/>
                <a:gd name="T61" fmla="*/ 125 h 510"/>
                <a:gd name="T62" fmla="*/ 320 w 511"/>
                <a:gd name="T63" fmla="*/ 65 h 510"/>
                <a:gd name="T64" fmla="*/ 255 w 511"/>
                <a:gd name="T65" fmla="*/ 0 h 510"/>
                <a:gd name="T66" fmla="*/ 190 w 511"/>
                <a:gd name="T67" fmla="*/ 65 h 510"/>
                <a:gd name="T68" fmla="*/ 229 w 511"/>
                <a:gd name="T69" fmla="*/ 125 h 510"/>
                <a:gd name="T70" fmla="*/ 229 w 511"/>
                <a:gd name="T71" fmla="*/ 201 h 510"/>
                <a:gd name="T72" fmla="*/ 187 w 511"/>
                <a:gd name="T73" fmla="*/ 229 h 510"/>
                <a:gd name="T74" fmla="*/ 133 w 511"/>
                <a:gd name="T75" fmla="*/ 229 h 510"/>
                <a:gd name="T76" fmla="*/ 39 w 511"/>
                <a:gd name="T77" fmla="*/ 323 h 510"/>
                <a:gd name="T78" fmla="*/ 39 w 511"/>
                <a:gd name="T79" fmla="*/ 385 h 510"/>
                <a:gd name="T80" fmla="*/ 0 w 511"/>
                <a:gd name="T81" fmla="*/ 445 h 510"/>
                <a:gd name="T82" fmla="*/ 65 w 511"/>
                <a:gd name="T83" fmla="*/ 510 h 510"/>
                <a:gd name="T84" fmla="*/ 130 w 511"/>
                <a:gd name="T85" fmla="*/ 445 h 510"/>
                <a:gd name="T86" fmla="*/ 91 w 511"/>
                <a:gd name="T87" fmla="*/ 385 h 510"/>
                <a:gd name="T88" fmla="*/ 91 w 511"/>
                <a:gd name="T89" fmla="*/ 323 h 510"/>
                <a:gd name="T90" fmla="*/ 133 w 511"/>
                <a:gd name="T91" fmla="*/ 281 h 510"/>
                <a:gd name="T92" fmla="*/ 187 w 511"/>
                <a:gd name="T93" fmla="*/ 281 h 510"/>
                <a:gd name="T94" fmla="*/ 229 w 511"/>
                <a:gd name="T95" fmla="*/ 274 h 510"/>
                <a:gd name="T96" fmla="*/ 229 w 511"/>
                <a:gd name="T97" fmla="*/ 385 h 510"/>
                <a:gd name="T98" fmla="*/ 190 w 511"/>
                <a:gd name="T99" fmla="*/ 445 h 510"/>
                <a:gd name="T100" fmla="*/ 255 w 511"/>
                <a:gd name="T101" fmla="*/ 510 h 510"/>
                <a:gd name="T102" fmla="*/ 320 w 511"/>
                <a:gd name="T103" fmla="*/ 445 h 510"/>
                <a:gd name="T104" fmla="*/ 281 w 511"/>
                <a:gd name="T105" fmla="*/ 385 h 510"/>
                <a:gd name="T106" fmla="*/ 281 w 511"/>
                <a:gd name="T107" fmla="*/ 274 h 510"/>
                <a:gd name="T108" fmla="*/ 323 w 511"/>
                <a:gd name="T109" fmla="*/ 281 h 510"/>
                <a:gd name="T110" fmla="*/ 377 w 511"/>
                <a:gd name="T111" fmla="*/ 281 h 510"/>
                <a:gd name="T112" fmla="*/ 420 w 511"/>
                <a:gd name="T113" fmla="*/ 323 h 510"/>
                <a:gd name="T114" fmla="*/ 420 w 511"/>
                <a:gd name="T115" fmla="*/ 385 h 510"/>
                <a:gd name="T116" fmla="*/ 380 w 511"/>
                <a:gd name="T117" fmla="*/ 445 h 510"/>
                <a:gd name="T118" fmla="*/ 445 w 511"/>
                <a:gd name="T119" fmla="*/ 510 h 510"/>
                <a:gd name="T120" fmla="*/ 511 w 511"/>
                <a:gd name="T121" fmla="*/ 445 h 510"/>
                <a:gd name="T122" fmla="*/ 471 w 511"/>
                <a:gd name="T123" fmla="*/ 385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1" h="510">
                  <a:moveTo>
                    <a:pt x="445" y="483"/>
                  </a:moveTo>
                  <a:lnTo>
                    <a:pt x="445" y="483"/>
                  </a:lnTo>
                  <a:cubicBezTo>
                    <a:pt x="425" y="483"/>
                    <a:pt x="408" y="466"/>
                    <a:pt x="408" y="445"/>
                  </a:cubicBezTo>
                  <a:cubicBezTo>
                    <a:pt x="408" y="424"/>
                    <a:pt x="425" y="408"/>
                    <a:pt x="445" y="408"/>
                  </a:cubicBezTo>
                  <a:cubicBezTo>
                    <a:pt x="466" y="408"/>
                    <a:pt x="483" y="424"/>
                    <a:pt x="483" y="445"/>
                  </a:cubicBezTo>
                  <a:cubicBezTo>
                    <a:pt x="483" y="466"/>
                    <a:pt x="466" y="483"/>
                    <a:pt x="445" y="483"/>
                  </a:cubicBezTo>
                  <a:close/>
                  <a:moveTo>
                    <a:pt x="293" y="445"/>
                  </a:moveTo>
                  <a:lnTo>
                    <a:pt x="293" y="445"/>
                  </a:lnTo>
                  <a:cubicBezTo>
                    <a:pt x="293" y="466"/>
                    <a:pt x="276" y="483"/>
                    <a:pt x="255" y="483"/>
                  </a:cubicBezTo>
                  <a:cubicBezTo>
                    <a:pt x="234" y="483"/>
                    <a:pt x="217" y="466"/>
                    <a:pt x="217" y="445"/>
                  </a:cubicBezTo>
                  <a:cubicBezTo>
                    <a:pt x="217" y="424"/>
                    <a:pt x="234" y="408"/>
                    <a:pt x="255" y="408"/>
                  </a:cubicBezTo>
                  <a:cubicBezTo>
                    <a:pt x="276" y="408"/>
                    <a:pt x="293" y="424"/>
                    <a:pt x="293" y="445"/>
                  </a:cubicBezTo>
                  <a:close/>
                  <a:moveTo>
                    <a:pt x="217" y="65"/>
                  </a:moveTo>
                  <a:lnTo>
                    <a:pt x="217" y="65"/>
                  </a:lnTo>
                  <a:cubicBezTo>
                    <a:pt x="217" y="44"/>
                    <a:pt x="234" y="27"/>
                    <a:pt x="255" y="27"/>
                  </a:cubicBezTo>
                  <a:cubicBezTo>
                    <a:pt x="276" y="27"/>
                    <a:pt x="293" y="44"/>
                    <a:pt x="293" y="65"/>
                  </a:cubicBezTo>
                  <a:cubicBezTo>
                    <a:pt x="293" y="85"/>
                    <a:pt x="276" y="102"/>
                    <a:pt x="255" y="102"/>
                  </a:cubicBezTo>
                  <a:cubicBezTo>
                    <a:pt x="234" y="102"/>
                    <a:pt x="217" y="85"/>
                    <a:pt x="217" y="65"/>
                  </a:cubicBezTo>
                  <a:close/>
                  <a:moveTo>
                    <a:pt x="102" y="445"/>
                  </a:moveTo>
                  <a:lnTo>
                    <a:pt x="102" y="445"/>
                  </a:lnTo>
                  <a:cubicBezTo>
                    <a:pt x="102" y="466"/>
                    <a:pt x="86" y="483"/>
                    <a:pt x="65" y="483"/>
                  </a:cubicBezTo>
                  <a:cubicBezTo>
                    <a:pt x="44" y="483"/>
                    <a:pt x="27" y="466"/>
                    <a:pt x="27" y="445"/>
                  </a:cubicBezTo>
                  <a:cubicBezTo>
                    <a:pt x="27" y="424"/>
                    <a:pt x="44" y="408"/>
                    <a:pt x="65" y="408"/>
                  </a:cubicBezTo>
                  <a:cubicBezTo>
                    <a:pt x="86" y="408"/>
                    <a:pt x="102" y="424"/>
                    <a:pt x="102" y="445"/>
                  </a:cubicBezTo>
                  <a:close/>
                  <a:moveTo>
                    <a:pt x="471" y="385"/>
                  </a:moveTo>
                  <a:lnTo>
                    <a:pt x="471" y="385"/>
                  </a:lnTo>
                  <a:lnTo>
                    <a:pt x="471" y="323"/>
                  </a:lnTo>
                  <a:cubicBezTo>
                    <a:pt x="471" y="285"/>
                    <a:pt x="446" y="229"/>
                    <a:pt x="377" y="229"/>
                  </a:cubicBezTo>
                  <a:lnTo>
                    <a:pt x="323" y="229"/>
                  </a:lnTo>
                  <a:cubicBezTo>
                    <a:pt x="285" y="229"/>
                    <a:pt x="281" y="210"/>
                    <a:pt x="281" y="201"/>
                  </a:cubicBezTo>
                  <a:lnTo>
                    <a:pt x="281" y="125"/>
                  </a:lnTo>
                  <a:cubicBezTo>
                    <a:pt x="304" y="114"/>
                    <a:pt x="320" y="91"/>
                    <a:pt x="320" y="65"/>
                  </a:cubicBezTo>
                  <a:cubicBezTo>
                    <a:pt x="320" y="29"/>
                    <a:pt x="291" y="0"/>
                    <a:pt x="255" y="0"/>
                  </a:cubicBezTo>
                  <a:cubicBezTo>
                    <a:pt x="219" y="0"/>
                    <a:pt x="190" y="29"/>
                    <a:pt x="190" y="65"/>
                  </a:cubicBezTo>
                  <a:cubicBezTo>
                    <a:pt x="190" y="91"/>
                    <a:pt x="206" y="114"/>
                    <a:pt x="229" y="125"/>
                  </a:cubicBezTo>
                  <a:lnTo>
                    <a:pt x="229" y="201"/>
                  </a:lnTo>
                  <a:cubicBezTo>
                    <a:pt x="229" y="208"/>
                    <a:pt x="227" y="229"/>
                    <a:pt x="187" y="229"/>
                  </a:cubicBezTo>
                  <a:lnTo>
                    <a:pt x="133" y="229"/>
                  </a:lnTo>
                  <a:cubicBezTo>
                    <a:pt x="64" y="229"/>
                    <a:pt x="39" y="285"/>
                    <a:pt x="39" y="323"/>
                  </a:cubicBezTo>
                  <a:lnTo>
                    <a:pt x="39" y="385"/>
                  </a:lnTo>
                  <a:cubicBezTo>
                    <a:pt x="16" y="395"/>
                    <a:pt x="0" y="418"/>
                    <a:pt x="0" y="445"/>
                  </a:cubicBezTo>
                  <a:cubicBezTo>
                    <a:pt x="0" y="481"/>
                    <a:pt x="29" y="510"/>
                    <a:pt x="65" y="510"/>
                  </a:cubicBezTo>
                  <a:cubicBezTo>
                    <a:pt x="101" y="510"/>
                    <a:pt x="130" y="481"/>
                    <a:pt x="130" y="445"/>
                  </a:cubicBezTo>
                  <a:cubicBezTo>
                    <a:pt x="130" y="418"/>
                    <a:pt x="114" y="395"/>
                    <a:pt x="91" y="385"/>
                  </a:cubicBezTo>
                  <a:lnTo>
                    <a:pt x="91" y="323"/>
                  </a:lnTo>
                  <a:cubicBezTo>
                    <a:pt x="91" y="316"/>
                    <a:pt x="93" y="281"/>
                    <a:pt x="133" y="281"/>
                  </a:cubicBezTo>
                  <a:lnTo>
                    <a:pt x="187" y="281"/>
                  </a:lnTo>
                  <a:cubicBezTo>
                    <a:pt x="204" y="281"/>
                    <a:pt x="218" y="278"/>
                    <a:pt x="229" y="274"/>
                  </a:cubicBezTo>
                  <a:lnTo>
                    <a:pt x="229" y="385"/>
                  </a:lnTo>
                  <a:cubicBezTo>
                    <a:pt x="206" y="395"/>
                    <a:pt x="190" y="418"/>
                    <a:pt x="190" y="445"/>
                  </a:cubicBezTo>
                  <a:cubicBezTo>
                    <a:pt x="190" y="481"/>
                    <a:pt x="219" y="510"/>
                    <a:pt x="255" y="510"/>
                  </a:cubicBezTo>
                  <a:cubicBezTo>
                    <a:pt x="291" y="510"/>
                    <a:pt x="320" y="481"/>
                    <a:pt x="320" y="445"/>
                  </a:cubicBezTo>
                  <a:cubicBezTo>
                    <a:pt x="320" y="418"/>
                    <a:pt x="304" y="395"/>
                    <a:pt x="281" y="385"/>
                  </a:cubicBezTo>
                  <a:lnTo>
                    <a:pt x="281" y="274"/>
                  </a:lnTo>
                  <a:cubicBezTo>
                    <a:pt x="293" y="278"/>
                    <a:pt x="307" y="281"/>
                    <a:pt x="323" y="281"/>
                  </a:cubicBezTo>
                  <a:lnTo>
                    <a:pt x="377" y="281"/>
                  </a:lnTo>
                  <a:cubicBezTo>
                    <a:pt x="416" y="281"/>
                    <a:pt x="419" y="313"/>
                    <a:pt x="420" y="323"/>
                  </a:cubicBezTo>
                  <a:lnTo>
                    <a:pt x="420" y="385"/>
                  </a:lnTo>
                  <a:cubicBezTo>
                    <a:pt x="396" y="395"/>
                    <a:pt x="380" y="418"/>
                    <a:pt x="380" y="445"/>
                  </a:cubicBezTo>
                  <a:cubicBezTo>
                    <a:pt x="380" y="481"/>
                    <a:pt x="409" y="510"/>
                    <a:pt x="445" y="510"/>
                  </a:cubicBezTo>
                  <a:cubicBezTo>
                    <a:pt x="481" y="510"/>
                    <a:pt x="511" y="481"/>
                    <a:pt x="511" y="445"/>
                  </a:cubicBezTo>
                  <a:cubicBezTo>
                    <a:pt x="511" y="418"/>
                    <a:pt x="494" y="395"/>
                    <a:pt x="471" y="385"/>
                  </a:cubicBezTo>
                  <a:close/>
                </a:path>
              </a:pathLst>
            </a:custGeom>
            <a:solidFill>
              <a:schemeClr val="bg1"/>
            </a:solidFill>
            <a:ln>
              <a:noFill/>
            </a:ln>
            <a:effectLst/>
          </p:spPr>
          <p:txBody>
            <a:bodyPr vert="horz" wrap="square" lIns="73152" tIns="36576" rIns="73152" bIns="36576"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17" name="Group 16">
            <a:extLst>
              <a:ext uri="{FF2B5EF4-FFF2-40B4-BE49-F238E27FC236}">
                <a16:creationId xmlns:a16="http://schemas.microsoft.com/office/drawing/2014/main" id="{2804312D-1D0F-47F4-9D55-B9616068622D}"/>
              </a:ext>
            </a:extLst>
          </p:cNvPr>
          <p:cNvGrpSpPr/>
          <p:nvPr/>
        </p:nvGrpSpPr>
        <p:grpSpPr>
          <a:xfrm>
            <a:off x="8188810" y="5682525"/>
            <a:ext cx="457200" cy="457200"/>
            <a:chOff x="256079" y="5147339"/>
            <a:chExt cx="457200" cy="457200"/>
          </a:xfrm>
        </p:grpSpPr>
        <p:sp>
          <p:nvSpPr>
            <p:cNvPr id="18" name="Oval 17">
              <a:extLst>
                <a:ext uri="{FF2B5EF4-FFF2-40B4-BE49-F238E27FC236}">
                  <a16:creationId xmlns:a16="http://schemas.microsoft.com/office/drawing/2014/main" id="{5347EE3A-8F78-4DB4-A410-CFE2E436F8E5}"/>
                </a:ext>
              </a:extLst>
            </p:cNvPr>
            <p:cNvSpPr/>
            <p:nvPr/>
          </p:nvSpPr>
          <p:spPr bwMode="gray">
            <a:xfrm>
              <a:off x="256079" y="5147339"/>
              <a:ext cx="457200" cy="4572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19" name="Freeform 147">
              <a:extLst>
                <a:ext uri="{FF2B5EF4-FFF2-40B4-BE49-F238E27FC236}">
                  <a16:creationId xmlns:a16="http://schemas.microsoft.com/office/drawing/2014/main" id="{2A72DC27-9A86-4668-AC61-4A7DA1DB13A8}"/>
                </a:ext>
              </a:extLst>
            </p:cNvPr>
            <p:cNvSpPr>
              <a:spLocks noChangeAspect="1" noEditPoints="1"/>
            </p:cNvSpPr>
            <p:nvPr/>
          </p:nvSpPr>
          <p:spPr bwMode="auto">
            <a:xfrm>
              <a:off x="330399" y="5242089"/>
              <a:ext cx="335307" cy="256681"/>
            </a:xfrm>
            <a:custGeom>
              <a:avLst/>
              <a:gdLst>
                <a:gd name="T0" fmla="*/ 37 w 148"/>
                <a:gd name="T1" fmla="*/ 68 h 89"/>
                <a:gd name="T2" fmla="*/ 37 w 148"/>
                <a:gd name="T3" fmla="*/ 29 h 89"/>
                <a:gd name="T4" fmla="*/ 52 w 148"/>
                <a:gd name="T5" fmla="*/ 29 h 89"/>
                <a:gd name="T6" fmla="*/ 26 w 148"/>
                <a:gd name="T7" fmla="*/ 0 h 89"/>
                <a:gd name="T8" fmla="*/ 0 w 148"/>
                <a:gd name="T9" fmla="*/ 29 h 89"/>
                <a:gd name="T10" fmla="*/ 15 w 148"/>
                <a:gd name="T11" fmla="*/ 29 h 89"/>
                <a:gd name="T12" fmla="*/ 15 w 148"/>
                <a:gd name="T13" fmla="*/ 74 h 89"/>
                <a:gd name="T14" fmla="*/ 30 w 148"/>
                <a:gd name="T15" fmla="*/ 89 h 89"/>
                <a:gd name="T16" fmla="*/ 96 w 148"/>
                <a:gd name="T17" fmla="*/ 89 h 89"/>
                <a:gd name="T18" fmla="*/ 77 w 148"/>
                <a:gd name="T19" fmla="*/ 68 h 89"/>
                <a:gd name="T20" fmla="*/ 37 w 148"/>
                <a:gd name="T21" fmla="*/ 68 h 89"/>
                <a:gd name="T22" fmla="*/ 133 w 148"/>
                <a:gd name="T23" fmla="*/ 59 h 89"/>
                <a:gd name="T24" fmla="*/ 133 w 148"/>
                <a:gd name="T25" fmla="*/ 15 h 89"/>
                <a:gd name="T26" fmla="*/ 118 w 148"/>
                <a:gd name="T27" fmla="*/ 0 h 89"/>
                <a:gd name="T28" fmla="*/ 52 w 148"/>
                <a:gd name="T29" fmla="*/ 0 h 89"/>
                <a:gd name="T30" fmla="*/ 71 w 148"/>
                <a:gd name="T31" fmla="*/ 21 h 89"/>
                <a:gd name="T32" fmla="*/ 111 w 148"/>
                <a:gd name="T33" fmla="*/ 21 h 89"/>
                <a:gd name="T34" fmla="*/ 111 w 148"/>
                <a:gd name="T35" fmla="*/ 59 h 89"/>
                <a:gd name="T36" fmla="*/ 96 w 148"/>
                <a:gd name="T37" fmla="*/ 59 h 89"/>
                <a:gd name="T38" fmla="*/ 122 w 148"/>
                <a:gd name="T39" fmla="*/ 89 h 89"/>
                <a:gd name="T40" fmla="*/ 148 w 148"/>
                <a:gd name="T41" fmla="*/ 59 h 89"/>
                <a:gd name="T42" fmla="*/ 133 w 148"/>
                <a:gd name="T43" fmla="*/ 5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89">
                  <a:moveTo>
                    <a:pt x="37" y="68"/>
                  </a:moveTo>
                  <a:cubicBezTo>
                    <a:pt x="37" y="29"/>
                    <a:pt x="37" y="29"/>
                    <a:pt x="37" y="29"/>
                  </a:cubicBezTo>
                  <a:cubicBezTo>
                    <a:pt x="52" y="29"/>
                    <a:pt x="52" y="29"/>
                    <a:pt x="52" y="29"/>
                  </a:cubicBezTo>
                  <a:cubicBezTo>
                    <a:pt x="26" y="0"/>
                    <a:pt x="26" y="0"/>
                    <a:pt x="26" y="0"/>
                  </a:cubicBezTo>
                  <a:cubicBezTo>
                    <a:pt x="0" y="29"/>
                    <a:pt x="0" y="29"/>
                    <a:pt x="0" y="29"/>
                  </a:cubicBezTo>
                  <a:cubicBezTo>
                    <a:pt x="15" y="29"/>
                    <a:pt x="15" y="29"/>
                    <a:pt x="15" y="29"/>
                  </a:cubicBezTo>
                  <a:cubicBezTo>
                    <a:pt x="15" y="74"/>
                    <a:pt x="15" y="74"/>
                    <a:pt x="15" y="74"/>
                  </a:cubicBezTo>
                  <a:cubicBezTo>
                    <a:pt x="15" y="82"/>
                    <a:pt x="22" y="89"/>
                    <a:pt x="30" y="89"/>
                  </a:cubicBezTo>
                  <a:cubicBezTo>
                    <a:pt x="96" y="89"/>
                    <a:pt x="96" y="89"/>
                    <a:pt x="96" y="89"/>
                  </a:cubicBezTo>
                  <a:cubicBezTo>
                    <a:pt x="77" y="68"/>
                    <a:pt x="77" y="68"/>
                    <a:pt x="77" y="68"/>
                  </a:cubicBezTo>
                  <a:lnTo>
                    <a:pt x="37" y="68"/>
                  </a:lnTo>
                  <a:close/>
                  <a:moveTo>
                    <a:pt x="133" y="59"/>
                  </a:moveTo>
                  <a:cubicBezTo>
                    <a:pt x="133" y="15"/>
                    <a:pt x="133" y="15"/>
                    <a:pt x="133" y="15"/>
                  </a:cubicBezTo>
                  <a:cubicBezTo>
                    <a:pt x="133" y="7"/>
                    <a:pt x="126" y="0"/>
                    <a:pt x="118" y="0"/>
                  </a:cubicBezTo>
                  <a:cubicBezTo>
                    <a:pt x="52" y="0"/>
                    <a:pt x="52" y="0"/>
                    <a:pt x="52" y="0"/>
                  </a:cubicBezTo>
                  <a:cubicBezTo>
                    <a:pt x="71" y="21"/>
                    <a:pt x="71" y="21"/>
                    <a:pt x="71" y="21"/>
                  </a:cubicBezTo>
                  <a:cubicBezTo>
                    <a:pt x="111" y="21"/>
                    <a:pt x="111" y="21"/>
                    <a:pt x="111" y="21"/>
                  </a:cubicBezTo>
                  <a:cubicBezTo>
                    <a:pt x="111" y="59"/>
                    <a:pt x="111" y="59"/>
                    <a:pt x="111" y="59"/>
                  </a:cubicBezTo>
                  <a:cubicBezTo>
                    <a:pt x="96" y="59"/>
                    <a:pt x="96" y="59"/>
                    <a:pt x="96" y="59"/>
                  </a:cubicBezTo>
                  <a:cubicBezTo>
                    <a:pt x="122" y="89"/>
                    <a:pt x="122" y="89"/>
                    <a:pt x="122" y="89"/>
                  </a:cubicBezTo>
                  <a:cubicBezTo>
                    <a:pt x="148" y="59"/>
                    <a:pt x="148" y="59"/>
                    <a:pt x="148" y="59"/>
                  </a:cubicBezTo>
                  <a:lnTo>
                    <a:pt x="133" y="59"/>
                  </a:lnTo>
                  <a:close/>
                </a:path>
              </a:pathLst>
            </a:custGeom>
            <a:solidFill>
              <a:schemeClr val="bg1"/>
            </a:solidFill>
            <a:ln>
              <a:noFill/>
            </a:ln>
            <a:effectLst/>
          </p:spPr>
          <p:txBody>
            <a:bodyPr vert="horz" wrap="square" lIns="73152" tIns="36576" rIns="73152" bIns="36576"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black"/>
                </a:solidFill>
                <a:effectLst/>
                <a:uLnTx/>
                <a:uFillTx/>
                <a:latin typeface="Open Sans"/>
                <a:ea typeface="+mn-ea"/>
                <a:cs typeface="+mn-cs"/>
              </a:endParaRPr>
            </a:p>
          </p:txBody>
        </p:sp>
      </p:grpSp>
      <p:sp>
        <p:nvSpPr>
          <p:cNvPr id="46" name="Rectangle 45">
            <a:extLst>
              <a:ext uri="{FF2B5EF4-FFF2-40B4-BE49-F238E27FC236}">
                <a16:creationId xmlns:a16="http://schemas.microsoft.com/office/drawing/2014/main" id="{2F933B11-8AC3-4520-931B-D2EC0F21DA80}"/>
              </a:ext>
            </a:extLst>
          </p:cNvPr>
          <p:cNvSpPr/>
          <p:nvPr/>
        </p:nvSpPr>
        <p:spPr>
          <a:xfrm>
            <a:off x="610273" y="3117953"/>
            <a:ext cx="7135308" cy="461665"/>
          </a:xfrm>
          <a:prstGeom prst="rect">
            <a:avLst/>
          </a:prstGeom>
          <a:solidFill>
            <a:srgbClr val="0070C0"/>
          </a:solidFill>
        </p:spPr>
        <p:txBody>
          <a:bodyPr wrap="square">
            <a:spAutoFit/>
          </a:bodyPr>
          <a:lstStyle/>
          <a:p>
            <a:pPr marL="0" marR="0" lvl="0" indent="0" algn="ctr" defTabSz="90105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2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TRANSITION MANAGER</a:t>
            </a:r>
          </a:p>
        </p:txBody>
      </p:sp>
      <p:sp>
        <p:nvSpPr>
          <p:cNvPr id="66" name="TextBox 65">
            <a:extLst>
              <a:ext uri="{FF2B5EF4-FFF2-40B4-BE49-F238E27FC236}">
                <a16:creationId xmlns:a16="http://schemas.microsoft.com/office/drawing/2014/main" id="{990DE3F8-0C95-46A5-BAAD-929CF4DE597D}"/>
              </a:ext>
            </a:extLst>
          </p:cNvPr>
          <p:cNvSpPr txBox="1"/>
          <p:nvPr/>
        </p:nvSpPr>
        <p:spPr>
          <a:xfrm>
            <a:off x="596019" y="3851853"/>
            <a:ext cx="7163816" cy="877163"/>
          </a:xfrm>
          <a:prstGeom prst="rect">
            <a:avLst/>
          </a:prstGeom>
          <a:solidFill>
            <a:schemeClr val="bg1"/>
          </a:solidFill>
          <a:ln>
            <a:noFill/>
          </a:ln>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1400" b="0"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Transition Managers are r</a:t>
            </a: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esponsible for planning and overseeing the transfer of key information necessary to support the solutions deployed into production. This includes operational readiness, support documentation and related tools &amp; assets. Transition can be from the client, outgoing vendor or Deloitte implementation team</a:t>
            </a:r>
            <a:r>
              <a:rPr kumimoji="0" lang="en-US" sz="15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
        <p:nvSpPr>
          <p:cNvPr id="67" name="TextBox 66">
            <a:extLst>
              <a:ext uri="{FF2B5EF4-FFF2-40B4-BE49-F238E27FC236}">
                <a16:creationId xmlns:a16="http://schemas.microsoft.com/office/drawing/2014/main" id="{2454F53A-AA65-4C3E-B999-C329A088C923}"/>
              </a:ext>
            </a:extLst>
          </p:cNvPr>
          <p:cNvSpPr txBox="1"/>
          <p:nvPr/>
        </p:nvSpPr>
        <p:spPr bwMode="gray">
          <a:xfrm>
            <a:off x="613185" y="4898110"/>
            <a:ext cx="3463170" cy="416779"/>
          </a:xfrm>
          <a:prstGeom prst="rect">
            <a:avLst/>
          </a:prstGeom>
          <a:solidFill>
            <a:srgbClr val="E5F7FF"/>
          </a:solidFill>
        </p:spPr>
        <p:txBody>
          <a:bodyPr wrap="square" lIns="0" rIns="0" rtlCol="0" anchor="ctr" anchorCtr="0">
            <a:noAutofit/>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MUST DO</a:t>
            </a:r>
            <a:endParaRPr kumimoji="0" lang="en-US" sz="1600" b="0" i="0" u="none" strike="noStrike" kern="1200" cap="none" spc="0" normalizeH="0" baseline="0" noProof="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7" name="TextBox 76">
            <a:extLst>
              <a:ext uri="{FF2B5EF4-FFF2-40B4-BE49-F238E27FC236}">
                <a16:creationId xmlns:a16="http://schemas.microsoft.com/office/drawing/2014/main" id="{F3E5C779-6F47-4222-A58A-4AAD8F4A7707}"/>
              </a:ext>
            </a:extLst>
          </p:cNvPr>
          <p:cNvSpPr txBox="1"/>
          <p:nvPr/>
        </p:nvSpPr>
        <p:spPr bwMode="gray">
          <a:xfrm>
            <a:off x="4384060" y="4898110"/>
            <a:ext cx="3364432" cy="416779"/>
          </a:xfrm>
          <a:prstGeom prst="rect">
            <a:avLst/>
          </a:prstGeom>
          <a:solidFill>
            <a:srgbClr val="E5F7FF"/>
          </a:solidFill>
        </p:spPr>
        <p:txBody>
          <a:bodyPr wrap="square" lIns="0" rIns="0" rtlCol="0" anchor="ctr" anchorCtr="0">
            <a:noAutofit/>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LEVERAGE</a:t>
            </a:r>
            <a:endParaRPr kumimoji="0" lang="en-US" sz="1600" b="0" i="0" u="none" strike="noStrike" kern="1200" cap="none" spc="0" normalizeH="0" baseline="0" noProof="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8" name="TextBox 77">
            <a:extLst>
              <a:ext uri="{FF2B5EF4-FFF2-40B4-BE49-F238E27FC236}">
                <a16:creationId xmlns:a16="http://schemas.microsoft.com/office/drawing/2014/main" id="{3D5585AB-B34E-4306-997A-49AE3AA5E699}"/>
              </a:ext>
            </a:extLst>
          </p:cNvPr>
          <p:cNvSpPr txBox="1"/>
          <p:nvPr/>
        </p:nvSpPr>
        <p:spPr bwMode="gray">
          <a:xfrm>
            <a:off x="595803" y="5441956"/>
            <a:ext cx="3463170" cy="1070052"/>
          </a:xfrm>
          <a:prstGeom prst="rect">
            <a:avLst/>
          </a:prstGeom>
          <a:solidFill>
            <a:srgbClr val="E5F7FF"/>
          </a:solidFill>
        </p:spPr>
        <p:txBody>
          <a:bodyPr wrap="square" lIns="0" rIns="0" rtlCol="0" anchor="ctr" anchorCtr="0">
            <a:noAutofit/>
          </a:bodyPr>
          <a:lstStyle/>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Build &amp; execute transition &amp; KT plan, kickoff </a:t>
            </a:r>
            <a:r>
              <a:rPr lang="en-US" sz="1100" dirty="0">
                <a:solidFill>
                  <a:prstClr val="black"/>
                </a:solidFill>
                <a:latin typeface="Verdana" panose="020B0604030504040204" pitchFamily="34" charset="0"/>
                <a:ea typeface="Verdana" panose="020B0604030504040204" pitchFamily="34" charset="0"/>
                <a:cs typeface="Verdana" panose="020B0604030504040204" pitchFamily="34" charset="0"/>
              </a:rPr>
              <a:t>deck, status report, and set meeting cadence</a:t>
            </a:r>
            <a:endParaRPr kumimoji="0" lang="en-US" sz="11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Ensure the operations manual/runbook is drafted and finalized by CEL/DL</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Establish </a:t>
            </a:r>
            <a:r>
              <a:rPr lang="en-US" sz="1100" dirty="0">
                <a:solidFill>
                  <a:prstClr val="black"/>
                </a:solidFill>
                <a:latin typeface="Verdana" panose="020B0604030504040204" pitchFamily="34" charset="0"/>
                <a:ea typeface="Verdana" panose="020B0604030504040204" pitchFamily="34" charset="0"/>
                <a:cs typeface="Verdana" panose="020B0604030504040204" pitchFamily="34" charset="0"/>
              </a:rPr>
              <a:t>AMS stabilization</a:t>
            </a:r>
            <a:endParaRPr kumimoji="0" lang="en-US" sz="11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9" name="TextBox 78">
            <a:extLst>
              <a:ext uri="{FF2B5EF4-FFF2-40B4-BE49-F238E27FC236}">
                <a16:creationId xmlns:a16="http://schemas.microsoft.com/office/drawing/2014/main" id="{20F48203-98DF-44AB-8CE7-C2278CCFEA40}"/>
              </a:ext>
            </a:extLst>
          </p:cNvPr>
          <p:cNvSpPr txBox="1"/>
          <p:nvPr/>
        </p:nvSpPr>
        <p:spPr bwMode="gray">
          <a:xfrm>
            <a:off x="4366680" y="5441956"/>
            <a:ext cx="3364432" cy="1070051"/>
          </a:xfrm>
          <a:prstGeom prst="rect">
            <a:avLst/>
          </a:prstGeom>
          <a:solidFill>
            <a:srgbClr val="E5F7FF"/>
          </a:solidFill>
        </p:spPr>
        <p:txBody>
          <a:bodyPr wrap="square" lIns="0" rIns="0" rtlCol="0" anchor="t" anchorCtr="0">
            <a:noAutofit/>
          </a:bodyPr>
          <a:lstStyle/>
          <a:p>
            <a:pPr marL="171450" indent="-171450">
              <a:spcBef>
                <a:spcPts val="300"/>
              </a:spcBef>
              <a:buFont typeface="Arial" panose="020B0604020202020204" pitchFamily="34" charset="0"/>
              <a:buChar char="•"/>
              <a:defRPr/>
            </a:pPr>
            <a:r>
              <a:rPr lang="en-US" sz="1100">
                <a:solidFill>
                  <a:prstClr val="black"/>
                </a:solidFill>
                <a:latin typeface="Verdana" panose="020B0604030504040204" pitchFamily="34" charset="0"/>
                <a:ea typeface="Verdana" panose="020B0604030504040204" pitchFamily="34" charset="0"/>
                <a:cs typeface="Verdana" panose="020B0604030504040204" pitchFamily="34" charset="0"/>
              </a:rPr>
              <a:t>Review Transition L&amp;D training materials</a:t>
            </a:r>
          </a:p>
          <a:p>
            <a:pPr marL="171450" indent="-171450">
              <a:spcBef>
                <a:spcPts val="300"/>
              </a:spcBef>
              <a:buFont typeface="Arial" panose="020B0604020202020204" pitchFamily="34" charset="0"/>
              <a:buChar char="•"/>
              <a:defRPr/>
            </a:pPr>
            <a:r>
              <a:rPr kumimoji="0" lang="en-US" sz="11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Leverage Governance Model &amp; ITIL Process</a:t>
            </a:r>
            <a:endParaRPr lang="en-US" sz="110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spcBef>
                <a:spcPts val="300"/>
              </a:spcBef>
              <a:buFont typeface="Arial" panose="020B0604020202020204" pitchFamily="34" charset="0"/>
              <a:buChar char="•"/>
              <a:defRPr/>
            </a:pPr>
            <a:r>
              <a:rPr lang="en-US" sz="1100">
                <a:solidFill>
                  <a:prstClr val="black"/>
                </a:solidFill>
                <a:latin typeface="Verdana" panose="020B0604030504040204" pitchFamily="34" charset="0"/>
                <a:ea typeface="Verdana" panose="020B0604030504040204" pitchFamily="34" charset="0"/>
                <a:cs typeface="Verdana" panose="020B0604030504040204" pitchFamily="34" charset="0"/>
              </a:rPr>
              <a:t>Utilize OperateEdge Platform and </a:t>
            </a:r>
            <a:r>
              <a:rPr kumimoji="0" lang="en-US" sz="11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Transition Templates to complete all required tasks</a:t>
            </a:r>
          </a:p>
        </p:txBody>
      </p:sp>
      <p:grpSp>
        <p:nvGrpSpPr>
          <p:cNvPr id="20" name="Group 19">
            <a:extLst>
              <a:ext uri="{FF2B5EF4-FFF2-40B4-BE49-F238E27FC236}">
                <a16:creationId xmlns:a16="http://schemas.microsoft.com/office/drawing/2014/main" id="{35BC643B-0068-4E78-AA3A-C2B7A0D7C117}"/>
              </a:ext>
            </a:extLst>
          </p:cNvPr>
          <p:cNvGrpSpPr/>
          <p:nvPr/>
        </p:nvGrpSpPr>
        <p:grpSpPr>
          <a:xfrm>
            <a:off x="213185" y="1792024"/>
            <a:ext cx="7548241" cy="1115767"/>
            <a:chOff x="473858" y="1597572"/>
            <a:chExt cx="11162363" cy="1652077"/>
          </a:xfrm>
        </p:grpSpPr>
        <p:sp>
          <p:nvSpPr>
            <p:cNvPr id="21" name="Rectangle 20">
              <a:extLst>
                <a:ext uri="{FF2B5EF4-FFF2-40B4-BE49-F238E27FC236}">
                  <a16:creationId xmlns:a16="http://schemas.microsoft.com/office/drawing/2014/main" id="{09E7B397-32A5-41F0-94E3-BB3B81817FDD}"/>
                </a:ext>
              </a:extLst>
            </p:cNvPr>
            <p:cNvSpPr/>
            <p:nvPr/>
          </p:nvSpPr>
          <p:spPr>
            <a:xfrm>
              <a:off x="5385322" y="1597574"/>
              <a:ext cx="1952057" cy="1580938"/>
            </a:xfrm>
            <a:prstGeom prst="rect">
              <a:avLst/>
            </a:prstGeom>
            <a:noFill/>
            <a:ln w="222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1" u="none" strike="noStrike" kern="1200" cap="none" spc="30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3A715F36-3EE0-48D0-AE25-5174B6035E0C}"/>
                </a:ext>
              </a:extLst>
            </p:cNvPr>
            <p:cNvSpPr/>
            <p:nvPr/>
          </p:nvSpPr>
          <p:spPr>
            <a:xfrm>
              <a:off x="7534743" y="1597574"/>
              <a:ext cx="1952057" cy="1580938"/>
            </a:xfrm>
            <a:prstGeom prst="rect">
              <a:avLst/>
            </a:prstGeom>
            <a:noFill/>
            <a:ln w="222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30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 name="Rectangle 22">
              <a:extLst>
                <a:ext uri="{FF2B5EF4-FFF2-40B4-BE49-F238E27FC236}">
                  <a16:creationId xmlns:a16="http://schemas.microsoft.com/office/drawing/2014/main" id="{A3378CA0-FF56-4B95-95E7-93787685EB21}"/>
                </a:ext>
              </a:extLst>
            </p:cNvPr>
            <p:cNvSpPr/>
            <p:nvPr/>
          </p:nvSpPr>
          <p:spPr>
            <a:xfrm>
              <a:off x="3235901" y="1597574"/>
              <a:ext cx="1952057" cy="1580938"/>
            </a:xfrm>
            <a:prstGeom prst="rect">
              <a:avLst/>
            </a:prstGeom>
            <a:noFill/>
            <a:ln w="222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Rectangle 23">
              <a:extLst>
                <a:ext uri="{FF2B5EF4-FFF2-40B4-BE49-F238E27FC236}">
                  <a16:creationId xmlns:a16="http://schemas.microsoft.com/office/drawing/2014/main" id="{37B85F73-B679-4AFA-8DD2-83D3FBCE12AD}"/>
                </a:ext>
              </a:extLst>
            </p:cNvPr>
            <p:cNvSpPr/>
            <p:nvPr/>
          </p:nvSpPr>
          <p:spPr>
            <a:xfrm>
              <a:off x="1086480" y="1597574"/>
              <a:ext cx="1952057" cy="1580938"/>
            </a:xfrm>
            <a:prstGeom prst="rect">
              <a:avLst/>
            </a:prstGeom>
            <a:noFill/>
            <a:ln w="222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Rectangle 24">
              <a:extLst>
                <a:ext uri="{FF2B5EF4-FFF2-40B4-BE49-F238E27FC236}">
                  <a16:creationId xmlns:a16="http://schemas.microsoft.com/office/drawing/2014/main" id="{02A840FA-AA25-48EB-A1D6-36384CC3606A}"/>
                </a:ext>
              </a:extLst>
            </p:cNvPr>
            <p:cNvSpPr/>
            <p:nvPr/>
          </p:nvSpPr>
          <p:spPr>
            <a:xfrm>
              <a:off x="9684164" y="1597574"/>
              <a:ext cx="1952057" cy="1580938"/>
            </a:xfrm>
            <a:prstGeom prst="rect">
              <a:avLst/>
            </a:prstGeom>
            <a:noFill/>
            <a:ln w="222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30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30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30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30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30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2F740073-2D62-4D28-80B9-89C4C96F2D80}"/>
                </a:ext>
              </a:extLst>
            </p:cNvPr>
            <p:cNvGrpSpPr/>
            <p:nvPr/>
          </p:nvGrpSpPr>
          <p:grpSpPr>
            <a:xfrm>
              <a:off x="473858" y="1597572"/>
              <a:ext cx="11162363" cy="1652077"/>
              <a:chOff x="473858" y="1597572"/>
              <a:chExt cx="11162363" cy="1652077"/>
            </a:xfrm>
          </p:grpSpPr>
          <p:sp>
            <p:nvSpPr>
              <p:cNvPr id="27" name="TextBox 26">
                <a:extLst>
                  <a:ext uri="{FF2B5EF4-FFF2-40B4-BE49-F238E27FC236}">
                    <a16:creationId xmlns:a16="http://schemas.microsoft.com/office/drawing/2014/main" id="{46E8D072-9C0A-4A68-A8A6-655A41C179C7}"/>
                  </a:ext>
                </a:extLst>
              </p:cNvPr>
              <p:cNvSpPr txBox="1"/>
              <p:nvPr/>
            </p:nvSpPr>
            <p:spPr bwMode="gray">
              <a:xfrm>
                <a:off x="1086479" y="1638304"/>
                <a:ext cx="1952057" cy="428625"/>
              </a:xfrm>
              <a:prstGeom prst="rect">
                <a:avLst/>
              </a:prstGeom>
            </p:spPr>
            <p:txBody>
              <a:bodyPr wrap="square" lIns="0" r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30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SOLUTION DESIGN</a:t>
                </a:r>
              </a:p>
            </p:txBody>
          </p:sp>
          <p:sp>
            <p:nvSpPr>
              <p:cNvPr id="28" name="Freeform 756">
                <a:extLst>
                  <a:ext uri="{FF2B5EF4-FFF2-40B4-BE49-F238E27FC236}">
                    <a16:creationId xmlns:a16="http://schemas.microsoft.com/office/drawing/2014/main" id="{844D3562-9E6C-431F-BB56-C856115377C2}"/>
                  </a:ext>
                </a:extLst>
              </p:cNvPr>
              <p:cNvSpPr>
                <a:spLocks noEditPoints="1"/>
              </p:cNvSpPr>
              <p:nvPr/>
            </p:nvSpPr>
            <p:spPr bwMode="auto">
              <a:xfrm>
                <a:off x="1926110" y="2152654"/>
                <a:ext cx="272796" cy="272796"/>
              </a:xfrm>
              <a:custGeom>
                <a:avLst/>
                <a:gdLst>
                  <a:gd name="T0" fmla="*/ 165 w 299"/>
                  <a:gd name="T1" fmla="*/ 29 h 299"/>
                  <a:gd name="T2" fmla="*/ 121 w 299"/>
                  <a:gd name="T3" fmla="*/ 24 h 299"/>
                  <a:gd name="T4" fmla="*/ 154 w 299"/>
                  <a:gd name="T5" fmla="*/ 1 h 299"/>
                  <a:gd name="T6" fmla="*/ 64 w 299"/>
                  <a:gd name="T7" fmla="*/ 61 h 299"/>
                  <a:gd name="T8" fmla="*/ 107 w 299"/>
                  <a:gd name="T9" fmla="*/ 31 h 299"/>
                  <a:gd name="T10" fmla="*/ 54 w 299"/>
                  <a:gd name="T11" fmla="*/ 55 h 299"/>
                  <a:gd name="T12" fmla="*/ 26 w 299"/>
                  <a:gd name="T13" fmla="*/ 56 h 299"/>
                  <a:gd name="T14" fmla="*/ 0 w 299"/>
                  <a:gd name="T15" fmla="*/ 96 h 299"/>
                  <a:gd name="T16" fmla="*/ 22 w 299"/>
                  <a:gd name="T17" fmla="*/ 91 h 299"/>
                  <a:gd name="T18" fmla="*/ 40 w 299"/>
                  <a:gd name="T19" fmla="*/ 88 h 299"/>
                  <a:gd name="T20" fmla="*/ 59 w 299"/>
                  <a:gd name="T21" fmla="*/ 109 h 299"/>
                  <a:gd name="T22" fmla="*/ 107 w 299"/>
                  <a:gd name="T23" fmla="*/ 119 h 299"/>
                  <a:gd name="T24" fmla="*/ 54 w 299"/>
                  <a:gd name="T25" fmla="*/ 95 h 299"/>
                  <a:gd name="T26" fmla="*/ 150 w 299"/>
                  <a:gd name="T27" fmla="*/ 127 h 299"/>
                  <a:gd name="T28" fmla="*/ 126 w 299"/>
                  <a:gd name="T29" fmla="*/ 139 h 299"/>
                  <a:gd name="T30" fmla="*/ 150 w 299"/>
                  <a:gd name="T31" fmla="*/ 171 h 299"/>
                  <a:gd name="T32" fmla="*/ 174 w 299"/>
                  <a:gd name="T33" fmla="*/ 139 h 299"/>
                  <a:gd name="T34" fmla="*/ 231 w 299"/>
                  <a:gd name="T35" fmla="*/ 89 h 299"/>
                  <a:gd name="T36" fmla="*/ 202 w 299"/>
                  <a:gd name="T37" fmla="*/ 125 h 299"/>
                  <a:gd name="T38" fmla="*/ 245 w 299"/>
                  <a:gd name="T39" fmla="*/ 95 h 299"/>
                  <a:gd name="T40" fmla="*/ 273 w 299"/>
                  <a:gd name="T41" fmla="*/ 56 h 299"/>
                  <a:gd name="T42" fmla="*/ 259 w 299"/>
                  <a:gd name="T43" fmla="*/ 88 h 299"/>
                  <a:gd name="T44" fmla="*/ 278 w 299"/>
                  <a:gd name="T45" fmla="*/ 91 h 299"/>
                  <a:gd name="T46" fmla="*/ 299 w 299"/>
                  <a:gd name="T47" fmla="*/ 96 h 299"/>
                  <a:gd name="T48" fmla="*/ 240 w 299"/>
                  <a:gd name="T49" fmla="*/ 41 h 299"/>
                  <a:gd name="T50" fmla="*/ 198 w 299"/>
                  <a:gd name="T51" fmla="*/ 45 h 299"/>
                  <a:gd name="T52" fmla="*/ 245 w 299"/>
                  <a:gd name="T53" fmla="*/ 55 h 299"/>
                  <a:gd name="T54" fmla="*/ 22 w 299"/>
                  <a:gd name="T55" fmla="*/ 160 h 299"/>
                  <a:gd name="T56" fmla="*/ 0 w 299"/>
                  <a:gd name="T57" fmla="*/ 128 h 299"/>
                  <a:gd name="T58" fmla="*/ 35 w 299"/>
                  <a:gd name="T59" fmla="*/ 214 h 299"/>
                  <a:gd name="T60" fmla="*/ 11 w 299"/>
                  <a:gd name="T61" fmla="*/ 181 h 299"/>
                  <a:gd name="T62" fmla="*/ 6 w 299"/>
                  <a:gd name="T63" fmla="*/ 223 h 299"/>
                  <a:gd name="T64" fmla="*/ 39 w 299"/>
                  <a:gd name="T65" fmla="*/ 229 h 299"/>
                  <a:gd name="T66" fmla="*/ 69 w 299"/>
                  <a:gd name="T67" fmla="*/ 232 h 299"/>
                  <a:gd name="T68" fmla="*/ 92 w 299"/>
                  <a:gd name="T69" fmla="*/ 269 h 299"/>
                  <a:gd name="T70" fmla="*/ 102 w 299"/>
                  <a:gd name="T71" fmla="*/ 250 h 299"/>
                  <a:gd name="T72" fmla="*/ 160 w 299"/>
                  <a:gd name="T73" fmla="*/ 203 h 299"/>
                  <a:gd name="T74" fmla="*/ 139 w 299"/>
                  <a:gd name="T75" fmla="*/ 235 h 299"/>
                  <a:gd name="T76" fmla="*/ 160 w 299"/>
                  <a:gd name="T77" fmla="*/ 271 h 299"/>
                  <a:gd name="T78" fmla="*/ 139 w 299"/>
                  <a:gd name="T79" fmla="*/ 267 h 299"/>
                  <a:gd name="T80" fmla="*/ 121 w 299"/>
                  <a:gd name="T81" fmla="*/ 273 h 299"/>
                  <a:gd name="T82" fmla="*/ 150 w 299"/>
                  <a:gd name="T83" fmla="*/ 299 h 299"/>
                  <a:gd name="T84" fmla="*/ 174 w 299"/>
                  <a:gd name="T85" fmla="*/ 289 h 299"/>
                  <a:gd name="T86" fmla="*/ 231 w 299"/>
                  <a:gd name="T87" fmla="*/ 239 h 299"/>
                  <a:gd name="T88" fmla="*/ 202 w 299"/>
                  <a:gd name="T89" fmla="*/ 274 h 299"/>
                  <a:gd name="T90" fmla="*/ 245 w 299"/>
                  <a:gd name="T91" fmla="*/ 244 h 299"/>
                  <a:gd name="T92" fmla="*/ 278 w 299"/>
                  <a:gd name="T93" fmla="*/ 203 h 299"/>
                  <a:gd name="T94" fmla="*/ 259 w 299"/>
                  <a:gd name="T95" fmla="*/ 237 h 299"/>
                  <a:gd name="T96" fmla="*/ 293 w 299"/>
                  <a:gd name="T97" fmla="*/ 234 h 299"/>
                  <a:gd name="T98" fmla="*/ 288 w 299"/>
                  <a:gd name="T99" fmla="*/ 192 h 299"/>
                  <a:gd name="T100" fmla="*/ 278 w 299"/>
                  <a:gd name="T101" fmla="*/ 171 h 299"/>
                  <a:gd name="T102" fmla="*/ 299 w 299"/>
                  <a:gd name="T103" fmla="*/ 13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9" h="299">
                    <a:moveTo>
                      <a:pt x="179" y="24"/>
                    </a:moveTo>
                    <a:cubicBezTo>
                      <a:pt x="177" y="28"/>
                      <a:pt x="173" y="30"/>
                      <a:pt x="169" y="30"/>
                    </a:cubicBezTo>
                    <a:cubicBezTo>
                      <a:pt x="168" y="30"/>
                      <a:pt x="166" y="30"/>
                      <a:pt x="165" y="29"/>
                    </a:cubicBezTo>
                    <a:cubicBezTo>
                      <a:pt x="150" y="22"/>
                      <a:pt x="150" y="22"/>
                      <a:pt x="150" y="22"/>
                    </a:cubicBezTo>
                    <a:cubicBezTo>
                      <a:pt x="135" y="29"/>
                      <a:pt x="135" y="29"/>
                      <a:pt x="135" y="29"/>
                    </a:cubicBezTo>
                    <a:cubicBezTo>
                      <a:pt x="129" y="32"/>
                      <a:pt x="123" y="29"/>
                      <a:pt x="121" y="24"/>
                    </a:cubicBezTo>
                    <a:cubicBezTo>
                      <a:pt x="118" y="19"/>
                      <a:pt x="120" y="12"/>
                      <a:pt x="126" y="10"/>
                    </a:cubicBezTo>
                    <a:cubicBezTo>
                      <a:pt x="145" y="1"/>
                      <a:pt x="145" y="1"/>
                      <a:pt x="145" y="1"/>
                    </a:cubicBezTo>
                    <a:cubicBezTo>
                      <a:pt x="148" y="0"/>
                      <a:pt x="151" y="0"/>
                      <a:pt x="154" y="1"/>
                    </a:cubicBezTo>
                    <a:cubicBezTo>
                      <a:pt x="174" y="10"/>
                      <a:pt x="174" y="10"/>
                      <a:pt x="174" y="10"/>
                    </a:cubicBezTo>
                    <a:cubicBezTo>
                      <a:pt x="179" y="12"/>
                      <a:pt x="181" y="19"/>
                      <a:pt x="179" y="24"/>
                    </a:cubicBezTo>
                    <a:close/>
                    <a:moveTo>
                      <a:pt x="64" y="61"/>
                    </a:moveTo>
                    <a:cubicBezTo>
                      <a:pt x="65" y="61"/>
                      <a:pt x="67" y="61"/>
                      <a:pt x="68" y="60"/>
                    </a:cubicBezTo>
                    <a:cubicBezTo>
                      <a:pt x="101" y="45"/>
                      <a:pt x="101" y="45"/>
                      <a:pt x="101" y="45"/>
                    </a:cubicBezTo>
                    <a:cubicBezTo>
                      <a:pt x="107" y="42"/>
                      <a:pt x="109" y="36"/>
                      <a:pt x="107" y="31"/>
                    </a:cubicBezTo>
                    <a:cubicBezTo>
                      <a:pt x="104" y="25"/>
                      <a:pt x="98" y="23"/>
                      <a:pt x="93" y="25"/>
                    </a:cubicBezTo>
                    <a:cubicBezTo>
                      <a:pt x="59" y="41"/>
                      <a:pt x="59" y="41"/>
                      <a:pt x="59" y="41"/>
                    </a:cubicBezTo>
                    <a:cubicBezTo>
                      <a:pt x="54" y="43"/>
                      <a:pt x="52" y="49"/>
                      <a:pt x="54" y="55"/>
                    </a:cubicBezTo>
                    <a:cubicBezTo>
                      <a:pt x="56" y="59"/>
                      <a:pt x="60" y="61"/>
                      <a:pt x="64" y="61"/>
                    </a:cubicBezTo>
                    <a:close/>
                    <a:moveTo>
                      <a:pt x="40" y="61"/>
                    </a:moveTo>
                    <a:cubicBezTo>
                      <a:pt x="38" y="56"/>
                      <a:pt x="31" y="54"/>
                      <a:pt x="26" y="56"/>
                    </a:cubicBezTo>
                    <a:cubicBezTo>
                      <a:pt x="7" y="65"/>
                      <a:pt x="7" y="65"/>
                      <a:pt x="7" y="65"/>
                    </a:cubicBezTo>
                    <a:cubicBezTo>
                      <a:pt x="3" y="67"/>
                      <a:pt x="0" y="71"/>
                      <a:pt x="0" y="75"/>
                    </a:cubicBezTo>
                    <a:cubicBezTo>
                      <a:pt x="0" y="96"/>
                      <a:pt x="0" y="96"/>
                      <a:pt x="0" y="96"/>
                    </a:cubicBezTo>
                    <a:cubicBezTo>
                      <a:pt x="0" y="102"/>
                      <a:pt x="5" y="107"/>
                      <a:pt x="11" y="107"/>
                    </a:cubicBezTo>
                    <a:cubicBezTo>
                      <a:pt x="17" y="107"/>
                      <a:pt x="22" y="102"/>
                      <a:pt x="22" y="96"/>
                    </a:cubicBezTo>
                    <a:cubicBezTo>
                      <a:pt x="22" y="91"/>
                      <a:pt x="22" y="91"/>
                      <a:pt x="22" y="91"/>
                    </a:cubicBezTo>
                    <a:cubicBezTo>
                      <a:pt x="26" y="93"/>
                      <a:pt x="26" y="93"/>
                      <a:pt x="26" y="93"/>
                    </a:cubicBezTo>
                    <a:cubicBezTo>
                      <a:pt x="27" y="94"/>
                      <a:pt x="29" y="94"/>
                      <a:pt x="30" y="94"/>
                    </a:cubicBezTo>
                    <a:cubicBezTo>
                      <a:pt x="34" y="94"/>
                      <a:pt x="38" y="92"/>
                      <a:pt x="40" y="88"/>
                    </a:cubicBezTo>
                    <a:cubicBezTo>
                      <a:pt x="42" y="83"/>
                      <a:pt x="41" y="78"/>
                      <a:pt x="36" y="75"/>
                    </a:cubicBezTo>
                    <a:cubicBezTo>
                      <a:pt x="41" y="72"/>
                      <a:pt x="42" y="66"/>
                      <a:pt x="40" y="61"/>
                    </a:cubicBezTo>
                    <a:close/>
                    <a:moveTo>
                      <a:pt x="59" y="109"/>
                    </a:moveTo>
                    <a:cubicBezTo>
                      <a:pt x="93" y="124"/>
                      <a:pt x="93" y="124"/>
                      <a:pt x="93" y="124"/>
                    </a:cubicBezTo>
                    <a:cubicBezTo>
                      <a:pt x="94" y="125"/>
                      <a:pt x="95" y="125"/>
                      <a:pt x="97" y="125"/>
                    </a:cubicBezTo>
                    <a:cubicBezTo>
                      <a:pt x="101" y="125"/>
                      <a:pt x="105" y="123"/>
                      <a:pt x="107" y="119"/>
                    </a:cubicBezTo>
                    <a:cubicBezTo>
                      <a:pt x="109" y="113"/>
                      <a:pt x="107" y="107"/>
                      <a:pt x="101" y="105"/>
                    </a:cubicBezTo>
                    <a:cubicBezTo>
                      <a:pt x="68" y="89"/>
                      <a:pt x="68" y="89"/>
                      <a:pt x="68" y="89"/>
                    </a:cubicBezTo>
                    <a:cubicBezTo>
                      <a:pt x="63" y="87"/>
                      <a:pt x="56" y="89"/>
                      <a:pt x="54" y="95"/>
                    </a:cubicBezTo>
                    <a:cubicBezTo>
                      <a:pt x="52" y="100"/>
                      <a:pt x="54" y="106"/>
                      <a:pt x="59" y="109"/>
                    </a:cubicBezTo>
                    <a:close/>
                    <a:moveTo>
                      <a:pt x="165" y="120"/>
                    </a:moveTo>
                    <a:cubicBezTo>
                      <a:pt x="150" y="127"/>
                      <a:pt x="150" y="127"/>
                      <a:pt x="150" y="127"/>
                    </a:cubicBezTo>
                    <a:cubicBezTo>
                      <a:pt x="135" y="120"/>
                      <a:pt x="135" y="120"/>
                      <a:pt x="135" y="120"/>
                    </a:cubicBezTo>
                    <a:cubicBezTo>
                      <a:pt x="129" y="118"/>
                      <a:pt x="123" y="120"/>
                      <a:pt x="121" y="125"/>
                    </a:cubicBezTo>
                    <a:cubicBezTo>
                      <a:pt x="118" y="131"/>
                      <a:pt x="120" y="137"/>
                      <a:pt x="126" y="139"/>
                    </a:cubicBezTo>
                    <a:cubicBezTo>
                      <a:pt x="139" y="145"/>
                      <a:pt x="139" y="145"/>
                      <a:pt x="139" y="145"/>
                    </a:cubicBezTo>
                    <a:cubicBezTo>
                      <a:pt x="139" y="160"/>
                      <a:pt x="139" y="160"/>
                      <a:pt x="139" y="160"/>
                    </a:cubicBezTo>
                    <a:cubicBezTo>
                      <a:pt x="139" y="166"/>
                      <a:pt x="144" y="171"/>
                      <a:pt x="150" y="171"/>
                    </a:cubicBezTo>
                    <a:cubicBezTo>
                      <a:pt x="156" y="171"/>
                      <a:pt x="160" y="166"/>
                      <a:pt x="160" y="160"/>
                    </a:cubicBezTo>
                    <a:cubicBezTo>
                      <a:pt x="160" y="145"/>
                      <a:pt x="160" y="145"/>
                      <a:pt x="160" y="145"/>
                    </a:cubicBezTo>
                    <a:cubicBezTo>
                      <a:pt x="174" y="139"/>
                      <a:pt x="174" y="139"/>
                      <a:pt x="174" y="139"/>
                    </a:cubicBezTo>
                    <a:cubicBezTo>
                      <a:pt x="179" y="137"/>
                      <a:pt x="181" y="131"/>
                      <a:pt x="179" y="125"/>
                    </a:cubicBezTo>
                    <a:cubicBezTo>
                      <a:pt x="176" y="120"/>
                      <a:pt x="170" y="118"/>
                      <a:pt x="165" y="120"/>
                    </a:cubicBezTo>
                    <a:close/>
                    <a:moveTo>
                      <a:pt x="231" y="89"/>
                    </a:moveTo>
                    <a:cubicBezTo>
                      <a:pt x="198" y="105"/>
                      <a:pt x="198" y="105"/>
                      <a:pt x="198" y="105"/>
                    </a:cubicBezTo>
                    <a:cubicBezTo>
                      <a:pt x="193" y="107"/>
                      <a:pt x="190" y="113"/>
                      <a:pt x="193" y="119"/>
                    </a:cubicBezTo>
                    <a:cubicBezTo>
                      <a:pt x="194" y="123"/>
                      <a:pt x="198" y="125"/>
                      <a:pt x="202" y="125"/>
                    </a:cubicBezTo>
                    <a:cubicBezTo>
                      <a:pt x="204" y="125"/>
                      <a:pt x="205" y="125"/>
                      <a:pt x="207" y="124"/>
                    </a:cubicBezTo>
                    <a:cubicBezTo>
                      <a:pt x="240" y="109"/>
                      <a:pt x="240" y="109"/>
                      <a:pt x="240" y="109"/>
                    </a:cubicBezTo>
                    <a:cubicBezTo>
                      <a:pt x="245" y="106"/>
                      <a:pt x="248" y="100"/>
                      <a:pt x="245" y="95"/>
                    </a:cubicBezTo>
                    <a:cubicBezTo>
                      <a:pt x="243" y="89"/>
                      <a:pt x="237" y="87"/>
                      <a:pt x="231" y="89"/>
                    </a:cubicBezTo>
                    <a:close/>
                    <a:moveTo>
                      <a:pt x="293" y="65"/>
                    </a:moveTo>
                    <a:cubicBezTo>
                      <a:pt x="273" y="56"/>
                      <a:pt x="273" y="56"/>
                      <a:pt x="273" y="56"/>
                    </a:cubicBezTo>
                    <a:cubicBezTo>
                      <a:pt x="268" y="54"/>
                      <a:pt x="262" y="56"/>
                      <a:pt x="259" y="61"/>
                    </a:cubicBezTo>
                    <a:cubicBezTo>
                      <a:pt x="257" y="66"/>
                      <a:pt x="259" y="72"/>
                      <a:pt x="263" y="75"/>
                    </a:cubicBezTo>
                    <a:cubicBezTo>
                      <a:pt x="259" y="78"/>
                      <a:pt x="257" y="83"/>
                      <a:pt x="259" y="88"/>
                    </a:cubicBezTo>
                    <a:cubicBezTo>
                      <a:pt x="261" y="92"/>
                      <a:pt x="265" y="94"/>
                      <a:pt x="269" y="94"/>
                    </a:cubicBezTo>
                    <a:cubicBezTo>
                      <a:pt x="270" y="94"/>
                      <a:pt x="272" y="94"/>
                      <a:pt x="273" y="93"/>
                    </a:cubicBezTo>
                    <a:cubicBezTo>
                      <a:pt x="278" y="91"/>
                      <a:pt x="278" y="91"/>
                      <a:pt x="278" y="91"/>
                    </a:cubicBezTo>
                    <a:cubicBezTo>
                      <a:pt x="278" y="96"/>
                      <a:pt x="278" y="96"/>
                      <a:pt x="278" y="96"/>
                    </a:cubicBezTo>
                    <a:cubicBezTo>
                      <a:pt x="278" y="102"/>
                      <a:pt x="282" y="107"/>
                      <a:pt x="288" y="107"/>
                    </a:cubicBezTo>
                    <a:cubicBezTo>
                      <a:pt x="294" y="107"/>
                      <a:pt x="299" y="102"/>
                      <a:pt x="299" y="96"/>
                    </a:cubicBezTo>
                    <a:cubicBezTo>
                      <a:pt x="299" y="75"/>
                      <a:pt x="299" y="75"/>
                      <a:pt x="299" y="75"/>
                    </a:cubicBezTo>
                    <a:cubicBezTo>
                      <a:pt x="299" y="71"/>
                      <a:pt x="297" y="67"/>
                      <a:pt x="293" y="65"/>
                    </a:cubicBezTo>
                    <a:close/>
                    <a:moveTo>
                      <a:pt x="240" y="41"/>
                    </a:moveTo>
                    <a:cubicBezTo>
                      <a:pt x="207" y="25"/>
                      <a:pt x="207" y="25"/>
                      <a:pt x="207" y="25"/>
                    </a:cubicBezTo>
                    <a:cubicBezTo>
                      <a:pt x="201" y="23"/>
                      <a:pt x="195" y="25"/>
                      <a:pt x="193" y="31"/>
                    </a:cubicBezTo>
                    <a:cubicBezTo>
                      <a:pt x="190" y="36"/>
                      <a:pt x="193" y="42"/>
                      <a:pt x="198" y="45"/>
                    </a:cubicBezTo>
                    <a:cubicBezTo>
                      <a:pt x="231" y="60"/>
                      <a:pt x="231" y="60"/>
                      <a:pt x="231" y="60"/>
                    </a:cubicBezTo>
                    <a:cubicBezTo>
                      <a:pt x="233" y="61"/>
                      <a:pt x="234" y="61"/>
                      <a:pt x="236" y="61"/>
                    </a:cubicBezTo>
                    <a:cubicBezTo>
                      <a:pt x="240" y="61"/>
                      <a:pt x="244" y="59"/>
                      <a:pt x="245" y="55"/>
                    </a:cubicBezTo>
                    <a:cubicBezTo>
                      <a:pt x="248" y="49"/>
                      <a:pt x="245" y="43"/>
                      <a:pt x="240" y="41"/>
                    </a:cubicBezTo>
                    <a:close/>
                    <a:moveTo>
                      <a:pt x="11" y="171"/>
                    </a:moveTo>
                    <a:cubicBezTo>
                      <a:pt x="17" y="171"/>
                      <a:pt x="22" y="166"/>
                      <a:pt x="22" y="160"/>
                    </a:cubicBezTo>
                    <a:cubicBezTo>
                      <a:pt x="22" y="128"/>
                      <a:pt x="22" y="128"/>
                      <a:pt x="22" y="128"/>
                    </a:cubicBezTo>
                    <a:cubicBezTo>
                      <a:pt x="22" y="122"/>
                      <a:pt x="17" y="117"/>
                      <a:pt x="11" y="117"/>
                    </a:cubicBezTo>
                    <a:cubicBezTo>
                      <a:pt x="5" y="117"/>
                      <a:pt x="0" y="122"/>
                      <a:pt x="0" y="128"/>
                    </a:cubicBezTo>
                    <a:cubicBezTo>
                      <a:pt x="0" y="160"/>
                      <a:pt x="0" y="160"/>
                      <a:pt x="0" y="160"/>
                    </a:cubicBezTo>
                    <a:cubicBezTo>
                      <a:pt x="0" y="166"/>
                      <a:pt x="5" y="171"/>
                      <a:pt x="11" y="171"/>
                    </a:cubicBezTo>
                    <a:close/>
                    <a:moveTo>
                      <a:pt x="35" y="214"/>
                    </a:moveTo>
                    <a:cubicBezTo>
                      <a:pt x="22" y="207"/>
                      <a:pt x="22" y="207"/>
                      <a:pt x="22" y="207"/>
                    </a:cubicBezTo>
                    <a:cubicBezTo>
                      <a:pt x="22" y="192"/>
                      <a:pt x="22" y="192"/>
                      <a:pt x="22" y="192"/>
                    </a:cubicBezTo>
                    <a:cubicBezTo>
                      <a:pt x="22" y="186"/>
                      <a:pt x="17" y="181"/>
                      <a:pt x="11" y="181"/>
                    </a:cubicBezTo>
                    <a:cubicBezTo>
                      <a:pt x="5" y="181"/>
                      <a:pt x="0" y="186"/>
                      <a:pt x="0" y="192"/>
                    </a:cubicBezTo>
                    <a:cubicBezTo>
                      <a:pt x="0" y="213"/>
                      <a:pt x="0" y="213"/>
                      <a:pt x="0" y="213"/>
                    </a:cubicBezTo>
                    <a:cubicBezTo>
                      <a:pt x="0" y="217"/>
                      <a:pt x="2" y="221"/>
                      <a:pt x="6" y="223"/>
                    </a:cubicBezTo>
                    <a:cubicBezTo>
                      <a:pt x="25" y="233"/>
                      <a:pt x="25" y="233"/>
                      <a:pt x="25" y="233"/>
                    </a:cubicBezTo>
                    <a:cubicBezTo>
                      <a:pt x="26" y="234"/>
                      <a:pt x="28" y="234"/>
                      <a:pt x="30" y="234"/>
                    </a:cubicBezTo>
                    <a:cubicBezTo>
                      <a:pt x="34" y="234"/>
                      <a:pt x="37" y="232"/>
                      <a:pt x="39" y="229"/>
                    </a:cubicBezTo>
                    <a:cubicBezTo>
                      <a:pt x="42" y="223"/>
                      <a:pt x="40" y="217"/>
                      <a:pt x="35" y="214"/>
                    </a:cubicBezTo>
                    <a:close/>
                    <a:moveTo>
                      <a:pt x="102" y="250"/>
                    </a:moveTo>
                    <a:cubicBezTo>
                      <a:pt x="69" y="232"/>
                      <a:pt x="69" y="232"/>
                      <a:pt x="69" y="232"/>
                    </a:cubicBezTo>
                    <a:cubicBezTo>
                      <a:pt x="63" y="229"/>
                      <a:pt x="57" y="231"/>
                      <a:pt x="54" y="237"/>
                    </a:cubicBezTo>
                    <a:cubicBezTo>
                      <a:pt x="51" y="242"/>
                      <a:pt x="53" y="248"/>
                      <a:pt x="58" y="251"/>
                    </a:cubicBezTo>
                    <a:cubicBezTo>
                      <a:pt x="92" y="269"/>
                      <a:pt x="92" y="269"/>
                      <a:pt x="92" y="269"/>
                    </a:cubicBezTo>
                    <a:cubicBezTo>
                      <a:pt x="94" y="270"/>
                      <a:pt x="95" y="270"/>
                      <a:pt x="97" y="270"/>
                    </a:cubicBezTo>
                    <a:cubicBezTo>
                      <a:pt x="101" y="270"/>
                      <a:pt x="105" y="268"/>
                      <a:pt x="107" y="265"/>
                    </a:cubicBezTo>
                    <a:cubicBezTo>
                      <a:pt x="109" y="260"/>
                      <a:pt x="107" y="253"/>
                      <a:pt x="102" y="250"/>
                    </a:cubicBezTo>
                    <a:close/>
                    <a:moveTo>
                      <a:pt x="150" y="245"/>
                    </a:moveTo>
                    <a:cubicBezTo>
                      <a:pt x="156" y="245"/>
                      <a:pt x="160" y="241"/>
                      <a:pt x="160" y="235"/>
                    </a:cubicBezTo>
                    <a:cubicBezTo>
                      <a:pt x="160" y="203"/>
                      <a:pt x="160" y="203"/>
                      <a:pt x="160" y="203"/>
                    </a:cubicBezTo>
                    <a:cubicBezTo>
                      <a:pt x="160" y="197"/>
                      <a:pt x="156" y="192"/>
                      <a:pt x="150" y="192"/>
                    </a:cubicBezTo>
                    <a:cubicBezTo>
                      <a:pt x="144" y="192"/>
                      <a:pt x="139" y="197"/>
                      <a:pt x="139" y="203"/>
                    </a:cubicBezTo>
                    <a:cubicBezTo>
                      <a:pt x="139" y="235"/>
                      <a:pt x="139" y="235"/>
                      <a:pt x="139" y="235"/>
                    </a:cubicBezTo>
                    <a:cubicBezTo>
                      <a:pt x="139" y="241"/>
                      <a:pt x="144" y="245"/>
                      <a:pt x="150" y="245"/>
                    </a:cubicBezTo>
                    <a:close/>
                    <a:moveTo>
                      <a:pt x="165" y="269"/>
                    </a:moveTo>
                    <a:cubicBezTo>
                      <a:pt x="160" y="271"/>
                      <a:pt x="160" y="271"/>
                      <a:pt x="160" y="271"/>
                    </a:cubicBezTo>
                    <a:cubicBezTo>
                      <a:pt x="160" y="267"/>
                      <a:pt x="160" y="267"/>
                      <a:pt x="160" y="267"/>
                    </a:cubicBezTo>
                    <a:cubicBezTo>
                      <a:pt x="160" y="261"/>
                      <a:pt x="156" y="256"/>
                      <a:pt x="150" y="256"/>
                    </a:cubicBezTo>
                    <a:cubicBezTo>
                      <a:pt x="144" y="256"/>
                      <a:pt x="139" y="261"/>
                      <a:pt x="139" y="267"/>
                    </a:cubicBezTo>
                    <a:cubicBezTo>
                      <a:pt x="139" y="270"/>
                      <a:pt x="139" y="270"/>
                      <a:pt x="139" y="270"/>
                    </a:cubicBezTo>
                    <a:cubicBezTo>
                      <a:pt x="136" y="268"/>
                      <a:pt x="136" y="268"/>
                      <a:pt x="136" y="268"/>
                    </a:cubicBezTo>
                    <a:cubicBezTo>
                      <a:pt x="131" y="266"/>
                      <a:pt x="124" y="268"/>
                      <a:pt x="121" y="273"/>
                    </a:cubicBezTo>
                    <a:cubicBezTo>
                      <a:pt x="119" y="278"/>
                      <a:pt x="121" y="284"/>
                      <a:pt x="126" y="287"/>
                    </a:cubicBezTo>
                    <a:cubicBezTo>
                      <a:pt x="145" y="297"/>
                      <a:pt x="145" y="297"/>
                      <a:pt x="145" y="297"/>
                    </a:cubicBezTo>
                    <a:cubicBezTo>
                      <a:pt x="146" y="298"/>
                      <a:pt x="148" y="299"/>
                      <a:pt x="150" y="299"/>
                    </a:cubicBezTo>
                    <a:cubicBezTo>
                      <a:pt x="151" y="299"/>
                      <a:pt x="153" y="298"/>
                      <a:pt x="154" y="298"/>
                    </a:cubicBezTo>
                    <a:cubicBezTo>
                      <a:pt x="154" y="298"/>
                      <a:pt x="154" y="298"/>
                      <a:pt x="154" y="298"/>
                    </a:cubicBezTo>
                    <a:cubicBezTo>
                      <a:pt x="174" y="289"/>
                      <a:pt x="174" y="289"/>
                      <a:pt x="174" y="289"/>
                    </a:cubicBezTo>
                    <a:cubicBezTo>
                      <a:pt x="179" y="286"/>
                      <a:pt x="181" y="280"/>
                      <a:pt x="179" y="275"/>
                    </a:cubicBezTo>
                    <a:cubicBezTo>
                      <a:pt x="176" y="269"/>
                      <a:pt x="170" y="267"/>
                      <a:pt x="165" y="269"/>
                    </a:cubicBezTo>
                    <a:close/>
                    <a:moveTo>
                      <a:pt x="231" y="239"/>
                    </a:moveTo>
                    <a:cubicBezTo>
                      <a:pt x="198" y="254"/>
                      <a:pt x="198" y="254"/>
                      <a:pt x="198" y="254"/>
                    </a:cubicBezTo>
                    <a:cubicBezTo>
                      <a:pt x="193" y="256"/>
                      <a:pt x="190" y="263"/>
                      <a:pt x="193" y="268"/>
                    </a:cubicBezTo>
                    <a:cubicBezTo>
                      <a:pt x="194" y="272"/>
                      <a:pt x="198" y="274"/>
                      <a:pt x="202" y="274"/>
                    </a:cubicBezTo>
                    <a:cubicBezTo>
                      <a:pt x="204" y="274"/>
                      <a:pt x="205" y="274"/>
                      <a:pt x="207" y="273"/>
                    </a:cubicBezTo>
                    <a:cubicBezTo>
                      <a:pt x="240" y="258"/>
                      <a:pt x="240" y="258"/>
                      <a:pt x="240" y="258"/>
                    </a:cubicBezTo>
                    <a:cubicBezTo>
                      <a:pt x="245" y="256"/>
                      <a:pt x="248" y="249"/>
                      <a:pt x="245" y="244"/>
                    </a:cubicBezTo>
                    <a:cubicBezTo>
                      <a:pt x="243" y="238"/>
                      <a:pt x="237" y="236"/>
                      <a:pt x="231" y="239"/>
                    </a:cubicBezTo>
                    <a:close/>
                    <a:moveTo>
                      <a:pt x="288" y="192"/>
                    </a:moveTo>
                    <a:cubicBezTo>
                      <a:pt x="282" y="192"/>
                      <a:pt x="278" y="197"/>
                      <a:pt x="278" y="203"/>
                    </a:cubicBezTo>
                    <a:cubicBezTo>
                      <a:pt x="278" y="217"/>
                      <a:pt x="278" y="217"/>
                      <a:pt x="278" y="217"/>
                    </a:cubicBezTo>
                    <a:cubicBezTo>
                      <a:pt x="264" y="223"/>
                      <a:pt x="264" y="223"/>
                      <a:pt x="264" y="223"/>
                    </a:cubicBezTo>
                    <a:cubicBezTo>
                      <a:pt x="259" y="226"/>
                      <a:pt x="257" y="232"/>
                      <a:pt x="259" y="237"/>
                    </a:cubicBezTo>
                    <a:cubicBezTo>
                      <a:pt x="261" y="241"/>
                      <a:pt x="265" y="244"/>
                      <a:pt x="269" y="244"/>
                    </a:cubicBezTo>
                    <a:cubicBezTo>
                      <a:pt x="270" y="244"/>
                      <a:pt x="272" y="243"/>
                      <a:pt x="273" y="243"/>
                    </a:cubicBezTo>
                    <a:cubicBezTo>
                      <a:pt x="293" y="234"/>
                      <a:pt x="293" y="234"/>
                      <a:pt x="293" y="234"/>
                    </a:cubicBezTo>
                    <a:cubicBezTo>
                      <a:pt x="297" y="232"/>
                      <a:pt x="299" y="228"/>
                      <a:pt x="299" y="224"/>
                    </a:cubicBezTo>
                    <a:cubicBezTo>
                      <a:pt x="299" y="203"/>
                      <a:pt x="299" y="203"/>
                      <a:pt x="299" y="203"/>
                    </a:cubicBezTo>
                    <a:cubicBezTo>
                      <a:pt x="299" y="197"/>
                      <a:pt x="294" y="192"/>
                      <a:pt x="288" y="192"/>
                    </a:cubicBezTo>
                    <a:close/>
                    <a:moveTo>
                      <a:pt x="288" y="128"/>
                    </a:moveTo>
                    <a:cubicBezTo>
                      <a:pt x="282" y="128"/>
                      <a:pt x="278" y="133"/>
                      <a:pt x="278" y="139"/>
                    </a:cubicBezTo>
                    <a:cubicBezTo>
                      <a:pt x="278" y="171"/>
                      <a:pt x="278" y="171"/>
                      <a:pt x="278" y="171"/>
                    </a:cubicBezTo>
                    <a:cubicBezTo>
                      <a:pt x="278" y="177"/>
                      <a:pt x="282" y="181"/>
                      <a:pt x="288" y="181"/>
                    </a:cubicBezTo>
                    <a:cubicBezTo>
                      <a:pt x="294" y="181"/>
                      <a:pt x="299" y="177"/>
                      <a:pt x="299" y="171"/>
                    </a:cubicBezTo>
                    <a:cubicBezTo>
                      <a:pt x="299" y="139"/>
                      <a:pt x="299" y="139"/>
                      <a:pt x="299" y="139"/>
                    </a:cubicBezTo>
                    <a:cubicBezTo>
                      <a:pt x="299" y="133"/>
                      <a:pt x="294" y="128"/>
                      <a:pt x="288" y="128"/>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389">
                <a:extLst>
                  <a:ext uri="{FF2B5EF4-FFF2-40B4-BE49-F238E27FC236}">
                    <a16:creationId xmlns:a16="http://schemas.microsoft.com/office/drawing/2014/main" id="{2EC76C82-CBBA-4A9A-8327-D7C94281A1FB}"/>
                  </a:ext>
                </a:extLst>
              </p:cNvPr>
              <p:cNvSpPr>
                <a:spLocks noChangeAspect="1" noEditPoints="1"/>
              </p:cNvSpPr>
              <p:nvPr/>
            </p:nvSpPr>
            <p:spPr bwMode="auto">
              <a:xfrm>
                <a:off x="4073861" y="2182312"/>
                <a:ext cx="272796" cy="190829"/>
              </a:xfrm>
              <a:custGeom>
                <a:avLst/>
                <a:gdLst>
                  <a:gd name="T0" fmla="*/ 321 w 321"/>
                  <a:gd name="T1" fmla="*/ 160 h 224"/>
                  <a:gd name="T2" fmla="*/ 129 w 321"/>
                  <a:gd name="T3" fmla="*/ 170 h 224"/>
                  <a:gd name="T4" fmla="*/ 129 w 321"/>
                  <a:gd name="T5" fmla="*/ 149 h 224"/>
                  <a:gd name="T6" fmla="*/ 299 w 321"/>
                  <a:gd name="T7" fmla="*/ 21 h 224"/>
                  <a:gd name="T8" fmla="*/ 75 w 321"/>
                  <a:gd name="T9" fmla="*/ 32 h 224"/>
                  <a:gd name="T10" fmla="*/ 54 w 321"/>
                  <a:gd name="T11" fmla="*/ 32 h 224"/>
                  <a:gd name="T12" fmla="*/ 65 w 321"/>
                  <a:gd name="T13" fmla="*/ 0 h 224"/>
                  <a:gd name="T14" fmla="*/ 321 w 321"/>
                  <a:gd name="T15" fmla="*/ 10 h 224"/>
                  <a:gd name="T16" fmla="*/ 90 w 321"/>
                  <a:gd name="T17" fmla="*/ 193 h 224"/>
                  <a:gd name="T18" fmla="*/ 101 w 321"/>
                  <a:gd name="T19" fmla="*/ 136 h 224"/>
                  <a:gd name="T20" fmla="*/ 54 w 321"/>
                  <a:gd name="T21" fmla="*/ 58 h 224"/>
                  <a:gd name="T22" fmla="*/ 54 w 321"/>
                  <a:gd name="T23" fmla="*/ 58 h 224"/>
                  <a:gd name="T24" fmla="*/ 54 w 321"/>
                  <a:gd name="T25" fmla="*/ 58 h 224"/>
                  <a:gd name="T26" fmla="*/ 6 w 321"/>
                  <a:gd name="T27" fmla="*/ 136 h 224"/>
                  <a:gd name="T28" fmla="*/ 18 w 321"/>
                  <a:gd name="T29" fmla="*/ 192 h 224"/>
                  <a:gd name="T30" fmla="*/ 22 w 321"/>
                  <a:gd name="T31" fmla="*/ 213 h 224"/>
                  <a:gd name="T32" fmla="*/ 42 w 321"/>
                  <a:gd name="T33" fmla="*/ 190 h 224"/>
                  <a:gd name="T34" fmla="*/ 27 w 321"/>
                  <a:gd name="T35" fmla="*/ 131 h 224"/>
                  <a:gd name="T36" fmla="*/ 54 w 321"/>
                  <a:gd name="T37" fmla="*/ 80 h 224"/>
                  <a:gd name="T38" fmla="*/ 54 w 321"/>
                  <a:gd name="T39" fmla="*/ 80 h 224"/>
                  <a:gd name="T40" fmla="*/ 81 w 321"/>
                  <a:gd name="T41" fmla="*/ 131 h 224"/>
                  <a:gd name="T42" fmla="*/ 65 w 321"/>
                  <a:gd name="T43" fmla="*/ 190 h 224"/>
                  <a:gd name="T44" fmla="*/ 99 w 321"/>
                  <a:gd name="T45" fmla="*/ 216 h 224"/>
                  <a:gd name="T46" fmla="*/ 128 w 321"/>
                  <a:gd name="T47" fmla="*/ 224 h 224"/>
                  <a:gd name="T48" fmla="*/ 135 w 321"/>
                  <a:gd name="T49" fmla="*/ 206 h 224"/>
                  <a:gd name="T50" fmla="*/ 139 w 321"/>
                  <a:gd name="T51" fmla="*/ 74 h 224"/>
                  <a:gd name="T52" fmla="*/ 278 w 321"/>
                  <a:gd name="T53" fmla="*/ 64 h 224"/>
                  <a:gd name="T54" fmla="*/ 139 w 321"/>
                  <a:gd name="T55" fmla="*/ 53 h 224"/>
                  <a:gd name="T56" fmla="*/ 139 w 321"/>
                  <a:gd name="T57" fmla="*/ 74 h 224"/>
                  <a:gd name="T58" fmla="*/ 267 w 321"/>
                  <a:gd name="T59" fmla="*/ 117 h 224"/>
                  <a:gd name="T60" fmla="*/ 267 w 321"/>
                  <a:gd name="T61" fmla="*/ 96 h 224"/>
                  <a:gd name="T62" fmla="*/ 129 w 321"/>
                  <a:gd name="T63" fmla="*/ 10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1" h="224">
                    <a:moveTo>
                      <a:pt x="321" y="10"/>
                    </a:moveTo>
                    <a:cubicBezTo>
                      <a:pt x="321" y="160"/>
                      <a:pt x="321" y="160"/>
                      <a:pt x="321" y="160"/>
                    </a:cubicBezTo>
                    <a:cubicBezTo>
                      <a:pt x="321" y="166"/>
                      <a:pt x="316" y="170"/>
                      <a:pt x="310" y="170"/>
                    </a:cubicBezTo>
                    <a:cubicBezTo>
                      <a:pt x="129" y="170"/>
                      <a:pt x="129" y="170"/>
                      <a:pt x="129" y="170"/>
                    </a:cubicBezTo>
                    <a:cubicBezTo>
                      <a:pt x="123" y="170"/>
                      <a:pt x="118" y="166"/>
                      <a:pt x="118" y="160"/>
                    </a:cubicBezTo>
                    <a:cubicBezTo>
                      <a:pt x="118" y="154"/>
                      <a:pt x="123" y="149"/>
                      <a:pt x="129" y="149"/>
                    </a:cubicBezTo>
                    <a:cubicBezTo>
                      <a:pt x="299" y="149"/>
                      <a:pt x="299" y="149"/>
                      <a:pt x="299" y="149"/>
                    </a:cubicBezTo>
                    <a:cubicBezTo>
                      <a:pt x="299" y="21"/>
                      <a:pt x="299" y="21"/>
                      <a:pt x="299" y="21"/>
                    </a:cubicBezTo>
                    <a:cubicBezTo>
                      <a:pt x="75" y="21"/>
                      <a:pt x="75" y="21"/>
                      <a:pt x="75" y="21"/>
                    </a:cubicBezTo>
                    <a:cubicBezTo>
                      <a:pt x="75" y="32"/>
                      <a:pt x="75" y="32"/>
                      <a:pt x="75" y="32"/>
                    </a:cubicBezTo>
                    <a:cubicBezTo>
                      <a:pt x="75" y="38"/>
                      <a:pt x="71" y="42"/>
                      <a:pt x="65" y="42"/>
                    </a:cubicBezTo>
                    <a:cubicBezTo>
                      <a:pt x="59" y="42"/>
                      <a:pt x="54" y="38"/>
                      <a:pt x="54" y="32"/>
                    </a:cubicBezTo>
                    <a:cubicBezTo>
                      <a:pt x="54" y="10"/>
                      <a:pt x="54" y="10"/>
                      <a:pt x="54" y="10"/>
                    </a:cubicBezTo>
                    <a:cubicBezTo>
                      <a:pt x="54" y="4"/>
                      <a:pt x="59" y="0"/>
                      <a:pt x="65" y="0"/>
                    </a:cubicBezTo>
                    <a:cubicBezTo>
                      <a:pt x="310" y="0"/>
                      <a:pt x="310" y="0"/>
                      <a:pt x="310" y="0"/>
                    </a:cubicBezTo>
                    <a:cubicBezTo>
                      <a:pt x="316" y="0"/>
                      <a:pt x="321" y="4"/>
                      <a:pt x="321" y="10"/>
                    </a:cubicBezTo>
                    <a:close/>
                    <a:moveTo>
                      <a:pt x="103" y="195"/>
                    </a:moveTo>
                    <a:cubicBezTo>
                      <a:pt x="98" y="194"/>
                      <a:pt x="92" y="193"/>
                      <a:pt x="90" y="193"/>
                    </a:cubicBezTo>
                    <a:cubicBezTo>
                      <a:pt x="88" y="191"/>
                      <a:pt x="84" y="180"/>
                      <a:pt x="85" y="176"/>
                    </a:cubicBezTo>
                    <a:cubicBezTo>
                      <a:pt x="91" y="166"/>
                      <a:pt x="98" y="150"/>
                      <a:pt x="101" y="136"/>
                    </a:cubicBezTo>
                    <a:cubicBezTo>
                      <a:pt x="108" y="110"/>
                      <a:pt x="105" y="90"/>
                      <a:pt x="94" y="77"/>
                    </a:cubicBezTo>
                    <a:cubicBezTo>
                      <a:pt x="80" y="59"/>
                      <a:pt x="58" y="58"/>
                      <a:pt x="54" y="58"/>
                    </a:cubicBezTo>
                    <a:cubicBezTo>
                      <a:pt x="54" y="58"/>
                      <a:pt x="54" y="58"/>
                      <a:pt x="54" y="58"/>
                    </a:cubicBezTo>
                    <a:cubicBezTo>
                      <a:pt x="54" y="58"/>
                      <a:pt x="54" y="58"/>
                      <a:pt x="54" y="58"/>
                    </a:cubicBezTo>
                    <a:cubicBezTo>
                      <a:pt x="54" y="58"/>
                      <a:pt x="54" y="58"/>
                      <a:pt x="54" y="58"/>
                    </a:cubicBezTo>
                    <a:cubicBezTo>
                      <a:pt x="54" y="58"/>
                      <a:pt x="54" y="58"/>
                      <a:pt x="54" y="58"/>
                    </a:cubicBezTo>
                    <a:cubicBezTo>
                      <a:pt x="51" y="58"/>
                      <a:pt x="28" y="59"/>
                      <a:pt x="14" y="77"/>
                    </a:cubicBezTo>
                    <a:cubicBezTo>
                      <a:pt x="3" y="90"/>
                      <a:pt x="0" y="110"/>
                      <a:pt x="6" y="136"/>
                    </a:cubicBezTo>
                    <a:cubicBezTo>
                      <a:pt x="10" y="150"/>
                      <a:pt x="17" y="166"/>
                      <a:pt x="23" y="176"/>
                    </a:cubicBezTo>
                    <a:cubicBezTo>
                      <a:pt x="24" y="180"/>
                      <a:pt x="20" y="191"/>
                      <a:pt x="18" y="192"/>
                    </a:cubicBezTo>
                    <a:cubicBezTo>
                      <a:pt x="13" y="194"/>
                      <a:pt x="10" y="201"/>
                      <a:pt x="12" y="206"/>
                    </a:cubicBezTo>
                    <a:cubicBezTo>
                      <a:pt x="14" y="210"/>
                      <a:pt x="18" y="213"/>
                      <a:pt x="22" y="213"/>
                    </a:cubicBezTo>
                    <a:cubicBezTo>
                      <a:pt x="23" y="213"/>
                      <a:pt x="25" y="213"/>
                      <a:pt x="26" y="212"/>
                    </a:cubicBezTo>
                    <a:cubicBezTo>
                      <a:pt x="36" y="209"/>
                      <a:pt x="40" y="197"/>
                      <a:pt x="42" y="190"/>
                    </a:cubicBezTo>
                    <a:cubicBezTo>
                      <a:pt x="44" y="184"/>
                      <a:pt x="47" y="172"/>
                      <a:pt x="41" y="164"/>
                    </a:cubicBezTo>
                    <a:cubicBezTo>
                      <a:pt x="36" y="157"/>
                      <a:pt x="30" y="142"/>
                      <a:pt x="27" y="131"/>
                    </a:cubicBezTo>
                    <a:cubicBezTo>
                      <a:pt x="23" y="112"/>
                      <a:pt x="24" y="99"/>
                      <a:pt x="30" y="90"/>
                    </a:cubicBezTo>
                    <a:cubicBezTo>
                      <a:pt x="39" y="80"/>
                      <a:pt x="53" y="80"/>
                      <a:pt x="54" y="80"/>
                    </a:cubicBezTo>
                    <a:cubicBezTo>
                      <a:pt x="54" y="80"/>
                      <a:pt x="54" y="80"/>
                      <a:pt x="54" y="80"/>
                    </a:cubicBezTo>
                    <a:cubicBezTo>
                      <a:pt x="54" y="80"/>
                      <a:pt x="54" y="80"/>
                      <a:pt x="54" y="80"/>
                    </a:cubicBezTo>
                    <a:cubicBezTo>
                      <a:pt x="54" y="80"/>
                      <a:pt x="69" y="80"/>
                      <a:pt x="77" y="90"/>
                    </a:cubicBezTo>
                    <a:cubicBezTo>
                      <a:pt x="84" y="98"/>
                      <a:pt x="85" y="112"/>
                      <a:pt x="81" y="131"/>
                    </a:cubicBezTo>
                    <a:cubicBezTo>
                      <a:pt x="78" y="142"/>
                      <a:pt x="72" y="157"/>
                      <a:pt x="66" y="164"/>
                    </a:cubicBezTo>
                    <a:cubicBezTo>
                      <a:pt x="61" y="172"/>
                      <a:pt x="64" y="183"/>
                      <a:pt x="65" y="190"/>
                    </a:cubicBezTo>
                    <a:cubicBezTo>
                      <a:pt x="67" y="197"/>
                      <a:pt x="72" y="209"/>
                      <a:pt x="82" y="212"/>
                    </a:cubicBezTo>
                    <a:cubicBezTo>
                      <a:pt x="86" y="214"/>
                      <a:pt x="92" y="215"/>
                      <a:pt x="99" y="216"/>
                    </a:cubicBezTo>
                    <a:cubicBezTo>
                      <a:pt x="105" y="217"/>
                      <a:pt x="118" y="219"/>
                      <a:pt x="121" y="222"/>
                    </a:cubicBezTo>
                    <a:cubicBezTo>
                      <a:pt x="123" y="223"/>
                      <a:pt x="126" y="224"/>
                      <a:pt x="128" y="224"/>
                    </a:cubicBezTo>
                    <a:cubicBezTo>
                      <a:pt x="131" y="224"/>
                      <a:pt x="134" y="223"/>
                      <a:pt x="136" y="221"/>
                    </a:cubicBezTo>
                    <a:cubicBezTo>
                      <a:pt x="140" y="216"/>
                      <a:pt x="140" y="210"/>
                      <a:pt x="135" y="206"/>
                    </a:cubicBezTo>
                    <a:cubicBezTo>
                      <a:pt x="128" y="199"/>
                      <a:pt x="115" y="197"/>
                      <a:pt x="103" y="195"/>
                    </a:cubicBezTo>
                    <a:close/>
                    <a:moveTo>
                      <a:pt x="139" y="74"/>
                    </a:moveTo>
                    <a:cubicBezTo>
                      <a:pt x="267" y="74"/>
                      <a:pt x="267" y="74"/>
                      <a:pt x="267" y="74"/>
                    </a:cubicBezTo>
                    <a:cubicBezTo>
                      <a:pt x="273" y="74"/>
                      <a:pt x="278" y="70"/>
                      <a:pt x="278" y="64"/>
                    </a:cubicBezTo>
                    <a:cubicBezTo>
                      <a:pt x="278" y="58"/>
                      <a:pt x="273" y="53"/>
                      <a:pt x="267" y="53"/>
                    </a:cubicBezTo>
                    <a:cubicBezTo>
                      <a:pt x="139" y="53"/>
                      <a:pt x="139" y="53"/>
                      <a:pt x="139" y="53"/>
                    </a:cubicBezTo>
                    <a:cubicBezTo>
                      <a:pt x="133" y="53"/>
                      <a:pt x="129" y="58"/>
                      <a:pt x="129" y="64"/>
                    </a:cubicBezTo>
                    <a:cubicBezTo>
                      <a:pt x="129" y="70"/>
                      <a:pt x="133" y="74"/>
                      <a:pt x="139" y="74"/>
                    </a:cubicBezTo>
                    <a:close/>
                    <a:moveTo>
                      <a:pt x="139" y="117"/>
                    </a:moveTo>
                    <a:cubicBezTo>
                      <a:pt x="267" y="117"/>
                      <a:pt x="267" y="117"/>
                      <a:pt x="267" y="117"/>
                    </a:cubicBezTo>
                    <a:cubicBezTo>
                      <a:pt x="273" y="117"/>
                      <a:pt x="278" y="112"/>
                      <a:pt x="278" y="106"/>
                    </a:cubicBezTo>
                    <a:cubicBezTo>
                      <a:pt x="278" y="100"/>
                      <a:pt x="273" y="96"/>
                      <a:pt x="267" y="96"/>
                    </a:cubicBezTo>
                    <a:cubicBezTo>
                      <a:pt x="139" y="96"/>
                      <a:pt x="139" y="96"/>
                      <a:pt x="139" y="96"/>
                    </a:cubicBezTo>
                    <a:cubicBezTo>
                      <a:pt x="133" y="96"/>
                      <a:pt x="129" y="100"/>
                      <a:pt x="129" y="106"/>
                    </a:cubicBezTo>
                    <a:cubicBezTo>
                      <a:pt x="129" y="112"/>
                      <a:pt x="133" y="117"/>
                      <a:pt x="139" y="117"/>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0" name="Freeform 638">
                <a:extLst>
                  <a:ext uri="{FF2B5EF4-FFF2-40B4-BE49-F238E27FC236}">
                    <a16:creationId xmlns:a16="http://schemas.microsoft.com/office/drawing/2014/main" id="{8AF4F959-B407-4B2A-BDEC-3148A83A636D}"/>
                  </a:ext>
                </a:extLst>
              </p:cNvPr>
              <p:cNvSpPr>
                <a:spLocks noChangeAspect="1" noEditPoints="1"/>
              </p:cNvSpPr>
              <p:nvPr/>
            </p:nvSpPr>
            <p:spPr bwMode="auto">
              <a:xfrm>
                <a:off x="6221612" y="2196514"/>
                <a:ext cx="272796" cy="161140"/>
              </a:xfrm>
              <a:custGeom>
                <a:avLst/>
                <a:gdLst>
                  <a:gd name="T0" fmla="*/ 311 w 323"/>
                  <a:gd name="T1" fmla="*/ 117 h 192"/>
                  <a:gd name="T2" fmla="*/ 268 w 323"/>
                  <a:gd name="T3" fmla="*/ 117 h 192"/>
                  <a:gd name="T4" fmla="*/ 268 w 323"/>
                  <a:gd name="T5" fmla="*/ 59 h 192"/>
                  <a:gd name="T6" fmla="*/ 307 w 323"/>
                  <a:gd name="T7" fmla="*/ 82 h 192"/>
                  <a:gd name="T8" fmla="*/ 311 w 323"/>
                  <a:gd name="T9" fmla="*/ 82 h 192"/>
                  <a:gd name="T10" fmla="*/ 321 w 323"/>
                  <a:gd name="T11" fmla="*/ 76 h 192"/>
                  <a:gd name="T12" fmla="*/ 315 w 323"/>
                  <a:gd name="T13" fmla="*/ 62 h 192"/>
                  <a:gd name="T14" fmla="*/ 268 w 323"/>
                  <a:gd name="T15" fmla="*/ 28 h 192"/>
                  <a:gd name="T16" fmla="*/ 268 w 323"/>
                  <a:gd name="T17" fmla="*/ 10 h 192"/>
                  <a:gd name="T18" fmla="*/ 257 w 323"/>
                  <a:gd name="T19" fmla="*/ 0 h 192"/>
                  <a:gd name="T20" fmla="*/ 246 w 323"/>
                  <a:gd name="T21" fmla="*/ 10 h 192"/>
                  <a:gd name="T22" fmla="*/ 246 w 323"/>
                  <a:gd name="T23" fmla="*/ 28 h 192"/>
                  <a:gd name="T24" fmla="*/ 161 w 323"/>
                  <a:gd name="T25" fmla="*/ 69 h 192"/>
                  <a:gd name="T26" fmla="*/ 76 w 323"/>
                  <a:gd name="T27" fmla="*/ 28 h 192"/>
                  <a:gd name="T28" fmla="*/ 76 w 323"/>
                  <a:gd name="T29" fmla="*/ 10 h 192"/>
                  <a:gd name="T30" fmla="*/ 65 w 323"/>
                  <a:gd name="T31" fmla="*/ 0 h 192"/>
                  <a:gd name="T32" fmla="*/ 54 w 323"/>
                  <a:gd name="T33" fmla="*/ 10 h 192"/>
                  <a:gd name="T34" fmla="*/ 54 w 323"/>
                  <a:gd name="T35" fmla="*/ 28 h 192"/>
                  <a:gd name="T36" fmla="*/ 8 w 323"/>
                  <a:gd name="T37" fmla="*/ 62 h 192"/>
                  <a:gd name="T38" fmla="*/ 2 w 323"/>
                  <a:gd name="T39" fmla="*/ 76 h 192"/>
                  <a:gd name="T40" fmla="*/ 12 w 323"/>
                  <a:gd name="T41" fmla="*/ 82 h 192"/>
                  <a:gd name="T42" fmla="*/ 16 w 323"/>
                  <a:gd name="T43" fmla="*/ 82 h 192"/>
                  <a:gd name="T44" fmla="*/ 54 w 323"/>
                  <a:gd name="T45" fmla="*/ 58 h 192"/>
                  <a:gd name="T46" fmla="*/ 54 w 323"/>
                  <a:gd name="T47" fmla="*/ 117 h 192"/>
                  <a:gd name="T48" fmla="*/ 12 w 323"/>
                  <a:gd name="T49" fmla="*/ 117 h 192"/>
                  <a:gd name="T50" fmla="*/ 2 w 323"/>
                  <a:gd name="T51" fmla="*/ 128 h 192"/>
                  <a:gd name="T52" fmla="*/ 12 w 323"/>
                  <a:gd name="T53" fmla="*/ 138 h 192"/>
                  <a:gd name="T54" fmla="*/ 54 w 323"/>
                  <a:gd name="T55" fmla="*/ 138 h 192"/>
                  <a:gd name="T56" fmla="*/ 54 w 323"/>
                  <a:gd name="T57" fmla="*/ 181 h 192"/>
                  <a:gd name="T58" fmla="*/ 65 w 323"/>
                  <a:gd name="T59" fmla="*/ 192 h 192"/>
                  <a:gd name="T60" fmla="*/ 76 w 323"/>
                  <a:gd name="T61" fmla="*/ 181 h 192"/>
                  <a:gd name="T62" fmla="*/ 76 w 323"/>
                  <a:gd name="T63" fmla="*/ 138 h 192"/>
                  <a:gd name="T64" fmla="*/ 246 w 323"/>
                  <a:gd name="T65" fmla="*/ 138 h 192"/>
                  <a:gd name="T66" fmla="*/ 246 w 323"/>
                  <a:gd name="T67" fmla="*/ 181 h 192"/>
                  <a:gd name="T68" fmla="*/ 257 w 323"/>
                  <a:gd name="T69" fmla="*/ 192 h 192"/>
                  <a:gd name="T70" fmla="*/ 268 w 323"/>
                  <a:gd name="T71" fmla="*/ 181 h 192"/>
                  <a:gd name="T72" fmla="*/ 268 w 323"/>
                  <a:gd name="T73" fmla="*/ 138 h 192"/>
                  <a:gd name="T74" fmla="*/ 311 w 323"/>
                  <a:gd name="T75" fmla="*/ 138 h 192"/>
                  <a:gd name="T76" fmla="*/ 322 w 323"/>
                  <a:gd name="T77" fmla="*/ 128 h 192"/>
                  <a:gd name="T78" fmla="*/ 311 w 323"/>
                  <a:gd name="T79" fmla="*/ 117 h 192"/>
                  <a:gd name="T80" fmla="*/ 76 w 323"/>
                  <a:gd name="T81" fmla="*/ 117 h 192"/>
                  <a:gd name="T82" fmla="*/ 76 w 323"/>
                  <a:gd name="T83" fmla="*/ 59 h 192"/>
                  <a:gd name="T84" fmla="*/ 161 w 323"/>
                  <a:gd name="T85" fmla="*/ 90 h 192"/>
                  <a:gd name="T86" fmla="*/ 246 w 323"/>
                  <a:gd name="T87" fmla="*/ 59 h 192"/>
                  <a:gd name="T88" fmla="*/ 246 w 323"/>
                  <a:gd name="T89" fmla="*/ 117 h 192"/>
                  <a:gd name="T90" fmla="*/ 76 w 323"/>
                  <a:gd name="T91" fmla="*/ 11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3" h="192">
                    <a:moveTo>
                      <a:pt x="311" y="117"/>
                    </a:moveTo>
                    <a:cubicBezTo>
                      <a:pt x="268" y="117"/>
                      <a:pt x="268" y="117"/>
                      <a:pt x="268" y="117"/>
                    </a:cubicBezTo>
                    <a:cubicBezTo>
                      <a:pt x="268" y="59"/>
                      <a:pt x="268" y="59"/>
                      <a:pt x="268" y="59"/>
                    </a:cubicBezTo>
                    <a:cubicBezTo>
                      <a:pt x="280" y="68"/>
                      <a:pt x="292" y="76"/>
                      <a:pt x="307" y="82"/>
                    </a:cubicBezTo>
                    <a:cubicBezTo>
                      <a:pt x="308" y="82"/>
                      <a:pt x="310" y="82"/>
                      <a:pt x="311" y="82"/>
                    </a:cubicBezTo>
                    <a:cubicBezTo>
                      <a:pt x="315" y="82"/>
                      <a:pt x="319" y="80"/>
                      <a:pt x="321" y="76"/>
                    </a:cubicBezTo>
                    <a:cubicBezTo>
                      <a:pt x="323" y="70"/>
                      <a:pt x="320" y="64"/>
                      <a:pt x="315" y="62"/>
                    </a:cubicBezTo>
                    <a:cubicBezTo>
                      <a:pt x="295" y="54"/>
                      <a:pt x="280" y="42"/>
                      <a:pt x="268" y="28"/>
                    </a:cubicBezTo>
                    <a:cubicBezTo>
                      <a:pt x="268" y="10"/>
                      <a:pt x="268" y="10"/>
                      <a:pt x="268" y="10"/>
                    </a:cubicBezTo>
                    <a:cubicBezTo>
                      <a:pt x="268" y="4"/>
                      <a:pt x="263" y="0"/>
                      <a:pt x="257" y="0"/>
                    </a:cubicBezTo>
                    <a:cubicBezTo>
                      <a:pt x="251" y="0"/>
                      <a:pt x="246" y="4"/>
                      <a:pt x="246" y="10"/>
                    </a:cubicBezTo>
                    <a:cubicBezTo>
                      <a:pt x="246" y="28"/>
                      <a:pt x="246" y="28"/>
                      <a:pt x="246" y="28"/>
                    </a:cubicBezTo>
                    <a:cubicBezTo>
                      <a:pt x="226" y="54"/>
                      <a:pt x="195" y="69"/>
                      <a:pt x="161" y="69"/>
                    </a:cubicBezTo>
                    <a:cubicBezTo>
                      <a:pt x="126" y="69"/>
                      <a:pt x="96" y="54"/>
                      <a:pt x="76" y="28"/>
                    </a:cubicBezTo>
                    <a:cubicBezTo>
                      <a:pt x="76" y="10"/>
                      <a:pt x="76" y="10"/>
                      <a:pt x="76" y="10"/>
                    </a:cubicBezTo>
                    <a:cubicBezTo>
                      <a:pt x="76" y="4"/>
                      <a:pt x="71" y="0"/>
                      <a:pt x="65" y="0"/>
                    </a:cubicBezTo>
                    <a:cubicBezTo>
                      <a:pt x="59" y="0"/>
                      <a:pt x="54" y="4"/>
                      <a:pt x="54" y="10"/>
                    </a:cubicBezTo>
                    <a:cubicBezTo>
                      <a:pt x="54" y="28"/>
                      <a:pt x="54" y="28"/>
                      <a:pt x="54" y="28"/>
                    </a:cubicBezTo>
                    <a:cubicBezTo>
                      <a:pt x="44" y="42"/>
                      <a:pt x="27" y="54"/>
                      <a:pt x="8" y="62"/>
                    </a:cubicBezTo>
                    <a:cubicBezTo>
                      <a:pt x="3" y="64"/>
                      <a:pt x="0" y="70"/>
                      <a:pt x="2" y="76"/>
                    </a:cubicBezTo>
                    <a:cubicBezTo>
                      <a:pt x="4" y="80"/>
                      <a:pt x="8" y="82"/>
                      <a:pt x="12" y="82"/>
                    </a:cubicBezTo>
                    <a:cubicBezTo>
                      <a:pt x="14" y="82"/>
                      <a:pt x="15" y="82"/>
                      <a:pt x="16" y="82"/>
                    </a:cubicBezTo>
                    <a:cubicBezTo>
                      <a:pt x="30" y="76"/>
                      <a:pt x="44" y="68"/>
                      <a:pt x="54" y="58"/>
                    </a:cubicBezTo>
                    <a:cubicBezTo>
                      <a:pt x="54" y="117"/>
                      <a:pt x="54" y="117"/>
                      <a:pt x="54" y="117"/>
                    </a:cubicBezTo>
                    <a:cubicBezTo>
                      <a:pt x="12" y="117"/>
                      <a:pt x="12" y="117"/>
                      <a:pt x="12" y="117"/>
                    </a:cubicBezTo>
                    <a:cubicBezTo>
                      <a:pt x="6" y="117"/>
                      <a:pt x="2" y="122"/>
                      <a:pt x="2" y="128"/>
                    </a:cubicBezTo>
                    <a:cubicBezTo>
                      <a:pt x="2" y="134"/>
                      <a:pt x="6" y="138"/>
                      <a:pt x="12" y="138"/>
                    </a:cubicBezTo>
                    <a:cubicBezTo>
                      <a:pt x="54" y="138"/>
                      <a:pt x="54" y="138"/>
                      <a:pt x="54" y="138"/>
                    </a:cubicBezTo>
                    <a:cubicBezTo>
                      <a:pt x="54" y="181"/>
                      <a:pt x="54" y="181"/>
                      <a:pt x="54" y="181"/>
                    </a:cubicBezTo>
                    <a:cubicBezTo>
                      <a:pt x="54" y="187"/>
                      <a:pt x="59" y="192"/>
                      <a:pt x="65" y="192"/>
                    </a:cubicBezTo>
                    <a:cubicBezTo>
                      <a:pt x="71" y="192"/>
                      <a:pt x="76" y="187"/>
                      <a:pt x="76" y="181"/>
                    </a:cubicBezTo>
                    <a:cubicBezTo>
                      <a:pt x="76" y="138"/>
                      <a:pt x="76" y="138"/>
                      <a:pt x="76" y="138"/>
                    </a:cubicBezTo>
                    <a:cubicBezTo>
                      <a:pt x="246" y="138"/>
                      <a:pt x="246" y="138"/>
                      <a:pt x="246" y="138"/>
                    </a:cubicBezTo>
                    <a:cubicBezTo>
                      <a:pt x="246" y="181"/>
                      <a:pt x="246" y="181"/>
                      <a:pt x="246" y="181"/>
                    </a:cubicBezTo>
                    <a:cubicBezTo>
                      <a:pt x="246" y="187"/>
                      <a:pt x="251" y="192"/>
                      <a:pt x="257" y="192"/>
                    </a:cubicBezTo>
                    <a:cubicBezTo>
                      <a:pt x="263" y="192"/>
                      <a:pt x="268" y="187"/>
                      <a:pt x="268" y="181"/>
                    </a:cubicBezTo>
                    <a:cubicBezTo>
                      <a:pt x="268" y="138"/>
                      <a:pt x="268" y="138"/>
                      <a:pt x="268" y="138"/>
                    </a:cubicBezTo>
                    <a:cubicBezTo>
                      <a:pt x="311" y="138"/>
                      <a:pt x="311" y="138"/>
                      <a:pt x="311" y="138"/>
                    </a:cubicBezTo>
                    <a:cubicBezTo>
                      <a:pt x="317" y="138"/>
                      <a:pt x="322" y="134"/>
                      <a:pt x="322" y="128"/>
                    </a:cubicBezTo>
                    <a:cubicBezTo>
                      <a:pt x="322" y="122"/>
                      <a:pt x="317" y="117"/>
                      <a:pt x="311" y="117"/>
                    </a:cubicBezTo>
                    <a:close/>
                    <a:moveTo>
                      <a:pt x="76" y="117"/>
                    </a:moveTo>
                    <a:cubicBezTo>
                      <a:pt x="76" y="59"/>
                      <a:pt x="76" y="59"/>
                      <a:pt x="76" y="59"/>
                    </a:cubicBezTo>
                    <a:cubicBezTo>
                      <a:pt x="100" y="79"/>
                      <a:pt x="128" y="90"/>
                      <a:pt x="161" y="90"/>
                    </a:cubicBezTo>
                    <a:cubicBezTo>
                      <a:pt x="193" y="90"/>
                      <a:pt x="224" y="79"/>
                      <a:pt x="246" y="59"/>
                    </a:cubicBezTo>
                    <a:cubicBezTo>
                      <a:pt x="246" y="117"/>
                      <a:pt x="246" y="117"/>
                      <a:pt x="246" y="117"/>
                    </a:cubicBezTo>
                    <a:lnTo>
                      <a:pt x="76" y="117"/>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70">
                <a:extLst>
                  <a:ext uri="{FF2B5EF4-FFF2-40B4-BE49-F238E27FC236}">
                    <a16:creationId xmlns:a16="http://schemas.microsoft.com/office/drawing/2014/main" id="{395BD0FA-E6C7-416C-99AF-7543773C960D}"/>
                  </a:ext>
                </a:extLst>
              </p:cNvPr>
              <p:cNvSpPr>
                <a:spLocks noChangeAspect="1" noEditPoints="1"/>
              </p:cNvSpPr>
              <p:nvPr/>
            </p:nvSpPr>
            <p:spPr bwMode="auto">
              <a:xfrm>
                <a:off x="8372704" y="2152654"/>
                <a:ext cx="272796" cy="272796"/>
              </a:xfrm>
              <a:custGeom>
                <a:avLst/>
                <a:gdLst>
                  <a:gd name="T0" fmla="*/ 160 w 320"/>
                  <a:gd name="T1" fmla="*/ 0 h 320"/>
                  <a:gd name="T2" fmla="*/ 0 w 320"/>
                  <a:gd name="T3" fmla="*/ 160 h 320"/>
                  <a:gd name="T4" fmla="*/ 160 w 320"/>
                  <a:gd name="T5" fmla="*/ 320 h 320"/>
                  <a:gd name="T6" fmla="*/ 320 w 320"/>
                  <a:gd name="T7" fmla="*/ 160 h 320"/>
                  <a:gd name="T8" fmla="*/ 160 w 320"/>
                  <a:gd name="T9" fmla="*/ 0 h 320"/>
                  <a:gd name="T10" fmla="*/ 170 w 320"/>
                  <a:gd name="T11" fmla="*/ 298 h 320"/>
                  <a:gd name="T12" fmla="*/ 170 w 320"/>
                  <a:gd name="T13" fmla="*/ 288 h 320"/>
                  <a:gd name="T14" fmla="*/ 160 w 320"/>
                  <a:gd name="T15" fmla="*/ 277 h 320"/>
                  <a:gd name="T16" fmla="*/ 149 w 320"/>
                  <a:gd name="T17" fmla="*/ 288 h 320"/>
                  <a:gd name="T18" fmla="*/ 149 w 320"/>
                  <a:gd name="T19" fmla="*/ 298 h 320"/>
                  <a:gd name="T20" fmla="*/ 22 w 320"/>
                  <a:gd name="T21" fmla="*/ 170 h 320"/>
                  <a:gd name="T22" fmla="*/ 32 w 320"/>
                  <a:gd name="T23" fmla="*/ 170 h 320"/>
                  <a:gd name="T24" fmla="*/ 42 w 320"/>
                  <a:gd name="T25" fmla="*/ 160 h 320"/>
                  <a:gd name="T26" fmla="*/ 32 w 320"/>
                  <a:gd name="T27" fmla="*/ 149 h 320"/>
                  <a:gd name="T28" fmla="*/ 22 w 320"/>
                  <a:gd name="T29" fmla="*/ 149 h 320"/>
                  <a:gd name="T30" fmla="*/ 149 w 320"/>
                  <a:gd name="T31" fmla="*/ 22 h 320"/>
                  <a:gd name="T32" fmla="*/ 149 w 320"/>
                  <a:gd name="T33" fmla="*/ 32 h 320"/>
                  <a:gd name="T34" fmla="*/ 160 w 320"/>
                  <a:gd name="T35" fmla="*/ 42 h 320"/>
                  <a:gd name="T36" fmla="*/ 170 w 320"/>
                  <a:gd name="T37" fmla="*/ 32 h 320"/>
                  <a:gd name="T38" fmla="*/ 170 w 320"/>
                  <a:gd name="T39" fmla="*/ 22 h 320"/>
                  <a:gd name="T40" fmla="*/ 298 w 320"/>
                  <a:gd name="T41" fmla="*/ 149 h 320"/>
                  <a:gd name="T42" fmla="*/ 288 w 320"/>
                  <a:gd name="T43" fmla="*/ 149 h 320"/>
                  <a:gd name="T44" fmla="*/ 277 w 320"/>
                  <a:gd name="T45" fmla="*/ 160 h 320"/>
                  <a:gd name="T46" fmla="*/ 288 w 320"/>
                  <a:gd name="T47" fmla="*/ 170 h 320"/>
                  <a:gd name="T48" fmla="*/ 298 w 320"/>
                  <a:gd name="T49" fmla="*/ 170 h 320"/>
                  <a:gd name="T50" fmla="*/ 170 w 320"/>
                  <a:gd name="T51" fmla="*/ 298 h 320"/>
                  <a:gd name="T52" fmla="*/ 216 w 320"/>
                  <a:gd name="T53" fmla="*/ 90 h 320"/>
                  <a:gd name="T54" fmla="*/ 133 w 320"/>
                  <a:gd name="T55" fmla="*/ 127 h 320"/>
                  <a:gd name="T56" fmla="*/ 127 w 320"/>
                  <a:gd name="T57" fmla="*/ 133 h 320"/>
                  <a:gd name="T58" fmla="*/ 90 w 320"/>
                  <a:gd name="T59" fmla="*/ 216 h 320"/>
                  <a:gd name="T60" fmla="*/ 92 w 320"/>
                  <a:gd name="T61" fmla="*/ 228 h 320"/>
                  <a:gd name="T62" fmla="*/ 99 w 320"/>
                  <a:gd name="T63" fmla="*/ 231 h 320"/>
                  <a:gd name="T64" fmla="*/ 104 w 320"/>
                  <a:gd name="T65" fmla="*/ 230 h 320"/>
                  <a:gd name="T66" fmla="*/ 187 w 320"/>
                  <a:gd name="T67" fmla="*/ 192 h 320"/>
                  <a:gd name="T68" fmla="*/ 192 w 320"/>
                  <a:gd name="T69" fmla="*/ 187 h 320"/>
                  <a:gd name="T70" fmla="*/ 230 w 320"/>
                  <a:gd name="T71" fmla="*/ 104 h 320"/>
                  <a:gd name="T72" fmla="*/ 228 w 320"/>
                  <a:gd name="T73" fmla="*/ 92 h 320"/>
                  <a:gd name="T74" fmla="*/ 216 w 320"/>
                  <a:gd name="T75" fmla="*/ 90 h 320"/>
                  <a:gd name="T76" fmla="*/ 140 w 320"/>
                  <a:gd name="T77" fmla="*/ 155 h 320"/>
                  <a:gd name="T78" fmla="*/ 164 w 320"/>
                  <a:gd name="T79" fmla="*/ 179 h 320"/>
                  <a:gd name="T80" fmla="*/ 121 w 320"/>
                  <a:gd name="T81" fmla="*/ 199 h 320"/>
                  <a:gd name="T82" fmla="*/ 140 w 320"/>
                  <a:gd name="T83" fmla="*/ 155 h 320"/>
                  <a:gd name="T84" fmla="*/ 179 w 320"/>
                  <a:gd name="T85" fmla="*/ 164 h 320"/>
                  <a:gd name="T86" fmla="*/ 155 w 320"/>
                  <a:gd name="T87" fmla="*/ 140 h 320"/>
                  <a:gd name="T88" fmla="*/ 199 w 320"/>
                  <a:gd name="T89" fmla="*/ 121 h 320"/>
                  <a:gd name="T90" fmla="*/ 179 w 320"/>
                  <a:gd name="T91" fmla="*/ 1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0" h="320">
                    <a:moveTo>
                      <a:pt x="160" y="0"/>
                    </a:moveTo>
                    <a:cubicBezTo>
                      <a:pt x="71" y="0"/>
                      <a:pt x="0" y="71"/>
                      <a:pt x="0" y="160"/>
                    </a:cubicBezTo>
                    <a:cubicBezTo>
                      <a:pt x="0" y="248"/>
                      <a:pt x="71" y="320"/>
                      <a:pt x="160" y="320"/>
                    </a:cubicBezTo>
                    <a:cubicBezTo>
                      <a:pt x="248" y="320"/>
                      <a:pt x="320" y="248"/>
                      <a:pt x="320" y="160"/>
                    </a:cubicBezTo>
                    <a:cubicBezTo>
                      <a:pt x="320" y="71"/>
                      <a:pt x="248" y="0"/>
                      <a:pt x="160" y="0"/>
                    </a:cubicBezTo>
                    <a:close/>
                    <a:moveTo>
                      <a:pt x="170" y="298"/>
                    </a:moveTo>
                    <a:cubicBezTo>
                      <a:pt x="170" y="288"/>
                      <a:pt x="170" y="288"/>
                      <a:pt x="170" y="288"/>
                    </a:cubicBezTo>
                    <a:cubicBezTo>
                      <a:pt x="170" y="282"/>
                      <a:pt x="166" y="277"/>
                      <a:pt x="160" y="277"/>
                    </a:cubicBezTo>
                    <a:cubicBezTo>
                      <a:pt x="154" y="277"/>
                      <a:pt x="149" y="282"/>
                      <a:pt x="149" y="288"/>
                    </a:cubicBezTo>
                    <a:cubicBezTo>
                      <a:pt x="149" y="298"/>
                      <a:pt x="149" y="298"/>
                      <a:pt x="149" y="298"/>
                    </a:cubicBezTo>
                    <a:cubicBezTo>
                      <a:pt x="81" y="293"/>
                      <a:pt x="27" y="238"/>
                      <a:pt x="22" y="170"/>
                    </a:cubicBezTo>
                    <a:cubicBezTo>
                      <a:pt x="32" y="170"/>
                      <a:pt x="32" y="170"/>
                      <a:pt x="32" y="170"/>
                    </a:cubicBezTo>
                    <a:cubicBezTo>
                      <a:pt x="38" y="170"/>
                      <a:pt x="42" y="166"/>
                      <a:pt x="42" y="160"/>
                    </a:cubicBezTo>
                    <a:cubicBezTo>
                      <a:pt x="42" y="154"/>
                      <a:pt x="38" y="149"/>
                      <a:pt x="32" y="149"/>
                    </a:cubicBezTo>
                    <a:cubicBezTo>
                      <a:pt x="22" y="149"/>
                      <a:pt x="22" y="149"/>
                      <a:pt x="22" y="149"/>
                    </a:cubicBezTo>
                    <a:cubicBezTo>
                      <a:pt x="27" y="81"/>
                      <a:pt x="81" y="27"/>
                      <a:pt x="149" y="22"/>
                    </a:cubicBezTo>
                    <a:cubicBezTo>
                      <a:pt x="149" y="32"/>
                      <a:pt x="149" y="32"/>
                      <a:pt x="149" y="32"/>
                    </a:cubicBezTo>
                    <a:cubicBezTo>
                      <a:pt x="149" y="38"/>
                      <a:pt x="154" y="42"/>
                      <a:pt x="160" y="42"/>
                    </a:cubicBezTo>
                    <a:cubicBezTo>
                      <a:pt x="166" y="42"/>
                      <a:pt x="170" y="38"/>
                      <a:pt x="170" y="32"/>
                    </a:cubicBezTo>
                    <a:cubicBezTo>
                      <a:pt x="170" y="22"/>
                      <a:pt x="170" y="22"/>
                      <a:pt x="170" y="22"/>
                    </a:cubicBezTo>
                    <a:cubicBezTo>
                      <a:pt x="238" y="27"/>
                      <a:pt x="293" y="81"/>
                      <a:pt x="298" y="149"/>
                    </a:cubicBezTo>
                    <a:cubicBezTo>
                      <a:pt x="288" y="149"/>
                      <a:pt x="288" y="149"/>
                      <a:pt x="288" y="149"/>
                    </a:cubicBezTo>
                    <a:cubicBezTo>
                      <a:pt x="282" y="149"/>
                      <a:pt x="277" y="154"/>
                      <a:pt x="277" y="160"/>
                    </a:cubicBezTo>
                    <a:cubicBezTo>
                      <a:pt x="277" y="166"/>
                      <a:pt x="282" y="170"/>
                      <a:pt x="288" y="170"/>
                    </a:cubicBezTo>
                    <a:cubicBezTo>
                      <a:pt x="298" y="170"/>
                      <a:pt x="298" y="170"/>
                      <a:pt x="298" y="170"/>
                    </a:cubicBezTo>
                    <a:cubicBezTo>
                      <a:pt x="293" y="238"/>
                      <a:pt x="238" y="293"/>
                      <a:pt x="170" y="298"/>
                    </a:cubicBezTo>
                    <a:close/>
                    <a:moveTo>
                      <a:pt x="216" y="90"/>
                    </a:moveTo>
                    <a:cubicBezTo>
                      <a:pt x="133" y="127"/>
                      <a:pt x="133" y="127"/>
                      <a:pt x="133" y="127"/>
                    </a:cubicBezTo>
                    <a:cubicBezTo>
                      <a:pt x="130" y="128"/>
                      <a:pt x="128" y="130"/>
                      <a:pt x="127" y="133"/>
                    </a:cubicBezTo>
                    <a:cubicBezTo>
                      <a:pt x="90" y="216"/>
                      <a:pt x="90" y="216"/>
                      <a:pt x="90" y="216"/>
                    </a:cubicBezTo>
                    <a:cubicBezTo>
                      <a:pt x="88" y="220"/>
                      <a:pt x="89" y="224"/>
                      <a:pt x="92" y="228"/>
                    </a:cubicBezTo>
                    <a:cubicBezTo>
                      <a:pt x="94" y="230"/>
                      <a:pt x="97" y="231"/>
                      <a:pt x="99" y="231"/>
                    </a:cubicBezTo>
                    <a:cubicBezTo>
                      <a:pt x="101" y="231"/>
                      <a:pt x="102" y="230"/>
                      <a:pt x="104" y="230"/>
                    </a:cubicBezTo>
                    <a:cubicBezTo>
                      <a:pt x="187" y="192"/>
                      <a:pt x="187" y="192"/>
                      <a:pt x="187" y="192"/>
                    </a:cubicBezTo>
                    <a:cubicBezTo>
                      <a:pt x="189" y="191"/>
                      <a:pt x="191" y="189"/>
                      <a:pt x="192" y="187"/>
                    </a:cubicBezTo>
                    <a:cubicBezTo>
                      <a:pt x="230" y="104"/>
                      <a:pt x="230" y="104"/>
                      <a:pt x="230" y="104"/>
                    </a:cubicBezTo>
                    <a:cubicBezTo>
                      <a:pt x="232" y="100"/>
                      <a:pt x="231" y="95"/>
                      <a:pt x="228" y="92"/>
                    </a:cubicBezTo>
                    <a:cubicBezTo>
                      <a:pt x="224" y="89"/>
                      <a:pt x="220" y="88"/>
                      <a:pt x="216" y="90"/>
                    </a:cubicBezTo>
                    <a:close/>
                    <a:moveTo>
                      <a:pt x="140" y="155"/>
                    </a:moveTo>
                    <a:cubicBezTo>
                      <a:pt x="164" y="179"/>
                      <a:pt x="164" y="179"/>
                      <a:pt x="164" y="179"/>
                    </a:cubicBezTo>
                    <a:cubicBezTo>
                      <a:pt x="121" y="199"/>
                      <a:pt x="121" y="199"/>
                      <a:pt x="121" y="199"/>
                    </a:cubicBezTo>
                    <a:lnTo>
                      <a:pt x="140" y="155"/>
                    </a:lnTo>
                    <a:close/>
                    <a:moveTo>
                      <a:pt x="179" y="164"/>
                    </a:moveTo>
                    <a:cubicBezTo>
                      <a:pt x="155" y="140"/>
                      <a:pt x="155" y="140"/>
                      <a:pt x="155" y="140"/>
                    </a:cubicBezTo>
                    <a:cubicBezTo>
                      <a:pt x="199" y="121"/>
                      <a:pt x="199" y="121"/>
                      <a:pt x="199" y="121"/>
                    </a:cubicBezTo>
                    <a:lnTo>
                      <a:pt x="179" y="164"/>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32" name="Group 31">
                <a:extLst>
                  <a:ext uri="{FF2B5EF4-FFF2-40B4-BE49-F238E27FC236}">
                    <a16:creationId xmlns:a16="http://schemas.microsoft.com/office/drawing/2014/main" id="{6653D8DF-244F-4830-A6CD-A2C4E7196850}"/>
                  </a:ext>
                </a:extLst>
              </p:cNvPr>
              <p:cNvGrpSpPr>
                <a:grpSpLocks noChangeAspect="1"/>
              </p:cNvGrpSpPr>
              <p:nvPr/>
            </p:nvGrpSpPr>
            <p:grpSpPr>
              <a:xfrm>
                <a:off x="10536017" y="2152654"/>
                <a:ext cx="242558" cy="266031"/>
                <a:chOff x="10112011" y="3338200"/>
                <a:chExt cx="147659" cy="161948"/>
              </a:xfrm>
            </p:grpSpPr>
            <p:sp>
              <p:nvSpPr>
                <p:cNvPr id="43" name="Freeform 114">
                  <a:extLst>
                    <a:ext uri="{FF2B5EF4-FFF2-40B4-BE49-F238E27FC236}">
                      <a16:creationId xmlns:a16="http://schemas.microsoft.com/office/drawing/2014/main" id="{7135886E-B78F-4221-9D1C-AA4D0EC0279D}"/>
                    </a:ext>
                  </a:extLst>
                </p:cNvPr>
                <p:cNvSpPr>
                  <a:spLocks/>
                </p:cNvSpPr>
                <p:nvPr/>
              </p:nvSpPr>
              <p:spPr bwMode="auto">
                <a:xfrm>
                  <a:off x="10112011" y="3338200"/>
                  <a:ext cx="147659" cy="74306"/>
                </a:xfrm>
                <a:custGeom>
                  <a:avLst/>
                  <a:gdLst>
                    <a:gd name="T0" fmla="*/ 17 w 309"/>
                    <a:gd name="T1" fmla="*/ 154 h 158"/>
                    <a:gd name="T2" fmla="*/ 21 w 309"/>
                    <a:gd name="T3" fmla="*/ 124 h 158"/>
                    <a:gd name="T4" fmla="*/ 31 w 309"/>
                    <a:gd name="T5" fmla="*/ 94 h 158"/>
                    <a:gd name="T6" fmla="*/ 37 w 309"/>
                    <a:gd name="T7" fmla="*/ 82 h 158"/>
                    <a:gd name="T8" fmla="*/ 53 w 309"/>
                    <a:gd name="T9" fmla="*/ 61 h 158"/>
                    <a:gd name="T10" fmla="*/ 74 w 309"/>
                    <a:gd name="T11" fmla="*/ 45 h 158"/>
                    <a:gd name="T12" fmla="*/ 96 w 309"/>
                    <a:gd name="T13" fmla="*/ 31 h 158"/>
                    <a:gd name="T14" fmla="*/ 121 w 309"/>
                    <a:gd name="T15" fmla="*/ 22 h 158"/>
                    <a:gd name="T16" fmla="*/ 146 w 309"/>
                    <a:gd name="T17" fmla="*/ 19 h 158"/>
                    <a:gd name="T18" fmla="*/ 173 w 309"/>
                    <a:gd name="T19" fmla="*/ 20 h 158"/>
                    <a:gd name="T20" fmla="*/ 200 w 309"/>
                    <a:gd name="T21" fmla="*/ 27 h 158"/>
                    <a:gd name="T22" fmla="*/ 212 w 309"/>
                    <a:gd name="T23" fmla="*/ 33 h 158"/>
                    <a:gd name="T24" fmla="*/ 246 w 309"/>
                    <a:gd name="T25" fmla="*/ 54 h 158"/>
                    <a:gd name="T26" fmla="*/ 270 w 309"/>
                    <a:gd name="T27" fmla="*/ 86 h 158"/>
                    <a:gd name="T28" fmla="*/ 221 w 309"/>
                    <a:gd name="T29" fmla="*/ 80 h 158"/>
                    <a:gd name="T30" fmla="*/ 215 w 309"/>
                    <a:gd name="T31" fmla="*/ 81 h 158"/>
                    <a:gd name="T32" fmla="*/ 212 w 309"/>
                    <a:gd name="T33" fmla="*/ 84 h 158"/>
                    <a:gd name="T34" fmla="*/ 211 w 309"/>
                    <a:gd name="T35" fmla="*/ 88 h 158"/>
                    <a:gd name="T36" fmla="*/ 213 w 309"/>
                    <a:gd name="T37" fmla="*/ 94 h 158"/>
                    <a:gd name="T38" fmla="*/ 216 w 309"/>
                    <a:gd name="T39" fmla="*/ 96 h 158"/>
                    <a:gd name="T40" fmla="*/ 289 w 309"/>
                    <a:gd name="T41" fmla="*/ 106 h 158"/>
                    <a:gd name="T42" fmla="*/ 293 w 309"/>
                    <a:gd name="T43" fmla="*/ 106 h 158"/>
                    <a:gd name="T44" fmla="*/ 295 w 309"/>
                    <a:gd name="T45" fmla="*/ 105 h 158"/>
                    <a:gd name="T46" fmla="*/ 299 w 309"/>
                    <a:gd name="T47" fmla="*/ 100 h 158"/>
                    <a:gd name="T48" fmla="*/ 309 w 309"/>
                    <a:gd name="T49" fmla="*/ 30 h 158"/>
                    <a:gd name="T50" fmla="*/ 306 w 309"/>
                    <a:gd name="T51" fmla="*/ 23 h 158"/>
                    <a:gd name="T52" fmla="*/ 301 w 309"/>
                    <a:gd name="T53" fmla="*/ 19 h 158"/>
                    <a:gd name="T54" fmla="*/ 297 w 309"/>
                    <a:gd name="T55" fmla="*/ 19 h 158"/>
                    <a:gd name="T56" fmla="*/ 294 w 309"/>
                    <a:gd name="T57" fmla="*/ 20 h 158"/>
                    <a:gd name="T58" fmla="*/ 290 w 309"/>
                    <a:gd name="T59" fmla="*/ 27 h 158"/>
                    <a:gd name="T60" fmla="*/ 285 w 309"/>
                    <a:gd name="T61" fmla="*/ 74 h 158"/>
                    <a:gd name="T62" fmla="*/ 256 w 309"/>
                    <a:gd name="T63" fmla="*/ 41 h 158"/>
                    <a:gd name="T64" fmla="*/ 220 w 309"/>
                    <a:gd name="T65" fmla="*/ 15 h 158"/>
                    <a:gd name="T66" fmla="*/ 205 w 309"/>
                    <a:gd name="T67" fmla="*/ 10 h 158"/>
                    <a:gd name="T68" fmla="*/ 177 w 309"/>
                    <a:gd name="T69" fmla="*/ 2 h 158"/>
                    <a:gd name="T70" fmla="*/ 147 w 309"/>
                    <a:gd name="T71" fmla="*/ 0 h 158"/>
                    <a:gd name="T72" fmla="*/ 117 w 309"/>
                    <a:gd name="T73" fmla="*/ 4 h 158"/>
                    <a:gd name="T74" fmla="*/ 103 w 309"/>
                    <a:gd name="T75" fmla="*/ 8 h 158"/>
                    <a:gd name="T76" fmla="*/ 75 w 309"/>
                    <a:gd name="T77" fmla="*/ 22 h 158"/>
                    <a:gd name="T78" fmla="*/ 51 w 309"/>
                    <a:gd name="T79" fmla="*/ 39 h 158"/>
                    <a:gd name="T80" fmla="*/ 31 w 309"/>
                    <a:gd name="T81" fmla="*/ 61 h 158"/>
                    <a:gd name="T82" fmla="*/ 14 w 309"/>
                    <a:gd name="T83" fmla="*/ 88 h 158"/>
                    <a:gd name="T84" fmla="*/ 8 w 309"/>
                    <a:gd name="T85" fmla="*/ 104 h 158"/>
                    <a:gd name="T86" fmla="*/ 0 w 309"/>
                    <a:gd name="T87" fmla="*/ 140 h 158"/>
                    <a:gd name="T88" fmla="*/ 17 w 309"/>
                    <a:gd name="T89" fmla="*/ 158 h 158"/>
                    <a:gd name="T90" fmla="*/ 17 w 309"/>
                    <a:gd name="T91"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9" h="158">
                      <a:moveTo>
                        <a:pt x="17" y="154"/>
                      </a:moveTo>
                      <a:lnTo>
                        <a:pt x="17" y="154"/>
                      </a:lnTo>
                      <a:lnTo>
                        <a:pt x="18" y="139"/>
                      </a:lnTo>
                      <a:lnTo>
                        <a:pt x="21" y="124"/>
                      </a:lnTo>
                      <a:lnTo>
                        <a:pt x="25" y="109"/>
                      </a:lnTo>
                      <a:lnTo>
                        <a:pt x="31" y="94"/>
                      </a:lnTo>
                      <a:lnTo>
                        <a:pt x="31" y="94"/>
                      </a:lnTo>
                      <a:lnTo>
                        <a:pt x="37" y="82"/>
                      </a:lnTo>
                      <a:lnTo>
                        <a:pt x="45" y="72"/>
                      </a:lnTo>
                      <a:lnTo>
                        <a:pt x="53" y="61"/>
                      </a:lnTo>
                      <a:lnTo>
                        <a:pt x="64" y="53"/>
                      </a:lnTo>
                      <a:lnTo>
                        <a:pt x="74" y="45"/>
                      </a:lnTo>
                      <a:lnTo>
                        <a:pt x="84" y="37"/>
                      </a:lnTo>
                      <a:lnTo>
                        <a:pt x="96" y="31"/>
                      </a:lnTo>
                      <a:lnTo>
                        <a:pt x="108" y="26"/>
                      </a:lnTo>
                      <a:lnTo>
                        <a:pt x="121" y="22"/>
                      </a:lnTo>
                      <a:lnTo>
                        <a:pt x="134" y="20"/>
                      </a:lnTo>
                      <a:lnTo>
                        <a:pt x="146" y="19"/>
                      </a:lnTo>
                      <a:lnTo>
                        <a:pt x="160" y="19"/>
                      </a:lnTo>
                      <a:lnTo>
                        <a:pt x="173" y="20"/>
                      </a:lnTo>
                      <a:lnTo>
                        <a:pt x="186" y="23"/>
                      </a:lnTo>
                      <a:lnTo>
                        <a:pt x="200" y="27"/>
                      </a:lnTo>
                      <a:lnTo>
                        <a:pt x="212" y="33"/>
                      </a:lnTo>
                      <a:lnTo>
                        <a:pt x="212" y="33"/>
                      </a:lnTo>
                      <a:lnTo>
                        <a:pt x="229" y="42"/>
                      </a:lnTo>
                      <a:lnTo>
                        <a:pt x="246" y="54"/>
                      </a:lnTo>
                      <a:lnTo>
                        <a:pt x="259" y="69"/>
                      </a:lnTo>
                      <a:lnTo>
                        <a:pt x="270" y="86"/>
                      </a:lnTo>
                      <a:lnTo>
                        <a:pt x="221" y="80"/>
                      </a:lnTo>
                      <a:lnTo>
                        <a:pt x="221" y="80"/>
                      </a:lnTo>
                      <a:lnTo>
                        <a:pt x="217" y="80"/>
                      </a:lnTo>
                      <a:lnTo>
                        <a:pt x="215" y="81"/>
                      </a:lnTo>
                      <a:lnTo>
                        <a:pt x="215" y="81"/>
                      </a:lnTo>
                      <a:lnTo>
                        <a:pt x="212" y="84"/>
                      </a:lnTo>
                      <a:lnTo>
                        <a:pt x="211" y="88"/>
                      </a:lnTo>
                      <a:lnTo>
                        <a:pt x="211" y="88"/>
                      </a:lnTo>
                      <a:lnTo>
                        <a:pt x="211" y="90"/>
                      </a:lnTo>
                      <a:lnTo>
                        <a:pt x="213" y="94"/>
                      </a:lnTo>
                      <a:lnTo>
                        <a:pt x="213" y="94"/>
                      </a:lnTo>
                      <a:lnTo>
                        <a:pt x="216" y="96"/>
                      </a:lnTo>
                      <a:lnTo>
                        <a:pt x="219" y="97"/>
                      </a:lnTo>
                      <a:lnTo>
                        <a:pt x="289" y="106"/>
                      </a:lnTo>
                      <a:lnTo>
                        <a:pt x="289" y="106"/>
                      </a:lnTo>
                      <a:lnTo>
                        <a:pt x="293" y="106"/>
                      </a:lnTo>
                      <a:lnTo>
                        <a:pt x="295" y="105"/>
                      </a:lnTo>
                      <a:lnTo>
                        <a:pt x="295" y="105"/>
                      </a:lnTo>
                      <a:lnTo>
                        <a:pt x="298" y="102"/>
                      </a:lnTo>
                      <a:lnTo>
                        <a:pt x="299" y="100"/>
                      </a:lnTo>
                      <a:lnTo>
                        <a:pt x="309" y="30"/>
                      </a:lnTo>
                      <a:lnTo>
                        <a:pt x="309" y="30"/>
                      </a:lnTo>
                      <a:lnTo>
                        <a:pt x="309" y="26"/>
                      </a:lnTo>
                      <a:lnTo>
                        <a:pt x="306" y="23"/>
                      </a:lnTo>
                      <a:lnTo>
                        <a:pt x="303" y="20"/>
                      </a:lnTo>
                      <a:lnTo>
                        <a:pt x="301" y="19"/>
                      </a:lnTo>
                      <a:lnTo>
                        <a:pt x="301" y="19"/>
                      </a:lnTo>
                      <a:lnTo>
                        <a:pt x="297" y="19"/>
                      </a:lnTo>
                      <a:lnTo>
                        <a:pt x="294" y="20"/>
                      </a:lnTo>
                      <a:lnTo>
                        <a:pt x="294" y="20"/>
                      </a:lnTo>
                      <a:lnTo>
                        <a:pt x="291" y="23"/>
                      </a:lnTo>
                      <a:lnTo>
                        <a:pt x="290" y="27"/>
                      </a:lnTo>
                      <a:lnTo>
                        <a:pt x="285" y="74"/>
                      </a:lnTo>
                      <a:lnTo>
                        <a:pt x="285" y="74"/>
                      </a:lnTo>
                      <a:lnTo>
                        <a:pt x="271" y="55"/>
                      </a:lnTo>
                      <a:lnTo>
                        <a:pt x="256" y="41"/>
                      </a:lnTo>
                      <a:lnTo>
                        <a:pt x="239" y="27"/>
                      </a:lnTo>
                      <a:lnTo>
                        <a:pt x="220" y="15"/>
                      </a:lnTo>
                      <a:lnTo>
                        <a:pt x="220" y="15"/>
                      </a:lnTo>
                      <a:lnTo>
                        <a:pt x="205" y="10"/>
                      </a:lnTo>
                      <a:lnTo>
                        <a:pt x="192" y="6"/>
                      </a:lnTo>
                      <a:lnTo>
                        <a:pt x="177" y="2"/>
                      </a:lnTo>
                      <a:lnTo>
                        <a:pt x="162" y="0"/>
                      </a:lnTo>
                      <a:lnTo>
                        <a:pt x="147" y="0"/>
                      </a:lnTo>
                      <a:lnTo>
                        <a:pt x="131" y="2"/>
                      </a:lnTo>
                      <a:lnTo>
                        <a:pt x="117" y="4"/>
                      </a:lnTo>
                      <a:lnTo>
                        <a:pt x="103" y="8"/>
                      </a:lnTo>
                      <a:lnTo>
                        <a:pt x="103" y="8"/>
                      </a:lnTo>
                      <a:lnTo>
                        <a:pt x="88" y="15"/>
                      </a:lnTo>
                      <a:lnTo>
                        <a:pt x="75" y="22"/>
                      </a:lnTo>
                      <a:lnTo>
                        <a:pt x="63" y="30"/>
                      </a:lnTo>
                      <a:lnTo>
                        <a:pt x="51" y="39"/>
                      </a:lnTo>
                      <a:lnTo>
                        <a:pt x="40" y="50"/>
                      </a:lnTo>
                      <a:lnTo>
                        <a:pt x="31" y="61"/>
                      </a:lnTo>
                      <a:lnTo>
                        <a:pt x="22" y="74"/>
                      </a:lnTo>
                      <a:lnTo>
                        <a:pt x="14" y="88"/>
                      </a:lnTo>
                      <a:lnTo>
                        <a:pt x="14" y="88"/>
                      </a:lnTo>
                      <a:lnTo>
                        <a:pt x="8" y="104"/>
                      </a:lnTo>
                      <a:lnTo>
                        <a:pt x="2" y="121"/>
                      </a:lnTo>
                      <a:lnTo>
                        <a:pt x="0" y="140"/>
                      </a:lnTo>
                      <a:lnTo>
                        <a:pt x="0" y="158"/>
                      </a:lnTo>
                      <a:lnTo>
                        <a:pt x="17" y="158"/>
                      </a:lnTo>
                      <a:lnTo>
                        <a:pt x="17" y="158"/>
                      </a:lnTo>
                      <a:lnTo>
                        <a:pt x="17" y="154"/>
                      </a:lnTo>
                      <a:lnTo>
                        <a:pt x="17" y="154"/>
                      </a:lnTo>
                      <a:close/>
                    </a:path>
                  </a:pathLst>
                </a:custGeom>
                <a:solidFill>
                  <a:srgbClr val="00000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4" name="Freeform 115">
                  <a:extLst>
                    <a:ext uri="{FF2B5EF4-FFF2-40B4-BE49-F238E27FC236}">
                      <a16:creationId xmlns:a16="http://schemas.microsoft.com/office/drawing/2014/main" id="{ED4137D2-31CB-460A-99CC-8898F487D987}"/>
                    </a:ext>
                  </a:extLst>
                </p:cNvPr>
                <p:cNvSpPr>
                  <a:spLocks/>
                </p:cNvSpPr>
                <p:nvPr/>
              </p:nvSpPr>
              <p:spPr bwMode="auto">
                <a:xfrm>
                  <a:off x="10112011" y="3425842"/>
                  <a:ext cx="147659" cy="74306"/>
                </a:xfrm>
                <a:custGeom>
                  <a:avLst/>
                  <a:gdLst>
                    <a:gd name="T0" fmla="*/ 290 w 309"/>
                    <a:gd name="T1" fmla="*/ 0 h 158"/>
                    <a:gd name="T2" fmla="*/ 290 w 309"/>
                    <a:gd name="T3" fmla="*/ 4 h 158"/>
                    <a:gd name="T4" fmla="*/ 287 w 309"/>
                    <a:gd name="T5" fmla="*/ 34 h 158"/>
                    <a:gd name="T6" fmla="*/ 276 w 309"/>
                    <a:gd name="T7" fmla="*/ 64 h 158"/>
                    <a:gd name="T8" fmla="*/ 271 w 309"/>
                    <a:gd name="T9" fmla="*/ 76 h 158"/>
                    <a:gd name="T10" fmla="*/ 254 w 309"/>
                    <a:gd name="T11" fmla="*/ 97 h 158"/>
                    <a:gd name="T12" fmla="*/ 235 w 309"/>
                    <a:gd name="T13" fmla="*/ 115 h 158"/>
                    <a:gd name="T14" fmla="*/ 212 w 309"/>
                    <a:gd name="T15" fmla="*/ 128 h 158"/>
                    <a:gd name="T16" fmla="*/ 188 w 309"/>
                    <a:gd name="T17" fmla="*/ 136 h 158"/>
                    <a:gd name="T18" fmla="*/ 162 w 309"/>
                    <a:gd name="T19" fmla="*/ 140 h 158"/>
                    <a:gd name="T20" fmla="*/ 135 w 309"/>
                    <a:gd name="T21" fmla="*/ 139 h 158"/>
                    <a:gd name="T22" fmla="*/ 108 w 309"/>
                    <a:gd name="T23" fmla="*/ 132 h 158"/>
                    <a:gd name="T24" fmla="*/ 96 w 309"/>
                    <a:gd name="T25" fmla="*/ 127 h 158"/>
                    <a:gd name="T26" fmla="*/ 63 w 309"/>
                    <a:gd name="T27" fmla="*/ 104 h 158"/>
                    <a:gd name="T28" fmla="*/ 37 w 309"/>
                    <a:gd name="T29" fmla="*/ 73 h 158"/>
                    <a:gd name="T30" fmla="*/ 87 w 309"/>
                    <a:gd name="T31" fmla="*/ 80 h 158"/>
                    <a:gd name="T32" fmla="*/ 94 w 309"/>
                    <a:gd name="T33" fmla="*/ 77 h 158"/>
                    <a:gd name="T34" fmla="*/ 96 w 309"/>
                    <a:gd name="T35" fmla="*/ 76 h 158"/>
                    <a:gd name="T36" fmla="*/ 98 w 309"/>
                    <a:gd name="T37" fmla="*/ 72 h 158"/>
                    <a:gd name="T38" fmla="*/ 95 w 309"/>
                    <a:gd name="T39" fmla="*/ 65 h 158"/>
                    <a:gd name="T40" fmla="*/ 92 w 309"/>
                    <a:gd name="T41" fmla="*/ 62 h 158"/>
                    <a:gd name="T42" fmla="*/ 20 w 309"/>
                    <a:gd name="T43" fmla="*/ 53 h 158"/>
                    <a:gd name="T44" fmla="*/ 16 w 309"/>
                    <a:gd name="T45" fmla="*/ 53 h 158"/>
                    <a:gd name="T46" fmla="*/ 13 w 309"/>
                    <a:gd name="T47" fmla="*/ 54 h 158"/>
                    <a:gd name="T48" fmla="*/ 9 w 309"/>
                    <a:gd name="T49" fmla="*/ 60 h 158"/>
                    <a:gd name="T50" fmla="*/ 0 w 309"/>
                    <a:gd name="T51" fmla="*/ 129 h 158"/>
                    <a:gd name="T52" fmla="*/ 2 w 309"/>
                    <a:gd name="T53" fmla="*/ 136 h 158"/>
                    <a:gd name="T54" fmla="*/ 8 w 309"/>
                    <a:gd name="T55" fmla="*/ 140 h 158"/>
                    <a:gd name="T56" fmla="*/ 12 w 309"/>
                    <a:gd name="T57" fmla="*/ 140 h 158"/>
                    <a:gd name="T58" fmla="*/ 14 w 309"/>
                    <a:gd name="T59" fmla="*/ 139 h 158"/>
                    <a:gd name="T60" fmla="*/ 18 w 309"/>
                    <a:gd name="T61" fmla="*/ 132 h 158"/>
                    <a:gd name="T62" fmla="*/ 24 w 309"/>
                    <a:gd name="T63" fmla="*/ 85 h 158"/>
                    <a:gd name="T64" fmla="*/ 52 w 309"/>
                    <a:gd name="T65" fmla="*/ 119 h 158"/>
                    <a:gd name="T66" fmla="*/ 88 w 309"/>
                    <a:gd name="T67" fmla="*/ 143 h 158"/>
                    <a:gd name="T68" fmla="*/ 103 w 309"/>
                    <a:gd name="T69" fmla="*/ 150 h 158"/>
                    <a:gd name="T70" fmla="*/ 131 w 309"/>
                    <a:gd name="T71" fmla="*/ 156 h 158"/>
                    <a:gd name="T72" fmla="*/ 161 w 309"/>
                    <a:gd name="T73" fmla="*/ 158 h 158"/>
                    <a:gd name="T74" fmla="*/ 192 w 309"/>
                    <a:gd name="T75" fmla="*/ 154 h 158"/>
                    <a:gd name="T76" fmla="*/ 205 w 309"/>
                    <a:gd name="T77" fmla="*/ 150 h 158"/>
                    <a:gd name="T78" fmla="*/ 233 w 309"/>
                    <a:gd name="T79" fmla="*/ 136 h 158"/>
                    <a:gd name="T80" fmla="*/ 258 w 309"/>
                    <a:gd name="T81" fmla="*/ 119 h 158"/>
                    <a:gd name="T82" fmla="*/ 278 w 309"/>
                    <a:gd name="T83" fmla="*/ 97 h 158"/>
                    <a:gd name="T84" fmla="*/ 294 w 309"/>
                    <a:gd name="T85" fmla="*/ 70 h 158"/>
                    <a:gd name="T86" fmla="*/ 301 w 309"/>
                    <a:gd name="T87" fmla="*/ 54 h 158"/>
                    <a:gd name="T88" fmla="*/ 307 w 309"/>
                    <a:gd name="T89" fmla="*/ 18 h 158"/>
                    <a:gd name="T90" fmla="*/ 290 w 309"/>
                    <a:gd name="T9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9" h="158">
                      <a:moveTo>
                        <a:pt x="290" y="0"/>
                      </a:moveTo>
                      <a:lnTo>
                        <a:pt x="290" y="0"/>
                      </a:lnTo>
                      <a:lnTo>
                        <a:pt x="290" y="4"/>
                      </a:lnTo>
                      <a:lnTo>
                        <a:pt x="290" y="4"/>
                      </a:lnTo>
                      <a:lnTo>
                        <a:pt x="290" y="19"/>
                      </a:lnTo>
                      <a:lnTo>
                        <a:pt x="287" y="34"/>
                      </a:lnTo>
                      <a:lnTo>
                        <a:pt x="283" y="49"/>
                      </a:lnTo>
                      <a:lnTo>
                        <a:pt x="276" y="64"/>
                      </a:lnTo>
                      <a:lnTo>
                        <a:pt x="276" y="64"/>
                      </a:lnTo>
                      <a:lnTo>
                        <a:pt x="271" y="76"/>
                      </a:lnTo>
                      <a:lnTo>
                        <a:pt x="263" y="86"/>
                      </a:lnTo>
                      <a:lnTo>
                        <a:pt x="254" y="97"/>
                      </a:lnTo>
                      <a:lnTo>
                        <a:pt x="244" y="107"/>
                      </a:lnTo>
                      <a:lnTo>
                        <a:pt x="235" y="115"/>
                      </a:lnTo>
                      <a:lnTo>
                        <a:pt x="224" y="121"/>
                      </a:lnTo>
                      <a:lnTo>
                        <a:pt x="212" y="128"/>
                      </a:lnTo>
                      <a:lnTo>
                        <a:pt x="200" y="132"/>
                      </a:lnTo>
                      <a:lnTo>
                        <a:pt x="188" y="136"/>
                      </a:lnTo>
                      <a:lnTo>
                        <a:pt x="174" y="139"/>
                      </a:lnTo>
                      <a:lnTo>
                        <a:pt x="162" y="140"/>
                      </a:lnTo>
                      <a:lnTo>
                        <a:pt x="149" y="140"/>
                      </a:lnTo>
                      <a:lnTo>
                        <a:pt x="135" y="139"/>
                      </a:lnTo>
                      <a:lnTo>
                        <a:pt x="122" y="136"/>
                      </a:lnTo>
                      <a:lnTo>
                        <a:pt x="108" y="132"/>
                      </a:lnTo>
                      <a:lnTo>
                        <a:pt x="96" y="127"/>
                      </a:lnTo>
                      <a:lnTo>
                        <a:pt x="96" y="127"/>
                      </a:lnTo>
                      <a:lnTo>
                        <a:pt x="79" y="117"/>
                      </a:lnTo>
                      <a:lnTo>
                        <a:pt x="63" y="104"/>
                      </a:lnTo>
                      <a:lnTo>
                        <a:pt x="49" y="89"/>
                      </a:lnTo>
                      <a:lnTo>
                        <a:pt x="37" y="73"/>
                      </a:lnTo>
                      <a:lnTo>
                        <a:pt x="87" y="80"/>
                      </a:lnTo>
                      <a:lnTo>
                        <a:pt x="87" y="80"/>
                      </a:lnTo>
                      <a:lnTo>
                        <a:pt x="91" y="80"/>
                      </a:lnTo>
                      <a:lnTo>
                        <a:pt x="94" y="77"/>
                      </a:lnTo>
                      <a:lnTo>
                        <a:pt x="94" y="77"/>
                      </a:lnTo>
                      <a:lnTo>
                        <a:pt x="96" y="76"/>
                      </a:lnTo>
                      <a:lnTo>
                        <a:pt x="98" y="72"/>
                      </a:lnTo>
                      <a:lnTo>
                        <a:pt x="98" y="72"/>
                      </a:lnTo>
                      <a:lnTo>
                        <a:pt x="96" y="68"/>
                      </a:lnTo>
                      <a:lnTo>
                        <a:pt x="95" y="65"/>
                      </a:lnTo>
                      <a:lnTo>
                        <a:pt x="95" y="65"/>
                      </a:lnTo>
                      <a:lnTo>
                        <a:pt x="92" y="62"/>
                      </a:lnTo>
                      <a:lnTo>
                        <a:pt x="90" y="61"/>
                      </a:lnTo>
                      <a:lnTo>
                        <a:pt x="20" y="53"/>
                      </a:lnTo>
                      <a:lnTo>
                        <a:pt x="20" y="53"/>
                      </a:lnTo>
                      <a:lnTo>
                        <a:pt x="16" y="53"/>
                      </a:lnTo>
                      <a:lnTo>
                        <a:pt x="13" y="54"/>
                      </a:lnTo>
                      <a:lnTo>
                        <a:pt x="13" y="54"/>
                      </a:lnTo>
                      <a:lnTo>
                        <a:pt x="10" y="57"/>
                      </a:lnTo>
                      <a:lnTo>
                        <a:pt x="9" y="60"/>
                      </a:lnTo>
                      <a:lnTo>
                        <a:pt x="0" y="129"/>
                      </a:lnTo>
                      <a:lnTo>
                        <a:pt x="0" y="129"/>
                      </a:lnTo>
                      <a:lnTo>
                        <a:pt x="0" y="133"/>
                      </a:lnTo>
                      <a:lnTo>
                        <a:pt x="2" y="136"/>
                      </a:lnTo>
                      <a:lnTo>
                        <a:pt x="5" y="139"/>
                      </a:lnTo>
                      <a:lnTo>
                        <a:pt x="8" y="140"/>
                      </a:lnTo>
                      <a:lnTo>
                        <a:pt x="8" y="140"/>
                      </a:lnTo>
                      <a:lnTo>
                        <a:pt x="12" y="140"/>
                      </a:lnTo>
                      <a:lnTo>
                        <a:pt x="14" y="139"/>
                      </a:lnTo>
                      <a:lnTo>
                        <a:pt x="14" y="139"/>
                      </a:lnTo>
                      <a:lnTo>
                        <a:pt x="17" y="136"/>
                      </a:lnTo>
                      <a:lnTo>
                        <a:pt x="18" y="132"/>
                      </a:lnTo>
                      <a:lnTo>
                        <a:pt x="24" y="85"/>
                      </a:lnTo>
                      <a:lnTo>
                        <a:pt x="24" y="85"/>
                      </a:lnTo>
                      <a:lnTo>
                        <a:pt x="37" y="104"/>
                      </a:lnTo>
                      <a:lnTo>
                        <a:pt x="52" y="119"/>
                      </a:lnTo>
                      <a:lnTo>
                        <a:pt x="69" y="132"/>
                      </a:lnTo>
                      <a:lnTo>
                        <a:pt x="88" y="143"/>
                      </a:lnTo>
                      <a:lnTo>
                        <a:pt x="88" y="143"/>
                      </a:lnTo>
                      <a:lnTo>
                        <a:pt x="103" y="150"/>
                      </a:lnTo>
                      <a:lnTo>
                        <a:pt x="117" y="154"/>
                      </a:lnTo>
                      <a:lnTo>
                        <a:pt x="131" y="156"/>
                      </a:lnTo>
                      <a:lnTo>
                        <a:pt x="146" y="158"/>
                      </a:lnTo>
                      <a:lnTo>
                        <a:pt x="161" y="158"/>
                      </a:lnTo>
                      <a:lnTo>
                        <a:pt x="177" y="156"/>
                      </a:lnTo>
                      <a:lnTo>
                        <a:pt x="192" y="154"/>
                      </a:lnTo>
                      <a:lnTo>
                        <a:pt x="205" y="150"/>
                      </a:lnTo>
                      <a:lnTo>
                        <a:pt x="205" y="150"/>
                      </a:lnTo>
                      <a:lnTo>
                        <a:pt x="220" y="144"/>
                      </a:lnTo>
                      <a:lnTo>
                        <a:pt x="233" y="136"/>
                      </a:lnTo>
                      <a:lnTo>
                        <a:pt x="246" y="128"/>
                      </a:lnTo>
                      <a:lnTo>
                        <a:pt x="258" y="119"/>
                      </a:lnTo>
                      <a:lnTo>
                        <a:pt x="268" y="108"/>
                      </a:lnTo>
                      <a:lnTo>
                        <a:pt x="278" y="97"/>
                      </a:lnTo>
                      <a:lnTo>
                        <a:pt x="286" y="84"/>
                      </a:lnTo>
                      <a:lnTo>
                        <a:pt x="294" y="70"/>
                      </a:lnTo>
                      <a:lnTo>
                        <a:pt x="294" y="70"/>
                      </a:lnTo>
                      <a:lnTo>
                        <a:pt x="301" y="54"/>
                      </a:lnTo>
                      <a:lnTo>
                        <a:pt x="305" y="37"/>
                      </a:lnTo>
                      <a:lnTo>
                        <a:pt x="307" y="18"/>
                      </a:lnTo>
                      <a:lnTo>
                        <a:pt x="309" y="0"/>
                      </a:lnTo>
                      <a:lnTo>
                        <a:pt x="290" y="0"/>
                      </a:lnTo>
                      <a:close/>
                    </a:path>
                  </a:pathLst>
                </a:custGeom>
                <a:solidFill>
                  <a:srgbClr val="00000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33" name="Rectangle 32">
                <a:extLst>
                  <a:ext uri="{FF2B5EF4-FFF2-40B4-BE49-F238E27FC236}">
                    <a16:creationId xmlns:a16="http://schemas.microsoft.com/office/drawing/2014/main" id="{879BF076-CA10-4DCA-AEF9-C7E5FFE06D46}"/>
                  </a:ext>
                </a:extLst>
              </p:cNvPr>
              <p:cNvSpPr/>
              <p:nvPr/>
            </p:nvSpPr>
            <p:spPr bwMode="gray">
              <a:xfrm rot="16200000">
                <a:off x="-185130" y="2256560"/>
                <a:ext cx="1652077" cy="334102"/>
              </a:xfrm>
              <a:prstGeom prst="rect">
                <a:avLst/>
              </a:prstGeom>
              <a:noFill/>
              <a:ln w="19050" algn="ctr">
                <a:noFill/>
                <a:miter lim="800000"/>
                <a:headEnd/>
                <a:tailEnd/>
              </a:ln>
            </p:spPr>
            <p:txBody>
              <a:bodyPr wrap="square" lIns="0" tIns="0" rIns="0" bIns="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Execution</a:t>
                </a:r>
              </a:p>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Delivering Client Value</a:t>
                </a:r>
              </a:p>
            </p:txBody>
          </p:sp>
          <p:sp>
            <p:nvSpPr>
              <p:cNvPr id="34" name="TextBox 33">
                <a:extLst>
                  <a:ext uri="{FF2B5EF4-FFF2-40B4-BE49-F238E27FC236}">
                    <a16:creationId xmlns:a16="http://schemas.microsoft.com/office/drawing/2014/main" id="{221A56B7-6E10-42B7-ABB9-3CAC3DC2E2A5}"/>
                  </a:ext>
                </a:extLst>
              </p:cNvPr>
              <p:cNvSpPr txBox="1"/>
              <p:nvPr/>
            </p:nvSpPr>
            <p:spPr bwMode="gray">
              <a:xfrm>
                <a:off x="3234231" y="1638304"/>
                <a:ext cx="1952057" cy="428625"/>
              </a:xfrm>
              <a:prstGeom prst="rect">
                <a:avLst/>
              </a:prstGeom>
            </p:spPr>
            <p:txBody>
              <a:bodyPr wrap="square" lIns="0" rIns="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30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INITIATE</a:t>
                </a:r>
              </a:p>
            </p:txBody>
          </p:sp>
          <p:sp>
            <p:nvSpPr>
              <p:cNvPr id="35" name="TextBox 34">
                <a:extLst>
                  <a:ext uri="{FF2B5EF4-FFF2-40B4-BE49-F238E27FC236}">
                    <a16:creationId xmlns:a16="http://schemas.microsoft.com/office/drawing/2014/main" id="{A31FC790-25BE-499F-99DD-E3176EAE98C7}"/>
                  </a:ext>
                </a:extLst>
              </p:cNvPr>
              <p:cNvSpPr txBox="1"/>
              <p:nvPr/>
            </p:nvSpPr>
            <p:spPr bwMode="gray">
              <a:xfrm>
                <a:off x="5385322" y="1638304"/>
                <a:ext cx="1952057" cy="428625"/>
              </a:xfrm>
              <a:prstGeom prst="rect">
                <a:avLst/>
              </a:prstGeom>
            </p:spPr>
            <p:txBody>
              <a:bodyPr wrap="square" lIns="0" rIns="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30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TRANSITION</a:t>
                </a:r>
              </a:p>
            </p:txBody>
          </p:sp>
          <p:sp>
            <p:nvSpPr>
              <p:cNvPr id="36" name="TextBox 35">
                <a:extLst>
                  <a:ext uri="{FF2B5EF4-FFF2-40B4-BE49-F238E27FC236}">
                    <a16:creationId xmlns:a16="http://schemas.microsoft.com/office/drawing/2014/main" id="{23490240-0FCE-45E9-85BA-3F82718F078B}"/>
                  </a:ext>
                </a:extLst>
              </p:cNvPr>
              <p:cNvSpPr txBox="1"/>
              <p:nvPr/>
            </p:nvSpPr>
            <p:spPr bwMode="gray">
              <a:xfrm>
                <a:off x="7533074" y="1638304"/>
                <a:ext cx="1952057" cy="428625"/>
              </a:xfrm>
              <a:prstGeom prst="rect">
                <a:avLst/>
              </a:prstGeom>
            </p:spPr>
            <p:txBody>
              <a:bodyPr wrap="square" lIns="0" r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30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STABILIZE &amp; OPTIMIZE</a:t>
                </a:r>
              </a:p>
            </p:txBody>
          </p:sp>
          <p:sp>
            <p:nvSpPr>
              <p:cNvPr id="37" name="TextBox 36">
                <a:extLst>
                  <a:ext uri="{FF2B5EF4-FFF2-40B4-BE49-F238E27FC236}">
                    <a16:creationId xmlns:a16="http://schemas.microsoft.com/office/drawing/2014/main" id="{9246B641-57EE-4D39-B922-9D90A8D5BBE5}"/>
                  </a:ext>
                </a:extLst>
              </p:cNvPr>
              <p:cNvSpPr txBox="1"/>
              <p:nvPr/>
            </p:nvSpPr>
            <p:spPr bwMode="gray">
              <a:xfrm>
                <a:off x="9684164" y="1638304"/>
                <a:ext cx="1952057" cy="428625"/>
              </a:xfrm>
              <a:prstGeom prst="rect">
                <a:avLst/>
              </a:prstGeom>
            </p:spPr>
            <p:txBody>
              <a:bodyPr wrap="square" lIns="0" r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30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SUSTAIN &amp; INNOVATE</a:t>
                </a:r>
              </a:p>
            </p:txBody>
          </p:sp>
          <p:sp>
            <p:nvSpPr>
              <p:cNvPr id="38" name="TextBox 37">
                <a:extLst>
                  <a:ext uri="{FF2B5EF4-FFF2-40B4-BE49-F238E27FC236}">
                    <a16:creationId xmlns:a16="http://schemas.microsoft.com/office/drawing/2014/main" id="{E875FF2C-48DD-4AD5-9923-7C1F3E02CFB7}"/>
                  </a:ext>
                </a:extLst>
              </p:cNvPr>
              <p:cNvSpPr txBox="1"/>
              <p:nvPr/>
            </p:nvSpPr>
            <p:spPr bwMode="gray">
              <a:xfrm>
                <a:off x="1084505" y="2525164"/>
                <a:ext cx="1952057" cy="653347"/>
              </a:xfrm>
              <a:prstGeom prst="rect">
                <a:avLst/>
              </a:prstGeom>
            </p:spPr>
            <p:txBody>
              <a:bodyPr wrap="square" lIns="0" r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Design and build the managed services solution </a:t>
                </a:r>
              </a:p>
            </p:txBody>
          </p:sp>
          <p:sp>
            <p:nvSpPr>
              <p:cNvPr id="39" name="TextBox 38">
                <a:extLst>
                  <a:ext uri="{FF2B5EF4-FFF2-40B4-BE49-F238E27FC236}">
                    <a16:creationId xmlns:a16="http://schemas.microsoft.com/office/drawing/2014/main" id="{64078BA8-E160-46D3-9D35-940DB0022DCE}"/>
                  </a:ext>
                </a:extLst>
              </p:cNvPr>
              <p:cNvSpPr txBox="1"/>
              <p:nvPr/>
            </p:nvSpPr>
            <p:spPr bwMode="gray">
              <a:xfrm>
                <a:off x="3234231" y="2525164"/>
                <a:ext cx="1952057" cy="653347"/>
              </a:xfrm>
              <a:prstGeom prst="rect">
                <a:avLst/>
              </a:prstGeom>
            </p:spPr>
            <p:txBody>
              <a:bodyPr wrap="square" lIns="0" r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Plan and assemble service delivery resources to achieve value objectives</a:t>
                </a:r>
              </a:p>
            </p:txBody>
          </p:sp>
          <p:sp>
            <p:nvSpPr>
              <p:cNvPr id="40" name="TextBox 39">
                <a:extLst>
                  <a:ext uri="{FF2B5EF4-FFF2-40B4-BE49-F238E27FC236}">
                    <a16:creationId xmlns:a16="http://schemas.microsoft.com/office/drawing/2014/main" id="{2C559D6D-E3B2-46CD-A22C-C95D0232FFD0}"/>
                  </a:ext>
                </a:extLst>
              </p:cNvPr>
              <p:cNvSpPr txBox="1"/>
              <p:nvPr/>
            </p:nvSpPr>
            <p:spPr bwMode="gray">
              <a:xfrm>
                <a:off x="5381982" y="2525164"/>
                <a:ext cx="1952057" cy="653347"/>
              </a:xfrm>
              <a:prstGeom prst="rect">
                <a:avLst/>
              </a:prstGeom>
            </p:spPr>
            <p:txBody>
              <a:bodyPr wrap="square" lIns="0" r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Acquire knowledge and deploy a service delivery model </a:t>
                </a:r>
              </a:p>
            </p:txBody>
          </p:sp>
          <p:sp>
            <p:nvSpPr>
              <p:cNvPr id="41" name="TextBox 40">
                <a:extLst>
                  <a:ext uri="{FF2B5EF4-FFF2-40B4-BE49-F238E27FC236}">
                    <a16:creationId xmlns:a16="http://schemas.microsoft.com/office/drawing/2014/main" id="{A226AB10-4266-424C-BA33-59A57ECEE918}"/>
                  </a:ext>
                </a:extLst>
              </p:cNvPr>
              <p:cNvSpPr txBox="1"/>
              <p:nvPr/>
            </p:nvSpPr>
            <p:spPr bwMode="gray">
              <a:xfrm>
                <a:off x="7534743" y="2525164"/>
                <a:ext cx="1952057" cy="653347"/>
              </a:xfrm>
              <a:prstGeom prst="rect">
                <a:avLst/>
              </a:prstGeom>
            </p:spPr>
            <p:txBody>
              <a:bodyPr wrap="square" lIns="0" r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Drive rapid stabilization of acquired services and target quick efficiency gains</a:t>
                </a:r>
              </a:p>
            </p:txBody>
          </p:sp>
          <p:sp>
            <p:nvSpPr>
              <p:cNvPr id="42" name="TextBox 41">
                <a:extLst>
                  <a:ext uri="{FF2B5EF4-FFF2-40B4-BE49-F238E27FC236}">
                    <a16:creationId xmlns:a16="http://schemas.microsoft.com/office/drawing/2014/main" id="{6D736C02-7195-48BE-84D4-81ED7E8A497A}"/>
                  </a:ext>
                </a:extLst>
              </p:cNvPr>
              <p:cNvSpPr txBox="1"/>
              <p:nvPr/>
            </p:nvSpPr>
            <p:spPr bwMode="gray">
              <a:xfrm>
                <a:off x="9684164" y="2525164"/>
                <a:ext cx="1952057" cy="653347"/>
              </a:xfrm>
              <a:prstGeom prst="rect">
                <a:avLst/>
              </a:prstGeom>
            </p:spPr>
            <p:txBody>
              <a:bodyPr wrap="square" lIns="0" r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Deliver consistent, high-performance services and maximize value delivery </a:t>
                </a:r>
              </a:p>
            </p:txBody>
          </p:sp>
        </p:grpSp>
      </p:grpSp>
      <p:sp>
        <p:nvSpPr>
          <p:cNvPr id="80" name="TextBox 79">
            <a:extLst>
              <a:ext uri="{FF2B5EF4-FFF2-40B4-BE49-F238E27FC236}">
                <a16:creationId xmlns:a16="http://schemas.microsoft.com/office/drawing/2014/main" id="{FFC07A9E-1D2D-4A00-A840-43AB2BD60E1D}"/>
              </a:ext>
            </a:extLst>
          </p:cNvPr>
          <p:cNvSpPr txBox="1"/>
          <p:nvPr/>
        </p:nvSpPr>
        <p:spPr>
          <a:xfrm>
            <a:off x="8765687" y="2413536"/>
            <a:ext cx="3139379" cy="807913"/>
          </a:xfrm>
          <a:prstGeom prst="rect">
            <a:avLst/>
          </a:prstGeom>
          <a:noFill/>
          <a:ln>
            <a:noFill/>
          </a:ln>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1050" b="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Transition Managers work directly with the senior manager (CEL) and manager (DL) on the Operate engagement supporting Application Management Services to execute all tasks as outlined in the transition and KT plans</a:t>
            </a:r>
            <a:endParaRPr kumimoji="0" lang="en-US" sz="1400" b="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1" name="TextBox 80">
            <a:extLst>
              <a:ext uri="{FF2B5EF4-FFF2-40B4-BE49-F238E27FC236}">
                <a16:creationId xmlns:a16="http://schemas.microsoft.com/office/drawing/2014/main" id="{311173ED-1252-4AF5-89FA-D07C67BF9B0B}"/>
              </a:ext>
            </a:extLst>
          </p:cNvPr>
          <p:cNvSpPr txBox="1"/>
          <p:nvPr/>
        </p:nvSpPr>
        <p:spPr>
          <a:xfrm>
            <a:off x="8774947" y="3528687"/>
            <a:ext cx="3139379" cy="646331"/>
          </a:xfrm>
          <a:prstGeom prst="rect">
            <a:avLst/>
          </a:prstGeom>
          <a:noFill/>
          <a:ln>
            <a:noFill/>
          </a:ln>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1050" b="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Transition Managers must possess excellent communication skills (both written and verbal) </a:t>
            </a:r>
            <a:r>
              <a:rPr lang="en-US" sz="1050">
                <a:solidFill>
                  <a:prstClr val="black"/>
                </a:solidFill>
                <a:latin typeface="Open Sans" panose="020B0606030504020204" pitchFamily="34" charset="0"/>
                <a:ea typeface="Open Sans" panose="020B0606030504020204" pitchFamily="34" charset="0"/>
                <a:cs typeface="Open Sans" panose="020B0606030504020204" pitchFamily="34" charset="0"/>
              </a:rPr>
              <a:t>with leaders at all levels and be adaptable to change, </a:t>
            </a:r>
            <a:r>
              <a:rPr lang="en-US" sz="1050" i="1">
                <a:solidFill>
                  <a:prstClr val="black"/>
                </a:solidFill>
                <a:latin typeface="Open Sans" panose="020B0606030504020204" pitchFamily="34" charset="0"/>
                <a:ea typeface="Open Sans" panose="020B0606030504020204" pitchFamily="34" charset="0"/>
                <a:cs typeface="Open Sans" panose="020B0606030504020204" pitchFamily="34" charset="0"/>
              </a:rPr>
              <a:t>as needed</a:t>
            </a:r>
            <a:r>
              <a:rPr lang="en-US" sz="1050">
                <a:solidFill>
                  <a:prstClr val="black"/>
                </a:solidFill>
                <a:latin typeface="Open Sans" panose="020B0606030504020204" pitchFamily="34" charset="0"/>
                <a:ea typeface="Open Sans" panose="020B0606030504020204" pitchFamily="34" charset="0"/>
                <a:cs typeface="Open Sans" panose="020B0606030504020204" pitchFamily="34" charset="0"/>
              </a:rPr>
              <a:t>.</a:t>
            </a:r>
            <a:endParaRPr kumimoji="0" lang="en-US" sz="1400" b="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2" name="TextBox 81">
            <a:extLst>
              <a:ext uri="{FF2B5EF4-FFF2-40B4-BE49-F238E27FC236}">
                <a16:creationId xmlns:a16="http://schemas.microsoft.com/office/drawing/2014/main" id="{16F4877E-B8CD-4D25-B864-48498AA3BF24}"/>
              </a:ext>
            </a:extLst>
          </p:cNvPr>
          <p:cNvSpPr txBox="1"/>
          <p:nvPr/>
        </p:nvSpPr>
        <p:spPr>
          <a:xfrm>
            <a:off x="8788971" y="4574944"/>
            <a:ext cx="3139379" cy="646331"/>
          </a:xfrm>
          <a:prstGeom prst="rect">
            <a:avLst/>
          </a:prstGeom>
          <a:noFill/>
          <a:ln>
            <a:noFill/>
          </a:ln>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lang="en-US" sz="1050">
                <a:solidFill>
                  <a:prstClr val="black"/>
                </a:solidFill>
                <a:latin typeface="Open Sans" panose="020B0606030504020204" pitchFamily="34" charset="0"/>
                <a:ea typeface="Open Sans" panose="020B0606030504020204" pitchFamily="34" charset="0"/>
                <a:cs typeface="Open Sans" panose="020B0606030504020204" pitchFamily="34" charset="0"/>
              </a:rPr>
              <a:t>Transition managers will engage with the senior manager/CEL on the engagement for guidance, direction and sign off/final approval on all tasks outlined in the transition and KT plan </a:t>
            </a:r>
          </a:p>
        </p:txBody>
      </p:sp>
      <p:sp>
        <p:nvSpPr>
          <p:cNvPr id="83" name="TextBox 82">
            <a:extLst>
              <a:ext uri="{FF2B5EF4-FFF2-40B4-BE49-F238E27FC236}">
                <a16:creationId xmlns:a16="http://schemas.microsoft.com/office/drawing/2014/main" id="{DE8886E1-F49E-4C74-893B-D32AF951C6D4}"/>
              </a:ext>
            </a:extLst>
          </p:cNvPr>
          <p:cNvSpPr txBox="1"/>
          <p:nvPr/>
        </p:nvSpPr>
        <p:spPr>
          <a:xfrm>
            <a:off x="8788971" y="5588596"/>
            <a:ext cx="3139379" cy="646331"/>
          </a:xfrm>
          <a:prstGeom prst="rect">
            <a:avLst/>
          </a:prstGeom>
          <a:noFill/>
          <a:ln>
            <a:noFill/>
          </a:ln>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1050" b="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Transition managers may have access to client confidential information. As part of any engagement, you are legally bound to maintain the confidentiality of all client data. </a:t>
            </a:r>
          </a:p>
        </p:txBody>
      </p:sp>
    </p:spTree>
    <p:extLst>
      <p:ext uri="{BB962C8B-B14F-4D97-AF65-F5344CB8AC3E}">
        <p14:creationId xmlns:p14="http://schemas.microsoft.com/office/powerpoint/2010/main" val="24226231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8E2B94-1192-4A09-9A3E-CF51FB3D91FA}"/>
              </a:ext>
            </a:extLst>
          </p:cNvPr>
          <p:cNvPicPr>
            <a:picLocks noChangeAspect="1"/>
          </p:cNvPicPr>
          <p:nvPr/>
        </p:nvPicPr>
        <p:blipFill>
          <a:blip r:embed="rId2">
            <a:extLst>
              <a:ext uri="{BEBA8EAE-BF5A-486C-A8C5-ECC9F3942E4B}">
                <a14:imgProps xmlns:a14="http://schemas.microsoft.com/office/drawing/2010/main">
                  <a14:imgLayer r:embed="rId3">
                    <a14:imgEffect>
                      <a14:saturation sat="15000"/>
                    </a14:imgEffect>
                  </a14:imgLayer>
                </a14:imgProps>
              </a:ext>
              <a:ext uri="{28A0092B-C50C-407E-A947-70E740481C1C}">
                <a14:useLocalDpi xmlns:a14="http://schemas.microsoft.com/office/drawing/2010/main" val="0"/>
              </a:ext>
            </a:extLst>
          </a:blip>
          <a:srcRect t="7848" b="7848"/>
          <a:stretch/>
        </p:blipFill>
        <p:spPr>
          <a:xfrm>
            <a:off x="0" y="1"/>
            <a:ext cx="12192000" cy="6857999"/>
          </a:xfrm>
          <a:prstGeom prst="rect">
            <a:avLst/>
          </a:prstGeom>
        </p:spPr>
      </p:pic>
      <p:sp>
        <p:nvSpPr>
          <p:cNvPr id="5" name="Rectangle 4">
            <a:extLst>
              <a:ext uri="{FF2B5EF4-FFF2-40B4-BE49-F238E27FC236}">
                <a16:creationId xmlns:a16="http://schemas.microsoft.com/office/drawing/2014/main" id="{1C39558D-305E-498F-85A4-EF175BA62B45}"/>
              </a:ext>
            </a:extLst>
          </p:cNvPr>
          <p:cNvSpPr/>
          <p:nvPr/>
        </p:nvSpPr>
        <p:spPr bwMode="gray">
          <a:xfrm>
            <a:off x="0" y="-1"/>
            <a:ext cx="7133919" cy="6858000"/>
          </a:xfrm>
          <a:prstGeom prst="rect">
            <a:avLst/>
          </a:prstGeom>
          <a:gradFill>
            <a:gsLst>
              <a:gs pos="3000">
                <a:sysClr val="windowText" lastClr="000000">
                  <a:alpha val="90000"/>
                </a:sysClr>
              </a:gs>
              <a:gs pos="100000">
                <a:sysClr val="windowText" lastClr="000000">
                  <a:alpha val="0"/>
                </a:sysClr>
              </a:gs>
            </a:gsLst>
            <a:lin ang="0" scaled="0"/>
          </a:gra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black"/>
              </a:solidFill>
              <a:effectLst/>
              <a:uLnTx/>
              <a:uFillTx/>
              <a:latin typeface="Calibri Light"/>
            </a:endParaRPr>
          </a:p>
        </p:txBody>
      </p:sp>
      <p:grpSp>
        <p:nvGrpSpPr>
          <p:cNvPr id="2" name="Group 1">
            <a:extLst>
              <a:ext uri="{FF2B5EF4-FFF2-40B4-BE49-F238E27FC236}">
                <a16:creationId xmlns:a16="http://schemas.microsoft.com/office/drawing/2014/main" id="{69EFF631-BA5D-498C-82DD-BC924E5E4254}"/>
              </a:ext>
            </a:extLst>
          </p:cNvPr>
          <p:cNvGrpSpPr/>
          <p:nvPr/>
        </p:nvGrpSpPr>
        <p:grpSpPr>
          <a:xfrm>
            <a:off x="-233384" y="5124084"/>
            <a:ext cx="5600912" cy="1080120"/>
            <a:chOff x="-480272" y="5105796"/>
            <a:chExt cx="5600912" cy="1080120"/>
          </a:xfrm>
        </p:grpSpPr>
        <p:sp>
          <p:nvSpPr>
            <p:cNvPr id="7" name="Text Placeholder 1">
              <a:extLst>
                <a:ext uri="{FF2B5EF4-FFF2-40B4-BE49-F238E27FC236}">
                  <a16:creationId xmlns:a16="http://schemas.microsoft.com/office/drawing/2014/main" id="{6177D377-7291-40B5-BB72-393A8A87F960}"/>
                </a:ext>
              </a:extLst>
            </p:cNvPr>
            <p:cNvSpPr txBox="1">
              <a:spLocks/>
            </p:cNvSpPr>
            <p:nvPr/>
          </p:nvSpPr>
          <p:spPr>
            <a:xfrm>
              <a:off x="1735390" y="5169982"/>
              <a:ext cx="3385250" cy="938210"/>
            </a:xfrm>
            <a:prstGeom prst="rect">
              <a:avLst/>
            </a:prstGeom>
          </p:spPr>
          <p:txBody>
            <a:bodyPr vert="horz" lIns="0" tIns="0" rIns="0" bIns="0" rtlCol="0" anchor="ctr">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600" b="0" kern="1200">
                  <a:solidFill>
                    <a:schemeClr val="bg1"/>
                  </a:solidFill>
                  <a:latin typeface="Segoe UI Light" panose="020B0502040204020203" pitchFamily="34" charset="0"/>
                  <a:ea typeface="Segoe UI Semilight" charset="0"/>
                  <a:cs typeface="Segoe UI Semilight" charset="0"/>
                </a:defRPr>
              </a:lvl1pPr>
              <a:lvl2pPr marL="478851" indent="0" algn="l" defTabSz="1219170" rtl="0" eaLnBrk="1" latinLnBrk="0" hangingPunct="1">
                <a:spcBef>
                  <a:spcPts val="0"/>
                </a:spcBef>
                <a:spcAft>
                  <a:spcPts val="1333"/>
                </a:spcAft>
                <a:buClrTx/>
                <a:buSzPct val="100000"/>
                <a:buFont typeface="Arial"/>
                <a:buNone/>
                <a:defRPr lang="en-US" sz="1900" b="1" kern="1200">
                  <a:solidFill>
                    <a:schemeClr val="tx1">
                      <a:tint val="75000"/>
                    </a:schemeClr>
                  </a:solidFill>
                  <a:latin typeface="Segoe UI Semilight" charset="0"/>
                  <a:ea typeface="Segoe UI Semilight" charset="0"/>
                  <a:cs typeface="Segoe UI Semilight" charset="0"/>
                </a:defRPr>
              </a:lvl2pPr>
              <a:lvl3pPr marL="957703" indent="0" algn="l" defTabSz="1219170" rtl="0" eaLnBrk="1" latinLnBrk="0" hangingPunct="1">
                <a:spcBef>
                  <a:spcPts val="0"/>
                </a:spcBef>
                <a:spcAft>
                  <a:spcPts val="1333"/>
                </a:spcAft>
                <a:buClrTx/>
                <a:buSzPct val="100000"/>
                <a:buFont typeface="Arial" panose="020B0604020202020204" pitchFamily="34" charset="0"/>
                <a:buNone/>
                <a:defRPr lang="en-US" sz="1700" kern="1200">
                  <a:solidFill>
                    <a:schemeClr val="tx1">
                      <a:tint val="75000"/>
                    </a:schemeClr>
                  </a:solidFill>
                  <a:latin typeface="Segoe UI Semilight" charset="0"/>
                  <a:ea typeface="Segoe UI Semilight" charset="0"/>
                  <a:cs typeface="Segoe UI Semilight" charset="0"/>
                </a:defRPr>
              </a:lvl3pPr>
              <a:lvl4pPr marL="1436554" indent="0" algn="l" defTabSz="1219170" rtl="0" eaLnBrk="1" latinLnBrk="0" hangingPunct="1">
                <a:spcBef>
                  <a:spcPts val="0"/>
                </a:spcBef>
                <a:spcAft>
                  <a:spcPts val="1333"/>
                </a:spcAft>
                <a:buClrTx/>
                <a:buSzPct val="100000"/>
                <a:buFont typeface="Verdana" panose="020B0604030504040204" pitchFamily="34" charset="0"/>
                <a:buNone/>
                <a:defRPr lang="en-US" sz="1500" kern="1200" baseline="0">
                  <a:solidFill>
                    <a:schemeClr val="tx1">
                      <a:tint val="75000"/>
                    </a:schemeClr>
                  </a:solidFill>
                  <a:latin typeface="Segoe UI Semilight" charset="0"/>
                  <a:ea typeface="Segoe UI Semilight" charset="0"/>
                  <a:cs typeface="Segoe UI Semilight" charset="0"/>
                </a:defRPr>
              </a:lvl4pPr>
              <a:lvl5pPr marL="1915406" indent="0" algn="l" defTabSz="1064657" rtl="0" eaLnBrk="1" latinLnBrk="0" hangingPunct="1">
                <a:spcBef>
                  <a:spcPts val="0"/>
                </a:spcBef>
                <a:spcAft>
                  <a:spcPts val="1333"/>
                </a:spcAft>
                <a:buClrTx/>
                <a:buSzPct val="100000"/>
                <a:buFont typeface="Verdana" panose="020B0604030504040204" pitchFamily="34" charset="0"/>
                <a:buNone/>
                <a:tabLst/>
                <a:defRPr lang="en-US" sz="1500" kern="1200" baseline="0">
                  <a:solidFill>
                    <a:schemeClr val="tx1">
                      <a:tint val="75000"/>
                    </a:schemeClr>
                  </a:solidFill>
                  <a:latin typeface="Segoe UI Semilight" charset="0"/>
                  <a:ea typeface="Segoe UI Semilight" charset="0"/>
                  <a:cs typeface="Segoe UI Semilight" charset="0"/>
                </a:defRPr>
              </a:lvl5pPr>
              <a:lvl6pPr marL="2394257"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6pPr>
              <a:lvl7pPr marL="2873109" indent="0" algn="l" defTabSz="1219170" rtl="0" eaLnBrk="1" latinLnBrk="0" hangingPunct="1">
                <a:spcBef>
                  <a:spcPts val="0"/>
                </a:spcBef>
                <a:spcAft>
                  <a:spcPts val="1333"/>
                </a:spcAft>
                <a:buFont typeface="Verdana" panose="020B0604030504040204" pitchFamily="34" charset="0"/>
                <a:buNone/>
                <a:defRPr sz="1500" kern="1200">
                  <a:solidFill>
                    <a:schemeClr val="tx1">
                      <a:tint val="75000"/>
                    </a:schemeClr>
                  </a:solidFill>
                  <a:latin typeface="+mn-lt"/>
                  <a:ea typeface="+mn-ea"/>
                  <a:cs typeface="+mn-cs"/>
                </a:defRPr>
              </a:lvl7pPr>
              <a:lvl8pPr marL="3351960"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8pPr>
              <a:lvl9pPr marL="3830811"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9pPr>
            </a:lstStyle>
            <a:p>
              <a:r>
                <a:rPr lang="en-US" dirty="0">
                  <a:latin typeface="Open Sans" panose="020B0606030504020204" pitchFamily="34" charset="0"/>
                  <a:ea typeface="Open Sans" panose="020B0606030504020204" pitchFamily="34" charset="0"/>
                  <a:cs typeface="Open Sans" panose="020B0606030504020204" pitchFamily="34" charset="0"/>
                </a:rPr>
                <a:t>Predictive modeling</a:t>
              </a:r>
            </a:p>
          </p:txBody>
        </p:sp>
        <p:sp>
          <p:nvSpPr>
            <p:cNvPr id="8" name="Text Placeholder 2">
              <a:extLst>
                <a:ext uri="{FF2B5EF4-FFF2-40B4-BE49-F238E27FC236}">
                  <a16:creationId xmlns:a16="http://schemas.microsoft.com/office/drawing/2014/main" id="{D7522D0C-F17A-4506-9BBE-8656B25725BC}"/>
                </a:ext>
              </a:extLst>
            </p:cNvPr>
            <p:cNvSpPr txBox="1">
              <a:spLocks/>
            </p:cNvSpPr>
            <p:nvPr/>
          </p:nvSpPr>
          <p:spPr>
            <a:xfrm>
              <a:off x="-480272" y="5169982"/>
              <a:ext cx="1793632" cy="938210"/>
            </a:xfrm>
            <a:prstGeom prst="rect">
              <a:avLst/>
            </a:prstGeom>
          </p:spPr>
          <p:txBody>
            <a:bodyPr vert="horz" lIns="0" tIns="0" rIns="0" bIns="0" rtlCol="0" anchor="ctr">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9600" b="0" kern="1200">
                  <a:solidFill>
                    <a:schemeClr val="bg1"/>
                  </a:solidFill>
                  <a:latin typeface="Segoe UI Light" panose="020B0502040204020203" pitchFamily="34" charset="0"/>
                  <a:ea typeface="Segoe UI Semilight" charset="0"/>
                  <a:cs typeface="Segoe UI Semilight" charset="0"/>
                </a:defRPr>
              </a:lvl1pPr>
              <a:lvl2pPr marL="478851" indent="0" algn="l" defTabSz="1219170" rtl="0" eaLnBrk="1" latinLnBrk="0" hangingPunct="1">
                <a:spcBef>
                  <a:spcPts val="0"/>
                </a:spcBef>
                <a:spcAft>
                  <a:spcPts val="1333"/>
                </a:spcAft>
                <a:buClrTx/>
                <a:buSzPct val="100000"/>
                <a:buFont typeface="Arial"/>
                <a:buNone/>
                <a:defRPr lang="en-US" sz="1900" b="1" kern="1200">
                  <a:solidFill>
                    <a:schemeClr val="tx1">
                      <a:tint val="75000"/>
                    </a:schemeClr>
                  </a:solidFill>
                  <a:latin typeface="Segoe UI Semilight" charset="0"/>
                  <a:ea typeface="Segoe UI Semilight" charset="0"/>
                  <a:cs typeface="Segoe UI Semilight" charset="0"/>
                </a:defRPr>
              </a:lvl2pPr>
              <a:lvl3pPr marL="957703" indent="0" algn="l" defTabSz="1219170" rtl="0" eaLnBrk="1" latinLnBrk="0" hangingPunct="1">
                <a:spcBef>
                  <a:spcPts val="0"/>
                </a:spcBef>
                <a:spcAft>
                  <a:spcPts val="1333"/>
                </a:spcAft>
                <a:buClrTx/>
                <a:buSzPct val="100000"/>
                <a:buFont typeface="Arial" panose="020B0604020202020204" pitchFamily="34" charset="0"/>
                <a:buNone/>
                <a:defRPr lang="en-US" sz="1700" kern="1200">
                  <a:solidFill>
                    <a:schemeClr val="tx1">
                      <a:tint val="75000"/>
                    </a:schemeClr>
                  </a:solidFill>
                  <a:latin typeface="Segoe UI Semilight" charset="0"/>
                  <a:ea typeface="Segoe UI Semilight" charset="0"/>
                  <a:cs typeface="Segoe UI Semilight" charset="0"/>
                </a:defRPr>
              </a:lvl3pPr>
              <a:lvl4pPr marL="1436554" indent="0" algn="l" defTabSz="1219170" rtl="0" eaLnBrk="1" latinLnBrk="0" hangingPunct="1">
                <a:spcBef>
                  <a:spcPts val="0"/>
                </a:spcBef>
                <a:spcAft>
                  <a:spcPts val="1333"/>
                </a:spcAft>
                <a:buClrTx/>
                <a:buSzPct val="100000"/>
                <a:buFont typeface="Verdana" panose="020B0604030504040204" pitchFamily="34" charset="0"/>
                <a:buNone/>
                <a:defRPr lang="en-US" sz="1500" kern="1200" baseline="0">
                  <a:solidFill>
                    <a:schemeClr val="tx1">
                      <a:tint val="75000"/>
                    </a:schemeClr>
                  </a:solidFill>
                  <a:latin typeface="Segoe UI Semilight" charset="0"/>
                  <a:ea typeface="Segoe UI Semilight" charset="0"/>
                  <a:cs typeface="Segoe UI Semilight" charset="0"/>
                </a:defRPr>
              </a:lvl4pPr>
              <a:lvl5pPr marL="1915406" indent="0" algn="l" defTabSz="1064657" rtl="0" eaLnBrk="1" latinLnBrk="0" hangingPunct="1">
                <a:spcBef>
                  <a:spcPts val="0"/>
                </a:spcBef>
                <a:spcAft>
                  <a:spcPts val="1333"/>
                </a:spcAft>
                <a:buClrTx/>
                <a:buSzPct val="100000"/>
                <a:buFont typeface="Verdana" panose="020B0604030504040204" pitchFamily="34" charset="0"/>
                <a:buNone/>
                <a:tabLst/>
                <a:defRPr lang="en-US" sz="1500" kern="1200" baseline="0">
                  <a:solidFill>
                    <a:schemeClr val="tx1">
                      <a:tint val="75000"/>
                    </a:schemeClr>
                  </a:solidFill>
                  <a:latin typeface="Segoe UI Semilight" charset="0"/>
                  <a:ea typeface="Segoe UI Semilight" charset="0"/>
                  <a:cs typeface="Segoe UI Semilight" charset="0"/>
                </a:defRPr>
              </a:lvl5pPr>
              <a:lvl6pPr marL="2394257"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6pPr>
              <a:lvl7pPr marL="2873109" indent="0" algn="l" defTabSz="1219170" rtl="0" eaLnBrk="1" latinLnBrk="0" hangingPunct="1">
                <a:spcBef>
                  <a:spcPts val="0"/>
                </a:spcBef>
                <a:spcAft>
                  <a:spcPts val="1333"/>
                </a:spcAft>
                <a:buFont typeface="Verdana" panose="020B0604030504040204" pitchFamily="34" charset="0"/>
                <a:buNone/>
                <a:defRPr sz="1500" kern="1200">
                  <a:solidFill>
                    <a:schemeClr val="tx1">
                      <a:tint val="75000"/>
                    </a:schemeClr>
                  </a:solidFill>
                  <a:latin typeface="+mn-lt"/>
                  <a:ea typeface="+mn-ea"/>
                  <a:cs typeface="+mn-cs"/>
                </a:defRPr>
              </a:lvl7pPr>
              <a:lvl8pPr marL="3351960"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8pPr>
              <a:lvl9pPr marL="3830811" indent="0" algn="l" defTabSz="1219170" rtl="0" eaLnBrk="1" latinLnBrk="0" hangingPunct="1">
                <a:spcBef>
                  <a:spcPts val="0"/>
                </a:spcBef>
                <a:spcAft>
                  <a:spcPts val="1333"/>
                </a:spcAft>
                <a:buFont typeface="Verdana" panose="020B0604030504040204" pitchFamily="34" charset="0"/>
                <a:buNone/>
                <a:defRPr sz="1500" kern="1200" baseline="0">
                  <a:solidFill>
                    <a:schemeClr val="tx1">
                      <a:tint val="75000"/>
                    </a:schemeClr>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9600" b="0" i="0" u="none" strike="noStrike" kern="1200" cap="none" spc="0" normalizeH="0" baseline="0" noProof="0">
                  <a:ln>
                    <a:noFill/>
                  </a:ln>
                  <a:solidFill>
                    <a:sysClr val="window" lastClr="FFFFFF"/>
                  </a:solidFill>
                  <a:effectLst/>
                  <a:uLnTx/>
                  <a:uFillTx/>
                  <a:latin typeface="Segoe UI Light" panose="020B0502040204020203" pitchFamily="34" charset="0"/>
                  <a:cs typeface="Segoe UI Semilight" charset="0"/>
                </a:rPr>
                <a:t>04</a:t>
              </a:r>
            </a:p>
          </p:txBody>
        </p:sp>
        <p:cxnSp>
          <p:nvCxnSpPr>
            <p:cNvPr id="9" name="Straight Connector 8">
              <a:extLst>
                <a:ext uri="{FF2B5EF4-FFF2-40B4-BE49-F238E27FC236}">
                  <a16:creationId xmlns:a16="http://schemas.microsoft.com/office/drawing/2014/main" id="{9FBE612A-3A74-4367-8FD8-CEC5B79D3C52}"/>
                </a:ext>
              </a:extLst>
            </p:cNvPr>
            <p:cNvCxnSpPr/>
            <p:nvPr/>
          </p:nvCxnSpPr>
          <p:spPr>
            <a:xfrm>
              <a:off x="1547588" y="5105796"/>
              <a:ext cx="0" cy="1080120"/>
            </a:xfrm>
            <a:prstGeom prst="line">
              <a:avLst/>
            </a:prstGeom>
            <a:noFill/>
            <a:ln w="28575" cap="flat" cmpd="sng" algn="ctr">
              <a:solidFill>
                <a:srgbClr val="86BC25"/>
              </a:solidFill>
              <a:prstDash val="solid"/>
            </a:ln>
            <a:effectLst/>
          </p:spPr>
        </p:cxnSp>
      </p:grpSp>
    </p:spTree>
    <p:extLst>
      <p:ext uri="{BB962C8B-B14F-4D97-AF65-F5344CB8AC3E}">
        <p14:creationId xmlns:p14="http://schemas.microsoft.com/office/powerpoint/2010/main" val="403657634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E0E83B36FFC724A9240E225B54317A1" ma:contentTypeVersion="6" ma:contentTypeDescription="Create a new document." ma:contentTypeScope="" ma:versionID="a9097638c85feb605e6d56d231e7d47d">
  <xsd:schema xmlns:xsd="http://www.w3.org/2001/XMLSchema" xmlns:xs="http://www.w3.org/2001/XMLSchema" xmlns:p="http://schemas.microsoft.com/office/2006/metadata/properties" xmlns:ns2="5fe53077-5474-4d70-80a5-960a32d6b237" xmlns:ns3="1195e36b-a585-409f-b7ea-8dd1a8062117" targetNamespace="http://schemas.microsoft.com/office/2006/metadata/properties" ma:root="true" ma:fieldsID="4093aa8c7afb372978cfb34af6f1cc51" ns2:_="" ns3:_="">
    <xsd:import namespace="5fe53077-5474-4d70-80a5-960a32d6b237"/>
    <xsd:import namespace="1195e36b-a585-409f-b7ea-8dd1a806211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e53077-5474-4d70-80a5-960a32d6b2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95e36b-a585-409f-b7ea-8dd1a806211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4137AA-C138-4542-9729-312DDC3BEE2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5FA351D-654D-4639-8392-EF18666D1F2B}">
  <ds:schemaRefs>
    <ds:schemaRef ds:uri="http://schemas.microsoft.com/sharepoint/v3/contenttype/forms"/>
  </ds:schemaRefs>
</ds:datastoreItem>
</file>

<file path=customXml/itemProps3.xml><?xml version="1.0" encoding="utf-8"?>
<ds:datastoreItem xmlns:ds="http://schemas.openxmlformats.org/officeDocument/2006/customXml" ds:itemID="{99B8099A-388D-4C20-8D49-C35DD4A9866A}">
  <ds:schemaRefs>
    <ds:schemaRef ds:uri="1195e36b-a585-409f-b7ea-8dd1a8062117"/>
    <ds:schemaRef ds:uri="5fe53077-5474-4d70-80a5-960a32d6b23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9562</TotalTime>
  <Words>3925</Words>
  <Application>Microsoft Office PowerPoint</Application>
  <PresentationFormat>Widescreen</PresentationFormat>
  <Paragraphs>596</Paragraphs>
  <Slides>28</Slides>
  <Notes>2</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8" baseType="lpstr">
      <vt:lpstr>Arial</vt:lpstr>
      <vt:lpstr>Calibri</vt:lpstr>
      <vt:lpstr>Calibri Light</vt:lpstr>
      <vt:lpstr>Open Sans</vt:lpstr>
      <vt:lpstr>Segoe UI Light</vt:lpstr>
      <vt:lpstr>Verdana</vt:lpstr>
      <vt:lpstr>Wingdings</vt:lpstr>
      <vt:lpstr>Wingdings 2</vt:lpstr>
      <vt:lpstr>Deloitte Brand Theme</vt:lpstr>
      <vt:lpstr>think-cell Slide</vt:lpstr>
      <vt:lpstr>TBD</vt:lpstr>
      <vt:lpstr>Table of Content </vt:lpstr>
      <vt:lpstr>PowerPoint Presentation</vt:lpstr>
      <vt:lpstr>PowerPoint Presentation</vt:lpstr>
      <vt:lpstr>PowerPoint Presentation</vt:lpstr>
      <vt:lpstr>Operate 2.0 strategy &amp; delivery modernization</vt:lpstr>
      <vt:lpstr>PowerPoint Presentation</vt:lpstr>
      <vt:lpstr>AMS delivery approach</vt:lpstr>
      <vt:lpstr>PowerPoint Presentation</vt:lpstr>
      <vt:lpstr>Internal vs external transition</vt:lpstr>
      <vt:lpstr>Transition Management</vt:lpstr>
      <vt:lpstr>Transition management activities</vt:lpstr>
      <vt:lpstr>Using OperateEdge to support transition management</vt:lpstr>
      <vt:lpstr>Governance &amp; Management: governance structure</vt:lpstr>
      <vt:lpstr>Governance &amp; Management: scope of services</vt:lpstr>
      <vt:lpstr>Governance &amp; Management: service level objectives/agreement</vt:lpstr>
      <vt:lpstr>Organization &amp; People: resource summary </vt:lpstr>
      <vt:lpstr>Process &amp; Delivery: knowledge transfer shadow</vt:lpstr>
      <vt:lpstr>Process &amp; Delivery: knowledge transfer reverse shadow </vt:lpstr>
      <vt:lpstr>Process &amp; Delivery: standard operating procedures/runbook</vt:lpstr>
      <vt:lpstr>Service Delivery: incident/case Management</vt:lpstr>
      <vt:lpstr>Service Delivery: performance management</vt:lpstr>
      <vt:lpstr>PowerPoint Presentation</vt:lpstr>
      <vt:lpstr>Transition management templates</vt:lpstr>
      <vt:lpstr>PowerPoint Presentation</vt:lpstr>
      <vt:lpstr>Governance &amp; Management: governance structure</vt:lpstr>
      <vt:lpstr>Transition training materials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HCM Transition Playbook</dc:title>
  <dc:creator>Daughtry, Tami</dc:creator>
  <cp:lastModifiedBy>Yao-Bai, Zomi</cp:lastModifiedBy>
  <cp:revision>51</cp:revision>
  <dcterms:created xsi:type="dcterms:W3CDTF">2021-11-23T13:40:48Z</dcterms:created>
  <dcterms:modified xsi:type="dcterms:W3CDTF">2023-03-01T06:48:21Z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2021-11-23T13:40:48Z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f7f931ad-42af-4a83-a009-cafd0bac5c1a</vt:lpwstr>
  </property>
  <property fmtid="{D5CDD505-2E9C-101B-9397-08002B2CF9AE}" pid="8" name="MSIP_Label_ea60d57e-af5b-4752-ac57-3e4f28ca11dc_ContentBits">
    <vt:lpwstr>0</vt:lpwstr>
  </property>
  <property fmtid="{D5CDD505-2E9C-101B-9397-08002B2CF9AE}" pid="9" name="ContentTypeId">
    <vt:lpwstr>0x0101005E0E83B36FFC724A9240E225B54317A1</vt:lpwstr>
  </property>
</Properties>
</file>